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4.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7.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sldIdLst>
    <p:sldId id="360" r:id="rId2"/>
    <p:sldId id="257" r:id="rId3"/>
    <p:sldId id="438" r:id="rId4"/>
    <p:sldId id="490" r:id="rId5"/>
    <p:sldId id="479" r:id="rId6"/>
    <p:sldId id="440" r:id="rId7"/>
    <p:sldId id="439" r:id="rId8"/>
    <p:sldId id="436" r:id="rId9"/>
    <p:sldId id="495" r:id="rId10"/>
    <p:sldId id="437" r:id="rId11"/>
    <p:sldId id="308" r:id="rId12"/>
    <p:sldId id="476" r:id="rId13"/>
    <p:sldId id="336" r:id="rId14"/>
    <p:sldId id="283" r:id="rId15"/>
    <p:sldId id="299" r:id="rId16"/>
    <p:sldId id="297" r:id="rId17"/>
    <p:sldId id="298" r:id="rId18"/>
    <p:sldId id="441" r:id="rId19"/>
    <p:sldId id="309" r:id="rId20"/>
    <p:sldId id="410" r:id="rId21"/>
    <p:sldId id="260" r:id="rId22"/>
    <p:sldId id="496" r:id="rId23"/>
    <p:sldId id="306" r:id="rId24"/>
    <p:sldId id="442" r:id="rId25"/>
    <p:sldId id="307" r:id="rId26"/>
    <p:sldId id="293" r:id="rId27"/>
    <p:sldId id="392" r:id="rId28"/>
    <p:sldId id="444" r:id="rId29"/>
    <p:sldId id="494" r:id="rId30"/>
    <p:sldId id="446" r:id="rId31"/>
    <p:sldId id="473" r:id="rId32"/>
    <p:sldId id="448" r:id="rId33"/>
    <p:sldId id="274" r:id="rId34"/>
    <p:sldId id="491" r:id="rId35"/>
    <p:sldId id="281" r:id="rId36"/>
    <p:sldId id="470" r:id="rId37"/>
    <p:sldId id="408" r:id="rId38"/>
    <p:sldId id="472" r:id="rId39"/>
    <p:sldId id="471" r:id="rId40"/>
    <p:sldId id="449" r:id="rId41"/>
    <p:sldId id="486" r:id="rId42"/>
    <p:sldId id="487" r:id="rId43"/>
    <p:sldId id="267" r:id="rId44"/>
    <p:sldId id="484" r:id="rId45"/>
    <p:sldId id="271" r:id="rId46"/>
    <p:sldId id="300" r:id="rId47"/>
    <p:sldId id="497" r:id="rId48"/>
    <p:sldId id="301" r:id="rId49"/>
    <p:sldId id="451" r:id="rId50"/>
    <p:sldId id="465" r:id="rId51"/>
    <p:sldId id="485" r:id="rId52"/>
    <p:sldId id="263" r:id="rId53"/>
    <p:sldId id="264" r:id="rId54"/>
    <p:sldId id="265" r:id="rId55"/>
    <p:sldId id="481" r:id="rId56"/>
    <p:sldId id="483" r:id="rId57"/>
    <p:sldId id="480" r:id="rId58"/>
    <p:sldId id="489" r:id="rId59"/>
    <p:sldId id="488" r:id="rId60"/>
    <p:sldId id="456" r:id="rId61"/>
    <p:sldId id="455" r:id="rId62"/>
    <p:sldId id="454" r:id="rId63"/>
    <p:sldId id="304" r:id="rId64"/>
    <p:sldId id="468" r:id="rId65"/>
    <p:sldId id="467" r:id="rId66"/>
    <p:sldId id="469" r:id="rId67"/>
    <p:sldId id="466" r:id="rId68"/>
    <p:sldId id="461" r:id="rId69"/>
    <p:sldId id="477" r:id="rId70"/>
    <p:sldId id="463" r:id="rId71"/>
    <p:sldId id="492" r:id="rId72"/>
    <p:sldId id="493" r:id="rId73"/>
    <p:sldId id="475" r:id="rId74"/>
    <p:sldId id="474" r:id="rId75"/>
    <p:sldId id="464" r:id="rId76"/>
    <p:sldId id="460" r:id="rId77"/>
    <p:sldId id="457" r:id="rId78"/>
    <p:sldId id="458" r:id="rId79"/>
    <p:sldId id="459" r:id="rId80"/>
    <p:sldId id="462" r:id="rId81"/>
    <p:sldId id="305" r:id="rId82"/>
    <p:sldId id="278" r:id="rId83"/>
    <p:sldId id="270"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834" autoAdjust="0"/>
    <p:restoredTop sz="86463" autoAdjust="0"/>
  </p:normalViewPr>
  <p:slideViewPr>
    <p:cSldViewPr snapToGrid="0">
      <p:cViewPr varScale="1">
        <p:scale>
          <a:sx n="110" d="100"/>
          <a:sy n="110" d="100"/>
        </p:scale>
        <p:origin x="1736" y="168"/>
      </p:cViewPr>
      <p:guideLst/>
    </p:cSldViewPr>
  </p:slideViewPr>
  <p:outlineViewPr>
    <p:cViewPr>
      <p:scale>
        <a:sx n="33" d="100"/>
        <a:sy n="33" d="100"/>
      </p:scale>
      <p:origin x="0" y="-6125"/>
    </p:cViewPr>
  </p:outlineViewPr>
  <p:notesTextViewPr>
    <p:cViewPr>
      <p:scale>
        <a:sx n="100" d="100"/>
        <a:sy n="100" d="100"/>
      </p:scale>
      <p:origin x="0" y="0"/>
    </p:cViewPr>
  </p:notesTextViewPr>
  <p:sorterViewPr>
    <p:cViewPr>
      <p:scale>
        <a:sx n="66" d="100"/>
        <a:sy n="66" d="100"/>
      </p:scale>
      <p:origin x="0" y="-507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_rels/data1.xml.rels><?xml version="1.0" encoding="UTF-8" standalone="yes"?>
<Relationships xmlns="http://schemas.openxmlformats.org/package/2006/relationships"><Relationship Id="rId1" Type="http://schemas.openxmlformats.org/officeDocument/2006/relationships/hyperlink" Target="mailto:Kevin.mateer@yahoo.com" TargetMode="External"/></Relationships>
</file>

<file path=ppt/diagrams/_rels/data17.xml.rels><?xml version="1.0" encoding="UTF-8" standalone="yes"?>
<Relationships xmlns="http://schemas.openxmlformats.org/package/2006/relationships"><Relationship Id="rId1" Type="http://schemas.openxmlformats.org/officeDocument/2006/relationships/hyperlink" Target="https://twitter.com/antoguerrera/status/1496848585882746881?s=20&amp;t=EWjCF8ZJ4P-tblYc-lLaFg" TargetMode="External"/></Relationships>
</file>

<file path=ppt/diagrams/_rels/data6.xml.rels><?xml version="1.0" encoding="UTF-8" standalone="yes"?>
<Relationships xmlns="http://schemas.openxmlformats.org/package/2006/relationships"><Relationship Id="rId1" Type="http://schemas.openxmlformats.org/officeDocument/2006/relationships/hyperlink" Target="https://www.president.gov.ua/en/news/volodimir-zelenskij-rozpoviv-istoriyu-svoyeyi-rodini-pid-cha-59437" TargetMode="External"/></Relationships>
</file>

<file path=ppt/diagrams/_rels/data8.xml.rels><?xml version="1.0" encoding="UTF-8" standalone="yes"?>
<Relationships xmlns="http://schemas.openxmlformats.org/package/2006/relationships"><Relationship Id="rId3" Type="http://schemas.openxmlformats.org/officeDocument/2006/relationships/hyperlink" Target="https://dailycaller.com/2019/01/28/huawei-china-trump-trade-fraud/" TargetMode="External"/><Relationship Id="rId2" Type="http://schemas.openxmlformats.org/officeDocument/2006/relationships/hyperlink" Target="https://jamestown.org/program/the-china-u-s-exchange-foundation-and-united-front-lobbying-laundering-in-american-politics/" TargetMode="External"/><Relationship Id="rId1" Type="http://schemas.openxmlformats.org/officeDocument/2006/relationships/hyperlink" Target="https://lda.senate.gov/filings/public/filing/726500eb-5d0b-418f-833b-7ed8d0427a54/print/" TargetMode="External"/><Relationship Id="rId4" Type="http://schemas.openxmlformats.org/officeDocument/2006/relationships/hyperlink" Target="https://www.justice.gov/opa/pr/chinese-telecommunications-conglomerate-huawei-and-subsidiaries-charged-racketeering"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mailto:Kevin.mateer@yahoo.com" TargetMode="External"/></Relationships>
</file>

<file path=ppt/diagrams/_rels/drawing17.xml.rels><?xml version="1.0" encoding="UTF-8" standalone="yes"?>
<Relationships xmlns="http://schemas.openxmlformats.org/package/2006/relationships"><Relationship Id="rId1" Type="http://schemas.openxmlformats.org/officeDocument/2006/relationships/hyperlink" Target="https://twitter.com/antoguerrera/status/1496848585882746881?s=20&amp;t=EWjCF8ZJ4P-tblYc-lLaFg" TargetMode="External"/></Relationships>
</file>

<file path=ppt/diagrams/_rels/drawing6.xml.rels><?xml version="1.0" encoding="UTF-8" standalone="yes"?>
<Relationships xmlns="http://schemas.openxmlformats.org/package/2006/relationships"><Relationship Id="rId1" Type="http://schemas.openxmlformats.org/officeDocument/2006/relationships/hyperlink" Target="https://www.president.gov.ua/en/news/volodimir-zelenskij-rozpoviv-istoriyu-svoyeyi-rodini-pid-cha-59437" TargetMode="External"/></Relationships>
</file>

<file path=ppt/diagrams/_rels/drawing8.xml.rels><?xml version="1.0" encoding="UTF-8" standalone="yes"?>
<Relationships xmlns="http://schemas.openxmlformats.org/package/2006/relationships"><Relationship Id="rId3" Type="http://schemas.openxmlformats.org/officeDocument/2006/relationships/hyperlink" Target="https://dailycaller.com/2019/01/28/huawei-china-trump-trade-fraud/" TargetMode="External"/><Relationship Id="rId2" Type="http://schemas.openxmlformats.org/officeDocument/2006/relationships/hyperlink" Target="https://jamestown.org/program/the-china-u-s-exchange-foundation-and-united-front-lobbying-laundering-in-american-politics/" TargetMode="External"/><Relationship Id="rId1" Type="http://schemas.openxmlformats.org/officeDocument/2006/relationships/hyperlink" Target="https://lda.senate.gov/filings/public/filing/726500eb-5d0b-418f-833b-7ed8d0427a54/print/" TargetMode="External"/><Relationship Id="rId4" Type="http://schemas.openxmlformats.org/officeDocument/2006/relationships/hyperlink" Target="https://www.justice.gov/opa/pr/chinese-telecommunications-conglomerate-huawei-and-subsidiaries-charged-racketeering"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72DDD5-BB88-4F4D-9609-65DE58BBF31D}"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203BD4A3-E45D-4968-8B14-406353C09D0D}">
      <dgm:prSet/>
      <dgm:spPr/>
      <dgm:t>
        <a:bodyPr/>
        <a:lstStyle/>
        <a:p>
          <a:r>
            <a:rPr lang="en-US" dirty="0"/>
            <a:t>CFGC Recertification Training</a:t>
          </a:r>
        </a:p>
        <a:p>
          <a:r>
            <a:rPr lang="en-US" dirty="0"/>
            <a:t>03 March 2022</a:t>
          </a:r>
        </a:p>
      </dgm:t>
    </dgm:pt>
    <dgm:pt modelId="{A0F0EAB8-0EEB-47F4-9B8F-9A64C6EF5167}" type="parTrans" cxnId="{9F4E8279-6C65-4414-9F76-F37712F26D32}">
      <dgm:prSet/>
      <dgm:spPr/>
      <dgm:t>
        <a:bodyPr/>
        <a:lstStyle/>
        <a:p>
          <a:endParaRPr lang="en-US"/>
        </a:p>
      </dgm:t>
    </dgm:pt>
    <dgm:pt modelId="{1010A362-7D59-4295-8333-222C3206FECA}" type="sibTrans" cxnId="{9F4E8279-6C65-4414-9F76-F37712F26D32}">
      <dgm:prSet/>
      <dgm:spPr/>
      <dgm:t>
        <a:bodyPr/>
        <a:lstStyle/>
        <a:p>
          <a:endParaRPr lang="en-US"/>
        </a:p>
      </dgm:t>
    </dgm:pt>
    <dgm:pt modelId="{4B647865-79A1-4091-B47F-D1E8F7C651D1}">
      <dgm:prSet/>
      <dgm:spPr/>
      <dgm:t>
        <a:bodyPr/>
        <a:lstStyle/>
        <a:p>
          <a:r>
            <a:rPr lang="en-US" dirty="0"/>
            <a:t>CH (LTC) Kevin Mateer</a:t>
          </a:r>
        </a:p>
      </dgm:t>
    </dgm:pt>
    <dgm:pt modelId="{2611CB57-8663-477A-981A-3BE76345AA25}" type="parTrans" cxnId="{5F08DD06-089F-4305-871A-7DB3053642F4}">
      <dgm:prSet/>
      <dgm:spPr/>
      <dgm:t>
        <a:bodyPr/>
        <a:lstStyle/>
        <a:p>
          <a:endParaRPr lang="en-US"/>
        </a:p>
      </dgm:t>
    </dgm:pt>
    <dgm:pt modelId="{AA3F8DF0-350F-42B0-9A61-4B6F7F0D3AB2}" type="sibTrans" cxnId="{5F08DD06-089F-4305-871A-7DB3053642F4}">
      <dgm:prSet/>
      <dgm:spPr/>
      <dgm:t>
        <a:bodyPr/>
        <a:lstStyle/>
        <a:p>
          <a:endParaRPr lang="en-US"/>
        </a:p>
      </dgm:t>
    </dgm:pt>
    <dgm:pt modelId="{7AC9404B-EA67-41ED-90B2-53CE2220FAC9}">
      <dgm:prSet/>
      <dgm:spPr/>
      <dgm:t>
        <a:bodyPr/>
        <a:lstStyle/>
        <a:p>
          <a:r>
            <a:rPr lang="en-US" dirty="0">
              <a:hlinkClick xmlns:r="http://schemas.openxmlformats.org/officeDocument/2006/relationships" r:id="rId1"/>
            </a:rPr>
            <a:t>Kevin.mateer@yahoo.com</a:t>
          </a:r>
          <a:endParaRPr lang="en-US" dirty="0"/>
        </a:p>
        <a:p>
          <a:r>
            <a:rPr lang="en-US" dirty="0"/>
            <a:t>360-306-1677</a:t>
          </a:r>
        </a:p>
      </dgm:t>
    </dgm:pt>
    <dgm:pt modelId="{B06A7938-1C3A-4319-A2EC-49F948E5272D}" type="parTrans" cxnId="{1D78D944-003B-4C71-A6C6-D195BBE3C9B8}">
      <dgm:prSet/>
      <dgm:spPr/>
      <dgm:t>
        <a:bodyPr/>
        <a:lstStyle/>
        <a:p>
          <a:endParaRPr lang="en-US"/>
        </a:p>
      </dgm:t>
    </dgm:pt>
    <dgm:pt modelId="{079303E7-CDDB-482C-AAC6-CEFD38C910D9}" type="sibTrans" cxnId="{1D78D944-003B-4C71-A6C6-D195BBE3C9B8}">
      <dgm:prSet/>
      <dgm:spPr/>
      <dgm:t>
        <a:bodyPr/>
        <a:lstStyle/>
        <a:p>
          <a:endParaRPr lang="en-US"/>
        </a:p>
      </dgm:t>
    </dgm:pt>
    <dgm:pt modelId="{E50916C7-A689-48C3-8CA6-1D18197D9A32}" type="pres">
      <dgm:prSet presAssocID="{C572DDD5-BB88-4F4D-9609-65DE58BBF31D}" presName="diagram" presStyleCnt="0">
        <dgm:presLayoutVars>
          <dgm:dir/>
          <dgm:resizeHandles val="exact"/>
        </dgm:presLayoutVars>
      </dgm:prSet>
      <dgm:spPr/>
    </dgm:pt>
    <dgm:pt modelId="{0AC3E716-2371-4415-999D-98E9F115BAB5}" type="pres">
      <dgm:prSet presAssocID="{203BD4A3-E45D-4968-8B14-406353C09D0D}" presName="node" presStyleLbl="node1" presStyleIdx="0" presStyleCnt="3">
        <dgm:presLayoutVars>
          <dgm:bulletEnabled val="1"/>
        </dgm:presLayoutVars>
      </dgm:prSet>
      <dgm:spPr/>
    </dgm:pt>
    <dgm:pt modelId="{49571FD8-0B7B-4A1E-97C6-B019BE811AD1}" type="pres">
      <dgm:prSet presAssocID="{1010A362-7D59-4295-8333-222C3206FECA}" presName="sibTrans" presStyleCnt="0"/>
      <dgm:spPr/>
    </dgm:pt>
    <dgm:pt modelId="{33406E30-E0D2-48FC-A077-B0FCE0C894D6}" type="pres">
      <dgm:prSet presAssocID="{4B647865-79A1-4091-B47F-D1E8F7C651D1}" presName="node" presStyleLbl="node1" presStyleIdx="1" presStyleCnt="3">
        <dgm:presLayoutVars>
          <dgm:bulletEnabled val="1"/>
        </dgm:presLayoutVars>
      </dgm:prSet>
      <dgm:spPr/>
    </dgm:pt>
    <dgm:pt modelId="{1A16CAFD-675E-4C8B-B6C1-FFAAA82B848E}" type="pres">
      <dgm:prSet presAssocID="{AA3F8DF0-350F-42B0-9A61-4B6F7F0D3AB2}" presName="sibTrans" presStyleCnt="0"/>
      <dgm:spPr/>
    </dgm:pt>
    <dgm:pt modelId="{D184C2F9-63E5-4388-BBF8-499F35EC1B92}" type="pres">
      <dgm:prSet presAssocID="{7AC9404B-EA67-41ED-90B2-53CE2220FAC9}" presName="node" presStyleLbl="node1" presStyleIdx="2" presStyleCnt="3">
        <dgm:presLayoutVars>
          <dgm:bulletEnabled val="1"/>
        </dgm:presLayoutVars>
      </dgm:prSet>
      <dgm:spPr/>
    </dgm:pt>
  </dgm:ptLst>
  <dgm:cxnLst>
    <dgm:cxn modelId="{9D4EB405-28AB-40C3-A001-1E055E16056E}" type="presOf" srcId="{7AC9404B-EA67-41ED-90B2-53CE2220FAC9}" destId="{D184C2F9-63E5-4388-BBF8-499F35EC1B92}" srcOrd="0" destOrd="0" presId="urn:microsoft.com/office/officeart/2005/8/layout/default"/>
    <dgm:cxn modelId="{5F08DD06-089F-4305-871A-7DB3053642F4}" srcId="{C572DDD5-BB88-4F4D-9609-65DE58BBF31D}" destId="{4B647865-79A1-4091-B47F-D1E8F7C651D1}" srcOrd="1" destOrd="0" parTransId="{2611CB57-8663-477A-981A-3BE76345AA25}" sibTransId="{AA3F8DF0-350F-42B0-9A61-4B6F7F0D3AB2}"/>
    <dgm:cxn modelId="{84F07D08-0BC8-42F3-95C7-EBA4BD4E64C9}" type="presOf" srcId="{203BD4A3-E45D-4968-8B14-406353C09D0D}" destId="{0AC3E716-2371-4415-999D-98E9F115BAB5}" srcOrd="0" destOrd="0" presId="urn:microsoft.com/office/officeart/2005/8/layout/default"/>
    <dgm:cxn modelId="{6B94EB14-2AE7-4727-A673-D10287640307}" type="presOf" srcId="{4B647865-79A1-4091-B47F-D1E8F7C651D1}" destId="{33406E30-E0D2-48FC-A077-B0FCE0C894D6}" srcOrd="0" destOrd="0" presId="urn:microsoft.com/office/officeart/2005/8/layout/default"/>
    <dgm:cxn modelId="{1D78D944-003B-4C71-A6C6-D195BBE3C9B8}" srcId="{C572DDD5-BB88-4F4D-9609-65DE58BBF31D}" destId="{7AC9404B-EA67-41ED-90B2-53CE2220FAC9}" srcOrd="2" destOrd="0" parTransId="{B06A7938-1C3A-4319-A2EC-49F948E5272D}" sibTransId="{079303E7-CDDB-482C-AAC6-CEFD38C910D9}"/>
    <dgm:cxn modelId="{CCD8CE78-2692-46F1-97AA-6AF8B451A1BA}" type="presOf" srcId="{C572DDD5-BB88-4F4D-9609-65DE58BBF31D}" destId="{E50916C7-A689-48C3-8CA6-1D18197D9A32}" srcOrd="0" destOrd="0" presId="urn:microsoft.com/office/officeart/2005/8/layout/default"/>
    <dgm:cxn modelId="{9F4E8279-6C65-4414-9F76-F37712F26D32}" srcId="{C572DDD5-BB88-4F4D-9609-65DE58BBF31D}" destId="{203BD4A3-E45D-4968-8B14-406353C09D0D}" srcOrd="0" destOrd="0" parTransId="{A0F0EAB8-0EEB-47F4-9B8F-9A64C6EF5167}" sibTransId="{1010A362-7D59-4295-8333-222C3206FECA}"/>
    <dgm:cxn modelId="{857DB566-0936-4CDA-B872-2EEF4DF98A66}" type="presParOf" srcId="{E50916C7-A689-48C3-8CA6-1D18197D9A32}" destId="{0AC3E716-2371-4415-999D-98E9F115BAB5}" srcOrd="0" destOrd="0" presId="urn:microsoft.com/office/officeart/2005/8/layout/default"/>
    <dgm:cxn modelId="{4A7065F0-50AD-4944-9D13-F4ACEC4FB1A4}" type="presParOf" srcId="{E50916C7-A689-48C3-8CA6-1D18197D9A32}" destId="{49571FD8-0B7B-4A1E-97C6-B019BE811AD1}" srcOrd="1" destOrd="0" presId="urn:microsoft.com/office/officeart/2005/8/layout/default"/>
    <dgm:cxn modelId="{54E1A5E5-DDD4-4AF6-8658-DB8630AD5D7D}" type="presParOf" srcId="{E50916C7-A689-48C3-8CA6-1D18197D9A32}" destId="{33406E30-E0D2-48FC-A077-B0FCE0C894D6}" srcOrd="2" destOrd="0" presId="urn:microsoft.com/office/officeart/2005/8/layout/default"/>
    <dgm:cxn modelId="{74F4BA7E-6383-49F2-AB8F-15F6E8BB0BEC}" type="presParOf" srcId="{E50916C7-A689-48C3-8CA6-1D18197D9A32}" destId="{1A16CAFD-675E-4C8B-B6C1-FFAAA82B848E}" srcOrd="3" destOrd="0" presId="urn:microsoft.com/office/officeart/2005/8/layout/default"/>
    <dgm:cxn modelId="{7610C30E-21AC-4D91-88CF-BE8624609251}" type="presParOf" srcId="{E50916C7-A689-48C3-8CA6-1D18197D9A32}" destId="{D184C2F9-63E5-4388-BBF8-499F35EC1B92}"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D8314EF-6B22-4E9B-B3EA-275E3FBE801B}"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4FFC11EB-B24A-4C29-A021-F3586EF704D5}">
      <dgm:prSet custT="1"/>
      <dgm:spPr/>
      <dgm:t>
        <a:bodyPr/>
        <a:lstStyle/>
        <a:p>
          <a:r>
            <a:rPr lang="en-US" sz="1600" dirty="0"/>
            <a:t>While many actors pretend to stand for something, Keanu Reaves does. When it comes to movies, China is by far the biggest market in the world</a:t>
          </a:r>
          <a:r>
            <a:rPr lang="en-US" sz="500" dirty="0"/>
            <a:t>.</a:t>
          </a:r>
        </a:p>
      </dgm:t>
    </dgm:pt>
    <dgm:pt modelId="{DB5DE17F-4D4D-44CB-8D41-08B5F41D87C6}" type="parTrans" cxnId="{277B581E-C3BA-426F-8E9F-7A2F03DE0A3B}">
      <dgm:prSet/>
      <dgm:spPr/>
      <dgm:t>
        <a:bodyPr/>
        <a:lstStyle/>
        <a:p>
          <a:endParaRPr lang="en-US"/>
        </a:p>
      </dgm:t>
    </dgm:pt>
    <dgm:pt modelId="{AEC3D3AB-557F-4F88-AECD-31A6AE81C4C4}" type="sibTrans" cxnId="{277B581E-C3BA-426F-8E9F-7A2F03DE0A3B}">
      <dgm:prSet/>
      <dgm:spPr/>
      <dgm:t>
        <a:bodyPr/>
        <a:lstStyle/>
        <a:p>
          <a:endParaRPr lang="en-US"/>
        </a:p>
      </dgm:t>
    </dgm:pt>
    <dgm:pt modelId="{62B6816F-8E5F-4652-80CA-2E6A6BFAA25B}">
      <dgm:prSet custT="1"/>
      <dgm:spPr/>
      <dgm:t>
        <a:bodyPr/>
        <a:lstStyle/>
        <a:p>
          <a:r>
            <a:rPr lang="en-US" sz="1400" dirty="0"/>
            <a:t>The New Yorker published a piece titled, “Keanu Reaves Is Too Good for this World.” He certainly appears to be too good for Hollywood, a place full of moral grandstanding and superficial concerns. Because Keanu Reeves has taken a stand, he is fast becoming a “de facto persona non grata in the Chinese entertainment landscape.</a:t>
          </a:r>
        </a:p>
      </dgm:t>
    </dgm:pt>
    <dgm:pt modelId="{F13B838F-D7FD-4EC3-B8A6-2AB0284A71A3}" type="parTrans" cxnId="{0A9BBC0C-D4AE-407B-8983-B3A740005D81}">
      <dgm:prSet/>
      <dgm:spPr/>
      <dgm:t>
        <a:bodyPr/>
        <a:lstStyle/>
        <a:p>
          <a:endParaRPr lang="en-US"/>
        </a:p>
      </dgm:t>
    </dgm:pt>
    <dgm:pt modelId="{F883DE06-BD5E-4C60-AB9E-1389ED943118}" type="sibTrans" cxnId="{0A9BBC0C-D4AE-407B-8983-B3A740005D81}">
      <dgm:prSet/>
      <dgm:spPr/>
      <dgm:t>
        <a:bodyPr/>
        <a:lstStyle/>
        <a:p>
          <a:endParaRPr lang="en-US"/>
        </a:p>
      </dgm:t>
    </dgm:pt>
    <dgm:pt modelId="{33FDAD8F-530B-4C79-9B84-D345744917A1}">
      <dgm:prSet custT="1"/>
      <dgm:spPr/>
      <dgm:t>
        <a:bodyPr/>
        <a:lstStyle/>
        <a:p>
          <a:r>
            <a:rPr lang="en-US" sz="1800" b="1" dirty="0"/>
            <a:t>Why is China occupying Tibet and believes it is there sovereign territory? </a:t>
          </a:r>
          <a:r>
            <a:rPr lang="en-US" sz="1300" dirty="0"/>
            <a:t>CCP is interested in Tibet for one specific reason-Natural Resources. The Tibetan plateau, with 46,000 glaciers, has one of the largest reserves of fresh water in the world. Known as Asia’s water tower, close to 250 million, in 10 countries across Asia-rely on this tower for water. </a:t>
          </a:r>
        </a:p>
      </dgm:t>
    </dgm:pt>
    <dgm:pt modelId="{B9868C84-44C9-41B6-8E30-29CA0FD52A41}" type="parTrans" cxnId="{48A92CD7-5F8B-414B-B128-4126F930BF7D}">
      <dgm:prSet/>
      <dgm:spPr/>
      <dgm:t>
        <a:bodyPr/>
        <a:lstStyle/>
        <a:p>
          <a:endParaRPr lang="en-US"/>
        </a:p>
      </dgm:t>
    </dgm:pt>
    <dgm:pt modelId="{F1B98BB1-C072-4292-967E-0985ADD4B8CE}" type="sibTrans" cxnId="{48A92CD7-5F8B-414B-B128-4126F930BF7D}">
      <dgm:prSet/>
      <dgm:spPr/>
      <dgm:t>
        <a:bodyPr/>
        <a:lstStyle/>
        <a:p>
          <a:endParaRPr lang="en-US"/>
        </a:p>
      </dgm:t>
    </dgm:pt>
    <dgm:pt modelId="{4432479C-6520-4625-AE00-B3DFC33F355E}" type="pres">
      <dgm:prSet presAssocID="{8D8314EF-6B22-4E9B-B3EA-275E3FBE801B}" presName="linear" presStyleCnt="0">
        <dgm:presLayoutVars>
          <dgm:animLvl val="lvl"/>
          <dgm:resizeHandles val="exact"/>
        </dgm:presLayoutVars>
      </dgm:prSet>
      <dgm:spPr/>
    </dgm:pt>
    <dgm:pt modelId="{AA6A9F32-572A-4BAC-92B8-C56A330AEE7B}" type="pres">
      <dgm:prSet presAssocID="{4FFC11EB-B24A-4C29-A021-F3586EF704D5}" presName="parentText" presStyleLbl="node1" presStyleIdx="0" presStyleCnt="3">
        <dgm:presLayoutVars>
          <dgm:chMax val="0"/>
          <dgm:bulletEnabled val="1"/>
        </dgm:presLayoutVars>
      </dgm:prSet>
      <dgm:spPr/>
    </dgm:pt>
    <dgm:pt modelId="{E05FB6AB-D199-41F0-9506-F39D8BA62468}" type="pres">
      <dgm:prSet presAssocID="{AEC3D3AB-557F-4F88-AECD-31A6AE81C4C4}" presName="spacer" presStyleCnt="0"/>
      <dgm:spPr/>
    </dgm:pt>
    <dgm:pt modelId="{80D0D0C3-ADEE-43F8-BE2B-3A5CCF26BFE1}" type="pres">
      <dgm:prSet presAssocID="{62B6816F-8E5F-4652-80CA-2E6A6BFAA25B}" presName="parentText" presStyleLbl="node1" presStyleIdx="1" presStyleCnt="3" custLinFactY="-6927" custLinFactNeighborX="0" custLinFactNeighborY="-100000">
        <dgm:presLayoutVars>
          <dgm:chMax val="0"/>
          <dgm:bulletEnabled val="1"/>
        </dgm:presLayoutVars>
      </dgm:prSet>
      <dgm:spPr/>
    </dgm:pt>
    <dgm:pt modelId="{0B7C043E-9D61-4167-A627-535FE67770A0}" type="pres">
      <dgm:prSet presAssocID="{F883DE06-BD5E-4C60-AB9E-1389ED943118}" presName="spacer" presStyleCnt="0"/>
      <dgm:spPr/>
    </dgm:pt>
    <dgm:pt modelId="{DCA7E3C5-01DB-4DB0-8C0D-A4098DEA6C84}" type="pres">
      <dgm:prSet presAssocID="{33FDAD8F-530B-4C79-9B84-D345744917A1}" presName="parentText" presStyleLbl="node1" presStyleIdx="2" presStyleCnt="3">
        <dgm:presLayoutVars>
          <dgm:chMax val="0"/>
          <dgm:bulletEnabled val="1"/>
        </dgm:presLayoutVars>
      </dgm:prSet>
      <dgm:spPr/>
    </dgm:pt>
  </dgm:ptLst>
  <dgm:cxnLst>
    <dgm:cxn modelId="{0A9BBC0C-D4AE-407B-8983-B3A740005D81}" srcId="{8D8314EF-6B22-4E9B-B3EA-275E3FBE801B}" destId="{62B6816F-8E5F-4652-80CA-2E6A6BFAA25B}" srcOrd="1" destOrd="0" parTransId="{F13B838F-D7FD-4EC3-B8A6-2AB0284A71A3}" sibTransId="{F883DE06-BD5E-4C60-AB9E-1389ED943118}"/>
    <dgm:cxn modelId="{277B581E-C3BA-426F-8E9F-7A2F03DE0A3B}" srcId="{8D8314EF-6B22-4E9B-B3EA-275E3FBE801B}" destId="{4FFC11EB-B24A-4C29-A021-F3586EF704D5}" srcOrd="0" destOrd="0" parTransId="{DB5DE17F-4D4D-44CB-8D41-08B5F41D87C6}" sibTransId="{AEC3D3AB-557F-4F88-AECD-31A6AE81C4C4}"/>
    <dgm:cxn modelId="{E8142B6A-741E-4AB6-827A-C4FA9BACE915}" type="presOf" srcId="{8D8314EF-6B22-4E9B-B3EA-275E3FBE801B}" destId="{4432479C-6520-4625-AE00-B3DFC33F355E}" srcOrd="0" destOrd="0" presId="urn:microsoft.com/office/officeart/2005/8/layout/vList2"/>
    <dgm:cxn modelId="{DEEA3B76-03DD-45C2-8D61-C8F1A5211479}" type="presOf" srcId="{62B6816F-8E5F-4652-80CA-2E6A6BFAA25B}" destId="{80D0D0C3-ADEE-43F8-BE2B-3A5CCF26BFE1}" srcOrd="0" destOrd="0" presId="urn:microsoft.com/office/officeart/2005/8/layout/vList2"/>
    <dgm:cxn modelId="{55185491-81AD-432C-B109-35C7B1446B68}" type="presOf" srcId="{33FDAD8F-530B-4C79-9B84-D345744917A1}" destId="{DCA7E3C5-01DB-4DB0-8C0D-A4098DEA6C84}" srcOrd="0" destOrd="0" presId="urn:microsoft.com/office/officeart/2005/8/layout/vList2"/>
    <dgm:cxn modelId="{5853ABB8-C032-471D-898F-D4555CE2F7ED}" type="presOf" srcId="{4FFC11EB-B24A-4C29-A021-F3586EF704D5}" destId="{AA6A9F32-572A-4BAC-92B8-C56A330AEE7B}" srcOrd="0" destOrd="0" presId="urn:microsoft.com/office/officeart/2005/8/layout/vList2"/>
    <dgm:cxn modelId="{48A92CD7-5F8B-414B-B128-4126F930BF7D}" srcId="{8D8314EF-6B22-4E9B-B3EA-275E3FBE801B}" destId="{33FDAD8F-530B-4C79-9B84-D345744917A1}" srcOrd="2" destOrd="0" parTransId="{B9868C84-44C9-41B6-8E30-29CA0FD52A41}" sibTransId="{F1B98BB1-C072-4292-967E-0985ADD4B8CE}"/>
    <dgm:cxn modelId="{E62DEBD4-F755-4C78-B060-1A1062C845A4}" type="presParOf" srcId="{4432479C-6520-4625-AE00-B3DFC33F355E}" destId="{AA6A9F32-572A-4BAC-92B8-C56A330AEE7B}" srcOrd="0" destOrd="0" presId="urn:microsoft.com/office/officeart/2005/8/layout/vList2"/>
    <dgm:cxn modelId="{7FA60CC8-EE1C-4B60-BCCE-07392D1F11F7}" type="presParOf" srcId="{4432479C-6520-4625-AE00-B3DFC33F355E}" destId="{E05FB6AB-D199-41F0-9506-F39D8BA62468}" srcOrd="1" destOrd="0" presId="urn:microsoft.com/office/officeart/2005/8/layout/vList2"/>
    <dgm:cxn modelId="{FD64B943-617D-412A-9F06-40E34DDD0F4E}" type="presParOf" srcId="{4432479C-6520-4625-AE00-B3DFC33F355E}" destId="{80D0D0C3-ADEE-43F8-BE2B-3A5CCF26BFE1}" srcOrd="2" destOrd="0" presId="urn:microsoft.com/office/officeart/2005/8/layout/vList2"/>
    <dgm:cxn modelId="{AA104F84-5201-48F4-8CB7-AE5D9EB3C433}" type="presParOf" srcId="{4432479C-6520-4625-AE00-B3DFC33F355E}" destId="{0B7C043E-9D61-4167-A627-535FE67770A0}" srcOrd="3" destOrd="0" presId="urn:microsoft.com/office/officeart/2005/8/layout/vList2"/>
    <dgm:cxn modelId="{B8E3F501-6DA5-46C3-8EBB-855430431CAC}" type="presParOf" srcId="{4432479C-6520-4625-AE00-B3DFC33F355E}" destId="{DCA7E3C5-01DB-4DB0-8C0D-A4098DEA6C84}"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A1C3C89-55DE-45D7-9A36-5061FEEF1E9E}"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E80A4D88-9A14-43D4-96F2-37D12EA05F1B}">
      <dgm:prSet/>
      <dgm:spPr/>
      <dgm:t>
        <a:bodyPr/>
        <a:lstStyle/>
        <a:p>
          <a:r>
            <a:rPr lang="en-US"/>
            <a:t>China views Japan, Taiwan and the Philippines as one long wall. Insurmountable in geographic terms; with no line of sight for its aircraft, let alone navy, Beijing has no other choice but to take TAIWAN.</a:t>
          </a:r>
        </a:p>
      </dgm:t>
    </dgm:pt>
    <dgm:pt modelId="{F0AB445E-63CF-46C5-B698-24FA3F4CC418}" type="parTrans" cxnId="{B90C9E9A-1766-47B7-BB22-4BCFD7C1ABD4}">
      <dgm:prSet/>
      <dgm:spPr/>
      <dgm:t>
        <a:bodyPr/>
        <a:lstStyle/>
        <a:p>
          <a:endParaRPr lang="en-US"/>
        </a:p>
      </dgm:t>
    </dgm:pt>
    <dgm:pt modelId="{BB478F79-AF8A-4A36-8974-713A248F7F7F}" type="sibTrans" cxnId="{B90C9E9A-1766-47B7-BB22-4BCFD7C1ABD4}">
      <dgm:prSet/>
      <dgm:spPr/>
      <dgm:t>
        <a:bodyPr/>
        <a:lstStyle/>
        <a:p>
          <a:endParaRPr lang="en-US"/>
        </a:p>
      </dgm:t>
    </dgm:pt>
    <dgm:pt modelId="{D5D36631-BF32-4D1D-8D56-776704ED9775}">
      <dgm:prSet/>
      <dgm:spPr/>
      <dgm:t>
        <a:bodyPr/>
        <a:lstStyle/>
        <a:p>
          <a:r>
            <a:rPr lang="en-US"/>
            <a:t>Taiwan’s central mountain range runs the length of the Island with heights ranging from nine to twelve thousand feet. This is the PROBLEM  China faces in its efforts to project force into the Pacific. The Chinese air force must fly around TAIWAN, the navy must sail through the Japanese controlled Ryukyu Islands chain that stretches from Japan to Taiwan.</a:t>
          </a:r>
        </a:p>
      </dgm:t>
    </dgm:pt>
    <dgm:pt modelId="{2E4B97A9-B7EB-424F-8064-E24810CF4E78}" type="parTrans" cxnId="{AFBB1DE7-0F2C-4D77-AB8C-F036895D8650}">
      <dgm:prSet/>
      <dgm:spPr/>
      <dgm:t>
        <a:bodyPr/>
        <a:lstStyle/>
        <a:p>
          <a:endParaRPr lang="en-US"/>
        </a:p>
      </dgm:t>
    </dgm:pt>
    <dgm:pt modelId="{FB2CF501-EB40-40D7-8AC2-B773E9AB71A3}" type="sibTrans" cxnId="{AFBB1DE7-0F2C-4D77-AB8C-F036895D8650}">
      <dgm:prSet/>
      <dgm:spPr/>
      <dgm:t>
        <a:bodyPr/>
        <a:lstStyle/>
        <a:p>
          <a:endParaRPr lang="en-US"/>
        </a:p>
      </dgm:t>
    </dgm:pt>
    <dgm:pt modelId="{72BACC1F-A002-4B2E-A0BE-1353E463B1C8}">
      <dgm:prSet/>
      <dgm:spPr/>
      <dgm:t>
        <a:bodyPr/>
        <a:lstStyle/>
        <a:p>
          <a:r>
            <a:rPr lang="en-US"/>
            <a:t>The occupation of Chinese military forces on TAIWAN would basically turn the tables on the US. The wall would now be a US problem in terms of line of sight.</a:t>
          </a:r>
        </a:p>
      </dgm:t>
    </dgm:pt>
    <dgm:pt modelId="{2285DF16-D9EC-45A0-9C9F-95B3E81AA99E}" type="parTrans" cxnId="{57034ED3-2A91-4CC8-A940-B6C0DF00B5B8}">
      <dgm:prSet/>
      <dgm:spPr/>
      <dgm:t>
        <a:bodyPr/>
        <a:lstStyle/>
        <a:p>
          <a:endParaRPr lang="en-US"/>
        </a:p>
      </dgm:t>
    </dgm:pt>
    <dgm:pt modelId="{58483AE8-AABB-4C3F-86F8-83C331F1041C}" type="sibTrans" cxnId="{57034ED3-2A91-4CC8-A940-B6C0DF00B5B8}">
      <dgm:prSet/>
      <dgm:spPr/>
      <dgm:t>
        <a:bodyPr/>
        <a:lstStyle/>
        <a:p>
          <a:endParaRPr lang="en-US"/>
        </a:p>
      </dgm:t>
    </dgm:pt>
    <dgm:pt modelId="{441DE4E0-D267-4001-872D-969841251E67}">
      <dgm:prSet/>
      <dgm:spPr/>
      <dgm:t>
        <a:bodyPr/>
        <a:lstStyle/>
        <a:p>
          <a:r>
            <a:rPr lang="en-US"/>
            <a:t>IF TAIWAN fell tomorrow, the Chinese would use the naval base of Suao as a submarine base. Presently the Chinese naval base is Yulin where they enter into easily detected shallow water. At Suao the waters off the coast drop into the abyss, giving submarines the ability drop below thermal layers and vanish. China’s nuclear subs would be able to threaten the Pacific by being virtually undetected.</a:t>
          </a:r>
        </a:p>
      </dgm:t>
    </dgm:pt>
    <dgm:pt modelId="{AFE8CE82-7858-4BDC-A636-72541F692EA2}" type="parTrans" cxnId="{8ACDC5C5-F144-436A-A5E4-2B31A1B4DE73}">
      <dgm:prSet/>
      <dgm:spPr/>
      <dgm:t>
        <a:bodyPr/>
        <a:lstStyle/>
        <a:p>
          <a:endParaRPr lang="en-US"/>
        </a:p>
      </dgm:t>
    </dgm:pt>
    <dgm:pt modelId="{BDE92DED-6E76-45EF-B0E6-1914510F22ED}" type="sibTrans" cxnId="{8ACDC5C5-F144-436A-A5E4-2B31A1B4DE73}">
      <dgm:prSet/>
      <dgm:spPr/>
      <dgm:t>
        <a:bodyPr/>
        <a:lstStyle/>
        <a:p>
          <a:endParaRPr lang="en-US"/>
        </a:p>
      </dgm:t>
    </dgm:pt>
    <dgm:pt modelId="{22B40BA4-FA2F-433F-B0E7-DA295876B9BD}" type="pres">
      <dgm:prSet presAssocID="{1A1C3C89-55DE-45D7-9A36-5061FEEF1E9E}" presName="linear" presStyleCnt="0">
        <dgm:presLayoutVars>
          <dgm:animLvl val="lvl"/>
          <dgm:resizeHandles val="exact"/>
        </dgm:presLayoutVars>
      </dgm:prSet>
      <dgm:spPr/>
    </dgm:pt>
    <dgm:pt modelId="{784BC63A-2C3B-439D-8D1A-9FC23BABB7D9}" type="pres">
      <dgm:prSet presAssocID="{E80A4D88-9A14-43D4-96F2-37D12EA05F1B}" presName="parentText" presStyleLbl="node1" presStyleIdx="0" presStyleCnt="4">
        <dgm:presLayoutVars>
          <dgm:chMax val="0"/>
          <dgm:bulletEnabled val="1"/>
        </dgm:presLayoutVars>
      </dgm:prSet>
      <dgm:spPr/>
    </dgm:pt>
    <dgm:pt modelId="{23F2C0E6-2185-4FB7-8647-E2D5FF81F0A7}" type="pres">
      <dgm:prSet presAssocID="{BB478F79-AF8A-4A36-8974-713A248F7F7F}" presName="spacer" presStyleCnt="0"/>
      <dgm:spPr/>
    </dgm:pt>
    <dgm:pt modelId="{4D064FF7-C3B9-4CDB-B564-D8D5400F32EB}" type="pres">
      <dgm:prSet presAssocID="{D5D36631-BF32-4D1D-8D56-776704ED9775}" presName="parentText" presStyleLbl="node1" presStyleIdx="1" presStyleCnt="4">
        <dgm:presLayoutVars>
          <dgm:chMax val="0"/>
          <dgm:bulletEnabled val="1"/>
        </dgm:presLayoutVars>
      </dgm:prSet>
      <dgm:spPr/>
    </dgm:pt>
    <dgm:pt modelId="{037EF724-3A4E-40CB-A38E-E52FD401DCE9}" type="pres">
      <dgm:prSet presAssocID="{FB2CF501-EB40-40D7-8AC2-B773E9AB71A3}" presName="spacer" presStyleCnt="0"/>
      <dgm:spPr/>
    </dgm:pt>
    <dgm:pt modelId="{89823998-02C8-40AD-8DDC-71C3ABF9E255}" type="pres">
      <dgm:prSet presAssocID="{72BACC1F-A002-4B2E-A0BE-1353E463B1C8}" presName="parentText" presStyleLbl="node1" presStyleIdx="2" presStyleCnt="4">
        <dgm:presLayoutVars>
          <dgm:chMax val="0"/>
          <dgm:bulletEnabled val="1"/>
        </dgm:presLayoutVars>
      </dgm:prSet>
      <dgm:spPr/>
    </dgm:pt>
    <dgm:pt modelId="{D734D42C-E16C-40C0-8BB0-CCC4A99063B6}" type="pres">
      <dgm:prSet presAssocID="{58483AE8-AABB-4C3F-86F8-83C331F1041C}" presName="spacer" presStyleCnt="0"/>
      <dgm:spPr/>
    </dgm:pt>
    <dgm:pt modelId="{2F5191CF-A174-46D2-AC81-BD6316E4D946}" type="pres">
      <dgm:prSet presAssocID="{441DE4E0-D267-4001-872D-969841251E67}" presName="parentText" presStyleLbl="node1" presStyleIdx="3" presStyleCnt="4">
        <dgm:presLayoutVars>
          <dgm:chMax val="0"/>
          <dgm:bulletEnabled val="1"/>
        </dgm:presLayoutVars>
      </dgm:prSet>
      <dgm:spPr/>
    </dgm:pt>
  </dgm:ptLst>
  <dgm:cxnLst>
    <dgm:cxn modelId="{BDDD1D0B-0018-407E-8FC5-227C32D52903}" type="presOf" srcId="{441DE4E0-D267-4001-872D-969841251E67}" destId="{2F5191CF-A174-46D2-AC81-BD6316E4D946}" srcOrd="0" destOrd="0" presId="urn:microsoft.com/office/officeart/2005/8/layout/vList2"/>
    <dgm:cxn modelId="{C560552A-08CB-4285-9251-A43C896EA822}" type="presOf" srcId="{D5D36631-BF32-4D1D-8D56-776704ED9775}" destId="{4D064FF7-C3B9-4CDB-B564-D8D5400F32EB}" srcOrd="0" destOrd="0" presId="urn:microsoft.com/office/officeart/2005/8/layout/vList2"/>
    <dgm:cxn modelId="{5AFA8E86-FFD7-481F-869F-9C39D4036F8A}" type="presOf" srcId="{1A1C3C89-55DE-45D7-9A36-5061FEEF1E9E}" destId="{22B40BA4-FA2F-433F-B0E7-DA295876B9BD}" srcOrd="0" destOrd="0" presId="urn:microsoft.com/office/officeart/2005/8/layout/vList2"/>
    <dgm:cxn modelId="{B90C9E9A-1766-47B7-BB22-4BCFD7C1ABD4}" srcId="{1A1C3C89-55DE-45D7-9A36-5061FEEF1E9E}" destId="{E80A4D88-9A14-43D4-96F2-37D12EA05F1B}" srcOrd="0" destOrd="0" parTransId="{F0AB445E-63CF-46C5-B698-24FA3F4CC418}" sibTransId="{BB478F79-AF8A-4A36-8974-713A248F7F7F}"/>
    <dgm:cxn modelId="{8ACDC5C5-F144-436A-A5E4-2B31A1B4DE73}" srcId="{1A1C3C89-55DE-45D7-9A36-5061FEEF1E9E}" destId="{441DE4E0-D267-4001-872D-969841251E67}" srcOrd="3" destOrd="0" parTransId="{AFE8CE82-7858-4BDC-A636-72541F692EA2}" sibTransId="{BDE92DED-6E76-45EF-B0E6-1914510F22ED}"/>
    <dgm:cxn modelId="{57034ED3-2A91-4CC8-A940-B6C0DF00B5B8}" srcId="{1A1C3C89-55DE-45D7-9A36-5061FEEF1E9E}" destId="{72BACC1F-A002-4B2E-A0BE-1353E463B1C8}" srcOrd="2" destOrd="0" parTransId="{2285DF16-D9EC-45A0-9C9F-95B3E81AA99E}" sibTransId="{58483AE8-AABB-4C3F-86F8-83C331F1041C}"/>
    <dgm:cxn modelId="{AFBB1DE7-0F2C-4D77-AB8C-F036895D8650}" srcId="{1A1C3C89-55DE-45D7-9A36-5061FEEF1E9E}" destId="{D5D36631-BF32-4D1D-8D56-776704ED9775}" srcOrd="1" destOrd="0" parTransId="{2E4B97A9-B7EB-424F-8064-E24810CF4E78}" sibTransId="{FB2CF501-EB40-40D7-8AC2-B773E9AB71A3}"/>
    <dgm:cxn modelId="{D94178F7-789A-456E-B671-DB0891D6D028}" type="presOf" srcId="{E80A4D88-9A14-43D4-96F2-37D12EA05F1B}" destId="{784BC63A-2C3B-439D-8D1A-9FC23BABB7D9}" srcOrd="0" destOrd="0" presId="urn:microsoft.com/office/officeart/2005/8/layout/vList2"/>
    <dgm:cxn modelId="{B3C03DFB-75CB-4942-97F8-BAFC2C630653}" type="presOf" srcId="{72BACC1F-A002-4B2E-A0BE-1353E463B1C8}" destId="{89823998-02C8-40AD-8DDC-71C3ABF9E255}" srcOrd="0" destOrd="0" presId="urn:microsoft.com/office/officeart/2005/8/layout/vList2"/>
    <dgm:cxn modelId="{C6722C38-B949-47F4-B8AD-C139ABFFCB8E}" type="presParOf" srcId="{22B40BA4-FA2F-433F-B0E7-DA295876B9BD}" destId="{784BC63A-2C3B-439D-8D1A-9FC23BABB7D9}" srcOrd="0" destOrd="0" presId="urn:microsoft.com/office/officeart/2005/8/layout/vList2"/>
    <dgm:cxn modelId="{C6DE05A3-5F79-4D09-8DE7-DB199717A96A}" type="presParOf" srcId="{22B40BA4-FA2F-433F-B0E7-DA295876B9BD}" destId="{23F2C0E6-2185-4FB7-8647-E2D5FF81F0A7}" srcOrd="1" destOrd="0" presId="urn:microsoft.com/office/officeart/2005/8/layout/vList2"/>
    <dgm:cxn modelId="{B11D501F-2B4D-49AE-ABEE-923E59E5FE32}" type="presParOf" srcId="{22B40BA4-FA2F-433F-B0E7-DA295876B9BD}" destId="{4D064FF7-C3B9-4CDB-B564-D8D5400F32EB}" srcOrd="2" destOrd="0" presId="urn:microsoft.com/office/officeart/2005/8/layout/vList2"/>
    <dgm:cxn modelId="{74250868-AD97-4CD2-8327-CE01CC6DEED7}" type="presParOf" srcId="{22B40BA4-FA2F-433F-B0E7-DA295876B9BD}" destId="{037EF724-3A4E-40CB-A38E-E52FD401DCE9}" srcOrd="3" destOrd="0" presId="urn:microsoft.com/office/officeart/2005/8/layout/vList2"/>
    <dgm:cxn modelId="{CE6F6308-9BBB-4D0B-BE88-ECFD2D918268}" type="presParOf" srcId="{22B40BA4-FA2F-433F-B0E7-DA295876B9BD}" destId="{89823998-02C8-40AD-8DDC-71C3ABF9E255}" srcOrd="4" destOrd="0" presId="urn:microsoft.com/office/officeart/2005/8/layout/vList2"/>
    <dgm:cxn modelId="{48E14793-01CC-429F-BE63-83F736E90DF6}" type="presParOf" srcId="{22B40BA4-FA2F-433F-B0E7-DA295876B9BD}" destId="{D734D42C-E16C-40C0-8BB0-CCC4A99063B6}" srcOrd="5" destOrd="0" presId="urn:microsoft.com/office/officeart/2005/8/layout/vList2"/>
    <dgm:cxn modelId="{B30A96E4-82ED-456B-BC84-11D13E76BE1B}" type="presParOf" srcId="{22B40BA4-FA2F-433F-B0E7-DA295876B9BD}" destId="{2F5191CF-A174-46D2-AC81-BD6316E4D946}"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758B821-230C-4404-9111-41F00E227B64}"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8DD97404-9BBB-4BDF-BE6E-5E8C54748A69}">
      <dgm:prSet/>
      <dgm:spPr/>
      <dgm:t>
        <a:bodyPr/>
        <a:lstStyle/>
        <a:p>
          <a:r>
            <a:rPr lang="en-US"/>
            <a:t>The Island is by far the world’s leader in the manufacture of semiconductors.</a:t>
          </a:r>
        </a:p>
      </dgm:t>
    </dgm:pt>
    <dgm:pt modelId="{6B331A40-4454-4118-8985-8BB444876A06}" type="parTrans" cxnId="{42218649-57C5-4BF5-9823-E9836B98302C}">
      <dgm:prSet/>
      <dgm:spPr/>
      <dgm:t>
        <a:bodyPr/>
        <a:lstStyle/>
        <a:p>
          <a:endParaRPr lang="en-US"/>
        </a:p>
      </dgm:t>
    </dgm:pt>
    <dgm:pt modelId="{2085764B-34BD-44EE-B94B-DE67E2D86D1E}" type="sibTrans" cxnId="{42218649-57C5-4BF5-9823-E9836B98302C}">
      <dgm:prSet/>
      <dgm:spPr/>
      <dgm:t>
        <a:bodyPr/>
        <a:lstStyle/>
        <a:p>
          <a:endParaRPr lang="en-US"/>
        </a:p>
      </dgm:t>
    </dgm:pt>
    <dgm:pt modelId="{995F5839-1E2B-4988-B09F-46F2F0F7D2A3}">
      <dgm:prSet/>
      <dgm:spPr/>
      <dgm:t>
        <a:bodyPr/>
        <a:lstStyle/>
        <a:p>
          <a:r>
            <a:rPr lang="en-US"/>
            <a:t>One firm, the Taiwan Semiconductor Manufacturing Company (TSMC)</a:t>
          </a:r>
        </a:p>
      </dgm:t>
    </dgm:pt>
    <dgm:pt modelId="{D7CD2B99-85A5-459B-8B8E-5A8FC756CF19}" type="parTrans" cxnId="{46E30FEA-AEAD-4E52-AB0C-A09F57428F7B}">
      <dgm:prSet/>
      <dgm:spPr/>
      <dgm:t>
        <a:bodyPr/>
        <a:lstStyle/>
        <a:p>
          <a:endParaRPr lang="en-US"/>
        </a:p>
      </dgm:t>
    </dgm:pt>
    <dgm:pt modelId="{4C9BAFF1-B15A-4638-87E3-21D829581714}" type="sibTrans" cxnId="{46E30FEA-AEAD-4E52-AB0C-A09F57428F7B}">
      <dgm:prSet/>
      <dgm:spPr/>
      <dgm:t>
        <a:bodyPr/>
        <a:lstStyle/>
        <a:p>
          <a:endParaRPr lang="en-US"/>
        </a:p>
      </dgm:t>
    </dgm:pt>
    <dgm:pt modelId="{B6AF467E-EE22-43A5-97E6-85A8D9B634EF}">
      <dgm:prSet/>
      <dgm:spPr/>
      <dgm:t>
        <a:bodyPr/>
        <a:lstStyle/>
        <a:p>
          <a:r>
            <a:rPr lang="en-US"/>
            <a:t>Makes more than half of the planet’s made to order chips and about 90% of its advanced processors. TSMC and Samsung are the only companies that can produce 5-nanometer chips, the most advanced chips anywhere.</a:t>
          </a:r>
        </a:p>
      </dgm:t>
    </dgm:pt>
    <dgm:pt modelId="{FE1A6998-5186-46AB-B318-8ECAAD8E66A1}" type="parTrans" cxnId="{6AE7FDFB-FFE5-46B9-B1B4-DF7DE5A52953}">
      <dgm:prSet/>
      <dgm:spPr/>
      <dgm:t>
        <a:bodyPr/>
        <a:lstStyle/>
        <a:p>
          <a:endParaRPr lang="en-US"/>
        </a:p>
      </dgm:t>
    </dgm:pt>
    <dgm:pt modelId="{8AF2D2F8-CE85-4A72-BDC8-57D91A7E2F1E}" type="sibTrans" cxnId="{6AE7FDFB-FFE5-46B9-B1B4-DF7DE5A52953}">
      <dgm:prSet/>
      <dgm:spPr/>
      <dgm:t>
        <a:bodyPr/>
        <a:lstStyle/>
        <a:p>
          <a:endParaRPr lang="en-US"/>
        </a:p>
      </dgm:t>
    </dgm:pt>
    <dgm:pt modelId="{92BAA2EA-F277-49E7-85A3-C7E4F7455242}">
      <dgm:prSet/>
      <dgm:spPr/>
      <dgm:t>
        <a:bodyPr/>
        <a:lstStyle/>
        <a:p>
          <a:r>
            <a:rPr lang="en-US" dirty="0"/>
            <a:t>Today if you control access to microchips then you control the world,” …Taiwan is so important that people there talk about the semiconductor industry providing a “silicon shield” against a Chines Invasion. </a:t>
          </a:r>
          <a:r>
            <a:rPr lang="en-US" b="0" i="0" dirty="0"/>
            <a:t>“TSMC is just so dominant. It no longer really has much competition at all on the high end.</a:t>
          </a:r>
          <a:endParaRPr lang="en-US" dirty="0"/>
        </a:p>
      </dgm:t>
    </dgm:pt>
    <dgm:pt modelId="{70882788-6321-4EA1-B6A3-190FE3B34447}" type="parTrans" cxnId="{651C896F-5FF1-4D1A-ACCB-FAD345D3E2DE}">
      <dgm:prSet/>
      <dgm:spPr/>
      <dgm:t>
        <a:bodyPr/>
        <a:lstStyle/>
        <a:p>
          <a:endParaRPr lang="en-US"/>
        </a:p>
      </dgm:t>
    </dgm:pt>
    <dgm:pt modelId="{4A7D3A0C-C7D1-4A2D-B047-6402F1E32CC4}" type="sibTrans" cxnId="{651C896F-5FF1-4D1A-ACCB-FAD345D3E2DE}">
      <dgm:prSet/>
      <dgm:spPr/>
      <dgm:t>
        <a:bodyPr/>
        <a:lstStyle/>
        <a:p>
          <a:endParaRPr lang="en-US"/>
        </a:p>
      </dgm:t>
    </dgm:pt>
    <dgm:pt modelId="{B8A85420-6D7F-43FB-9A00-F016DC34CF9B}" type="pres">
      <dgm:prSet presAssocID="{4758B821-230C-4404-9111-41F00E227B64}" presName="linear" presStyleCnt="0">
        <dgm:presLayoutVars>
          <dgm:animLvl val="lvl"/>
          <dgm:resizeHandles val="exact"/>
        </dgm:presLayoutVars>
      </dgm:prSet>
      <dgm:spPr/>
    </dgm:pt>
    <dgm:pt modelId="{6A922A3A-5807-4C81-9697-92624D919373}" type="pres">
      <dgm:prSet presAssocID="{8DD97404-9BBB-4BDF-BE6E-5E8C54748A69}" presName="parentText" presStyleLbl="node1" presStyleIdx="0" presStyleCnt="4">
        <dgm:presLayoutVars>
          <dgm:chMax val="0"/>
          <dgm:bulletEnabled val="1"/>
        </dgm:presLayoutVars>
      </dgm:prSet>
      <dgm:spPr/>
    </dgm:pt>
    <dgm:pt modelId="{C50401D1-4950-4428-BC6F-C2DA8A7ABDD1}" type="pres">
      <dgm:prSet presAssocID="{2085764B-34BD-44EE-B94B-DE67E2D86D1E}" presName="spacer" presStyleCnt="0"/>
      <dgm:spPr/>
    </dgm:pt>
    <dgm:pt modelId="{D4AAE495-D544-41B3-A7ED-AC0F2017A16E}" type="pres">
      <dgm:prSet presAssocID="{995F5839-1E2B-4988-B09F-46F2F0F7D2A3}" presName="parentText" presStyleLbl="node1" presStyleIdx="1" presStyleCnt="4">
        <dgm:presLayoutVars>
          <dgm:chMax val="0"/>
          <dgm:bulletEnabled val="1"/>
        </dgm:presLayoutVars>
      </dgm:prSet>
      <dgm:spPr/>
    </dgm:pt>
    <dgm:pt modelId="{C0415C94-4567-4616-988C-B3FB13E024F3}" type="pres">
      <dgm:prSet presAssocID="{4C9BAFF1-B15A-4638-87E3-21D829581714}" presName="spacer" presStyleCnt="0"/>
      <dgm:spPr/>
    </dgm:pt>
    <dgm:pt modelId="{52052652-3441-425A-A29E-B29CB53A1706}" type="pres">
      <dgm:prSet presAssocID="{B6AF467E-EE22-43A5-97E6-85A8D9B634EF}" presName="parentText" presStyleLbl="node1" presStyleIdx="2" presStyleCnt="4">
        <dgm:presLayoutVars>
          <dgm:chMax val="0"/>
          <dgm:bulletEnabled val="1"/>
        </dgm:presLayoutVars>
      </dgm:prSet>
      <dgm:spPr/>
    </dgm:pt>
    <dgm:pt modelId="{C11285C9-52B6-4AB2-83F3-1089CEE8FD50}" type="pres">
      <dgm:prSet presAssocID="{8AF2D2F8-CE85-4A72-BDC8-57D91A7E2F1E}" presName="spacer" presStyleCnt="0"/>
      <dgm:spPr/>
    </dgm:pt>
    <dgm:pt modelId="{0F8E444B-6014-4D22-AE34-B82A4404F803}" type="pres">
      <dgm:prSet presAssocID="{92BAA2EA-F277-49E7-85A3-C7E4F7455242}" presName="parentText" presStyleLbl="node1" presStyleIdx="3" presStyleCnt="4" custLinFactNeighborY="61064">
        <dgm:presLayoutVars>
          <dgm:chMax val="0"/>
          <dgm:bulletEnabled val="1"/>
        </dgm:presLayoutVars>
      </dgm:prSet>
      <dgm:spPr/>
    </dgm:pt>
  </dgm:ptLst>
  <dgm:cxnLst>
    <dgm:cxn modelId="{A863A20B-9BC4-40E9-BC33-10801BE19602}" type="presOf" srcId="{92BAA2EA-F277-49E7-85A3-C7E4F7455242}" destId="{0F8E444B-6014-4D22-AE34-B82A4404F803}" srcOrd="0" destOrd="0" presId="urn:microsoft.com/office/officeart/2005/8/layout/vList2"/>
    <dgm:cxn modelId="{26D63B43-F96B-4B35-90DF-5CA591902565}" type="presOf" srcId="{B6AF467E-EE22-43A5-97E6-85A8D9B634EF}" destId="{52052652-3441-425A-A29E-B29CB53A1706}" srcOrd="0" destOrd="0" presId="urn:microsoft.com/office/officeart/2005/8/layout/vList2"/>
    <dgm:cxn modelId="{42218649-57C5-4BF5-9823-E9836B98302C}" srcId="{4758B821-230C-4404-9111-41F00E227B64}" destId="{8DD97404-9BBB-4BDF-BE6E-5E8C54748A69}" srcOrd="0" destOrd="0" parTransId="{6B331A40-4454-4118-8985-8BB444876A06}" sibTransId="{2085764B-34BD-44EE-B94B-DE67E2D86D1E}"/>
    <dgm:cxn modelId="{651C896F-5FF1-4D1A-ACCB-FAD345D3E2DE}" srcId="{4758B821-230C-4404-9111-41F00E227B64}" destId="{92BAA2EA-F277-49E7-85A3-C7E4F7455242}" srcOrd="3" destOrd="0" parTransId="{70882788-6321-4EA1-B6A3-190FE3B34447}" sibTransId="{4A7D3A0C-C7D1-4A2D-B047-6402F1E32CC4}"/>
    <dgm:cxn modelId="{7A14D69D-D8B1-4E9E-9657-0E01A39A86C8}" type="presOf" srcId="{995F5839-1E2B-4988-B09F-46F2F0F7D2A3}" destId="{D4AAE495-D544-41B3-A7ED-AC0F2017A16E}" srcOrd="0" destOrd="0" presId="urn:microsoft.com/office/officeart/2005/8/layout/vList2"/>
    <dgm:cxn modelId="{EF257BAD-07F2-4E0F-A214-35F794CE9ED3}" type="presOf" srcId="{4758B821-230C-4404-9111-41F00E227B64}" destId="{B8A85420-6D7F-43FB-9A00-F016DC34CF9B}" srcOrd="0" destOrd="0" presId="urn:microsoft.com/office/officeart/2005/8/layout/vList2"/>
    <dgm:cxn modelId="{EC8457BE-73E7-43F0-9EEE-3F0579CA0FDD}" type="presOf" srcId="{8DD97404-9BBB-4BDF-BE6E-5E8C54748A69}" destId="{6A922A3A-5807-4C81-9697-92624D919373}" srcOrd="0" destOrd="0" presId="urn:microsoft.com/office/officeart/2005/8/layout/vList2"/>
    <dgm:cxn modelId="{46E30FEA-AEAD-4E52-AB0C-A09F57428F7B}" srcId="{4758B821-230C-4404-9111-41F00E227B64}" destId="{995F5839-1E2B-4988-B09F-46F2F0F7D2A3}" srcOrd="1" destOrd="0" parTransId="{D7CD2B99-85A5-459B-8B8E-5A8FC756CF19}" sibTransId="{4C9BAFF1-B15A-4638-87E3-21D829581714}"/>
    <dgm:cxn modelId="{6AE7FDFB-FFE5-46B9-B1B4-DF7DE5A52953}" srcId="{4758B821-230C-4404-9111-41F00E227B64}" destId="{B6AF467E-EE22-43A5-97E6-85A8D9B634EF}" srcOrd="2" destOrd="0" parTransId="{FE1A6998-5186-46AB-B318-8ECAAD8E66A1}" sibTransId="{8AF2D2F8-CE85-4A72-BDC8-57D91A7E2F1E}"/>
    <dgm:cxn modelId="{0C244F5E-D181-452D-AF3A-74E597D130A2}" type="presParOf" srcId="{B8A85420-6D7F-43FB-9A00-F016DC34CF9B}" destId="{6A922A3A-5807-4C81-9697-92624D919373}" srcOrd="0" destOrd="0" presId="urn:microsoft.com/office/officeart/2005/8/layout/vList2"/>
    <dgm:cxn modelId="{F3739539-044F-4FD5-9569-2D9D27C94AA6}" type="presParOf" srcId="{B8A85420-6D7F-43FB-9A00-F016DC34CF9B}" destId="{C50401D1-4950-4428-BC6F-C2DA8A7ABDD1}" srcOrd="1" destOrd="0" presId="urn:microsoft.com/office/officeart/2005/8/layout/vList2"/>
    <dgm:cxn modelId="{BD5C8414-86BC-415A-A69E-83F7B6647AFC}" type="presParOf" srcId="{B8A85420-6D7F-43FB-9A00-F016DC34CF9B}" destId="{D4AAE495-D544-41B3-A7ED-AC0F2017A16E}" srcOrd="2" destOrd="0" presId="urn:microsoft.com/office/officeart/2005/8/layout/vList2"/>
    <dgm:cxn modelId="{A33E8513-59C6-44DD-AA3E-CF3D606D8942}" type="presParOf" srcId="{B8A85420-6D7F-43FB-9A00-F016DC34CF9B}" destId="{C0415C94-4567-4616-988C-B3FB13E024F3}" srcOrd="3" destOrd="0" presId="urn:microsoft.com/office/officeart/2005/8/layout/vList2"/>
    <dgm:cxn modelId="{CA8968CB-689B-4383-BD30-0BA19C8C85F7}" type="presParOf" srcId="{B8A85420-6D7F-43FB-9A00-F016DC34CF9B}" destId="{52052652-3441-425A-A29E-B29CB53A1706}" srcOrd="4" destOrd="0" presId="urn:microsoft.com/office/officeart/2005/8/layout/vList2"/>
    <dgm:cxn modelId="{603851DD-E10A-4E50-ABF1-47D5AB7DEE42}" type="presParOf" srcId="{B8A85420-6D7F-43FB-9A00-F016DC34CF9B}" destId="{C11285C9-52B6-4AB2-83F3-1089CEE8FD50}" srcOrd="5" destOrd="0" presId="urn:microsoft.com/office/officeart/2005/8/layout/vList2"/>
    <dgm:cxn modelId="{9648EFDB-811D-4748-8084-FF6450400AB1}" type="presParOf" srcId="{B8A85420-6D7F-43FB-9A00-F016DC34CF9B}" destId="{0F8E444B-6014-4D22-AE34-B82A4404F80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1B885F2-C7C7-462E-B74C-A81D2212AA9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6B408D90-FC4A-46BC-9445-44469D513B45}">
      <dgm:prSet/>
      <dgm:spPr/>
      <dgm:t>
        <a:bodyPr/>
        <a:lstStyle/>
        <a:p>
          <a:r>
            <a:rPr lang="en-US" dirty="0"/>
            <a:t>Biblical Perspective</a:t>
          </a:r>
        </a:p>
      </dgm:t>
    </dgm:pt>
    <dgm:pt modelId="{ADB83876-A090-4589-8C9E-7E65DC784F91}" type="parTrans" cxnId="{A0923786-C020-47F2-9807-8C5F1E342890}">
      <dgm:prSet/>
      <dgm:spPr/>
      <dgm:t>
        <a:bodyPr/>
        <a:lstStyle/>
        <a:p>
          <a:endParaRPr lang="en-US"/>
        </a:p>
      </dgm:t>
    </dgm:pt>
    <dgm:pt modelId="{B462AE35-B4F5-4673-9B99-BD4BF130CB1C}" type="sibTrans" cxnId="{A0923786-C020-47F2-9807-8C5F1E342890}">
      <dgm:prSet/>
      <dgm:spPr/>
      <dgm:t>
        <a:bodyPr/>
        <a:lstStyle/>
        <a:p>
          <a:endParaRPr lang="en-US"/>
        </a:p>
      </dgm:t>
    </dgm:pt>
    <dgm:pt modelId="{3B24F640-9D79-4E57-8055-DEF6B3744728}">
      <dgm:prSet/>
      <dgm:spPr/>
      <dgm:t>
        <a:bodyPr/>
        <a:lstStyle/>
        <a:p>
          <a:r>
            <a:rPr lang="en-US" dirty="0"/>
            <a:t>Spiritual Lens</a:t>
          </a:r>
        </a:p>
      </dgm:t>
    </dgm:pt>
    <dgm:pt modelId="{C911E756-BA7B-4BFB-AB5B-A4F3A877ABCF}" type="parTrans" cxnId="{3ED5D90E-5E48-4C2E-A1C8-3492481737B0}">
      <dgm:prSet/>
      <dgm:spPr/>
      <dgm:t>
        <a:bodyPr/>
        <a:lstStyle/>
        <a:p>
          <a:endParaRPr lang="en-US"/>
        </a:p>
      </dgm:t>
    </dgm:pt>
    <dgm:pt modelId="{1DEE4E27-772E-4BAE-A530-4CCA5CA89B1C}" type="sibTrans" cxnId="{3ED5D90E-5E48-4C2E-A1C8-3492481737B0}">
      <dgm:prSet/>
      <dgm:spPr/>
      <dgm:t>
        <a:bodyPr/>
        <a:lstStyle/>
        <a:p>
          <a:endParaRPr lang="en-US"/>
        </a:p>
      </dgm:t>
    </dgm:pt>
    <dgm:pt modelId="{8CBEA7E3-D296-466C-A3D7-00D257F2EACC}">
      <dgm:prSet/>
      <dgm:spPr/>
      <dgm:t>
        <a:bodyPr/>
        <a:lstStyle/>
        <a:p>
          <a:r>
            <a:rPr lang="en-US" dirty="0"/>
            <a:t>Ideology &amp; </a:t>
          </a:r>
        </a:p>
        <a:p>
          <a:r>
            <a:rPr lang="en-US" dirty="0"/>
            <a:t>Christian Response </a:t>
          </a:r>
        </a:p>
      </dgm:t>
    </dgm:pt>
    <dgm:pt modelId="{C66EA295-28F1-481F-AA98-10F3D9A8B5BA}" type="parTrans" cxnId="{1A89F475-AB25-487C-8DC9-6924CB259308}">
      <dgm:prSet/>
      <dgm:spPr/>
      <dgm:t>
        <a:bodyPr/>
        <a:lstStyle/>
        <a:p>
          <a:endParaRPr lang="en-US"/>
        </a:p>
      </dgm:t>
    </dgm:pt>
    <dgm:pt modelId="{176F9491-16AD-49D5-A7E4-799FAE29BB63}" type="sibTrans" cxnId="{1A89F475-AB25-487C-8DC9-6924CB259308}">
      <dgm:prSet/>
      <dgm:spPr/>
      <dgm:t>
        <a:bodyPr/>
        <a:lstStyle/>
        <a:p>
          <a:endParaRPr lang="en-US"/>
        </a:p>
      </dgm:t>
    </dgm:pt>
    <dgm:pt modelId="{5D685A2C-FD5C-41EB-B3BF-BBAE83A33E1F}" type="pres">
      <dgm:prSet presAssocID="{51B885F2-C7C7-462E-B74C-A81D2212AA94}" presName="linear" presStyleCnt="0">
        <dgm:presLayoutVars>
          <dgm:animLvl val="lvl"/>
          <dgm:resizeHandles val="exact"/>
        </dgm:presLayoutVars>
      </dgm:prSet>
      <dgm:spPr/>
    </dgm:pt>
    <dgm:pt modelId="{A8D9B688-6CBF-4D65-9C2F-A56BA87514A9}" type="pres">
      <dgm:prSet presAssocID="{6B408D90-FC4A-46BC-9445-44469D513B45}" presName="parentText" presStyleLbl="node1" presStyleIdx="0" presStyleCnt="3" custLinFactY="-1176" custLinFactNeighborX="3537" custLinFactNeighborY="-100000">
        <dgm:presLayoutVars>
          <dgm:chMax val="0"/>
          <dgm:bulletEnabled val="1"/>
        </dgm:presLayoutVars>
      </dgm:prSet>
      <dgm:spPr/>
    </dgm:pt>
    <dgm:pt modelId="{7A317508-AFCF-4599-8757-F77DC4AE6BE0}" type="pres">
      <dgm:prSet presAssocID="{B462AE35-B4F5-4673-9B99-BD4BF130CB1C}" presName="spacer" presStyleCnt="0"/>
      <dgm:spPr/>
    </dgm:pt>
    <dgm:pt modelId="{4A0A19FF-FEFC-421A-B25A-6C091CA9AE2E}" type="pres">
      <dgm:prSet presAssocID="{3B24F640-9D79-4E57-8055-DEF6B3744728}" presName="parentText" presStyleLbl="node1" presStyleIdx="1" presStyleCnt="3" custLinFactNeighborY="-26348">
        <dgm:presLayoutVars>
          <dgm:chMax val="0"/>
          <dgm:bulletEnabled val="1"/>
        </dgm:presLayoutVars>
      </dgm:prSet>
      <dgm:spPr/>
    </dgm:pt>
    <dgm:pt modelId="{DE47FE3F-9A89-41D7-B190-CEA35EC2F8DE}" type="pres">
      <dgm:prSet presAssocID="{1DEE4E27-772E-4BAE-A530-4CCA5CA89B1C}" presName="spacer" presStyleCnt="0"/>
      <dgm:spPr/>
    </dgm:pt>
    <dgm:pt modelId="{AFD88D03-CDC8-40F4-B0F6-3A902BE8BF68}" type="pres">
      <dgm:prSet presAssocID="{8CBEA7E3-D296-466C-A3D7-00D257F2EACC}" presName="parentText" presStyleLbl="node1" presStyleIdx="2" presStyleCnt="3">
        <dgm:presLayoutVars>
          <dgm:chMax val="0"/>
          <dgm:bulletEnabled val="1"/>
        </dgm:presLayoutVars>
      </dgm:prSet>
      <dgm:spPr/>
    </dgm:pt>
  </dgm:ptLst>
  <dgm:cxnLst>
    <dgm:cxn modelId="{3ED5D90E-5E48-4C2E-A1C8-3492481737B0}" srcId="{51B885F2-C7C7-462E-B74C-A81D2212AA94}" destId="{3B24F640-9D79-4E57-8055-DEF6B3744728}" srcOrd="1" destOrd="0" parTransId="{C911E756-BA7B-4BFB-AB5B-A4F3A877ABCF}" sibTransId="{1DEE4E27-772E-4BAE-A530-4CCA5CA89B1C}"/>
    <dgm:cxn modelId="{B5DE9439-4D9C-44F6-B412-FB8E64DDF4AB}" type="presOf" srcId="{51B885F2-C7C7-462E-B74C-A81D2212AA94}" destId="{5D685A2C-FD5C-41EB-B3BF-BBAE83A33E1F}" srcOrd="0" destOrd="0" presId="urn:microsoft.com/office/officeart/2005/8/layout/vList2"/>
    <dgm:cxn modelId="{80B04B40-6DF8-4759-A2F0-B0B411B6D4BE}" type="presOf" srcId="{8CBEA7E3-D296-466C-A3D7-00D257F2EACC}" destId="{AFD88D03-CDC8-40F4-B0F6-3A902BE8BF68}" srcOrd="0" destOrd="0" presId="urn:microsoft.com/office/officeart/2005/8/layout/vList2"/>
    <dgm:cxn modelId="{B34D0E47-3357-4180-9AA7-A459B41D8498}" type="presOf" srcId="{3B24F640-9D79-4E57-8055-DEF6B3744728}" destId="{4A0A19FF-FEFC-421A-B25A-6C091CA9AE2E}" srcOrd="0" destOrd="0" presId="urn:microsoft.com/office/officeart/2005/8/layout/vList2"/>
    <dgm:cxn modelId="{1A89F475-AB25-487C-8DC9-6924CB259308}" srcId="{51B885F2-C7C7-462E-B74C-A81D2212AA94}" destId="{8CBEA7E3-D296-466C-A3D7-00D257F2EACC}" srcOrd="2" destOrd="0" parTransId="{C66EA295-28F1-481F-AA98-10F3D9A8B5BA}" sibTransId="{176F9491-16AD-49D5-A7E4-799FAE29BB63}"/>
    <dgm:cxn modelId="{A0923786-C020-47F2-9807-8C5F1E342890}" srcId="{51B885F2-C7C7-462E-B74C-A81D2212AA94}" destId="{6B408D90-FC4A-46BC-9445-44469D513B45}" srcOrd="0" destOrd="0" parTransId="{ADB83876-A090-4589-8C9E-7E65DC784F91}" sibTransId="{B462AE35-B4F5-4673-9B99-BD4BF130CB1C}"/>
    <dgm:cxn modelId="{5856A8AF-794C-4AA1-9118-2481AB22F05F}" type="presOf" srcId="{6B408D90-FC4A-46BC-9445-44469D513B45}" destId="{A8D9B688-6CBF-4D65-9C2F-A56BA87514A9}" srcOrd="0" destOrd="0" presId="urn:microsoft.com/office/officeart/2005/8/layout/vList2"/>
    <dgm:cxn modelId="{48B17BFA-C184-483A-8898-6DA03AE7821A}" type="presParOf" srcId="{5D685A2C-FD5C-41EB-B3BF-BBAE83A33E1F}" destId="{A8D9B688-6CBF-4D65-9C2F-A56BA87514A9}" srcOrd="0" destOrd="0" presId="urn:microsoft.com/office/officeart/2005/8/layout/vList2"/>
    <dgm:cxn modelId="{993DE497-1F30-4B2E-A56E-89A31E720445}" type="presParOf" srcId="{5D685A2C-FD5C-41EB-B3BF-BBAE83A33E1F}" destId="{7A317508-AFCF-4599-8757-F77DC4AE6BE0}" srcOrd="1" destOrd="0" presId="urn:microsoft.com/office/officeart/2005/8/layout/vList2"/>
    <dgm:cxn modelId="{1CC783D1-9BEB-49A3-B375-A5223E27BB3C}" type="presParOf" srcId="{5D685A2C-FD5C-41EB-B3BF-BBAE83A33E1F}" destId="{4A0A19FF-FEFC-421A-B25A-6C091CA9AE2E}" srcOrd="2" destOrd="0" presId="urn:microsoft.com/office/officeart/2005/8/layout/vList2"/>
    <dgm:cxn modelId="{BF592384-5FAA-4646-A3CC-EF6542215CC2}" type="presParOf" srcId="{5D685A2C-FD5C-41EB-B3BF-BBAE83A33E1F}" destId="{DE47FE3F-9A89-41D7-B190-CEA35EC2F8DE}" srcOrd="3" destOrd="0" presId="urn:microsoft.com/office/officeart/2005/8/layout/vList2"/>
    <dgm:cxn modelId="{CC8F98C1-F21B-4FA6-B1C9-0C81242B0D99}" type="presParOf" srcId="{5D685A2C-FD5C-41EB-B3BF-BBAE83A33E1F}" destId="{AFD88D03-CDC8-40F4-B0F6-3A902BE8BF6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0CA3A3B-A341-4949-9D3F-3AD786DB8D0D}"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2209F8FA-4DD4-4FDE-838A-D61D487BAE46}">
      <dgm:prSet/>
      <dgm:spPr/>
      <dgm:t>
        <a:bodyPr/>
        <a:lstStyle/>
        <a:p>
          <a:r>
            <a:rPr lang="en-US" dirty="0"/>
            <a:t>Ukraine has the highest percentage of evangelical Christians in the former USSR and continental Europe. They have the largest concentration of evangelical churches in Eastern Europe.</a:t>
          </a:r>
        </a:p>
      </dgm:t>
    </dgm:pt>
    <dgm:pt modelId="{206AE20F-C864-4BD9-8189-B15752F78692}" type="parTrans" cxnId="{FC01CBBF-2474-432E-8869-26284EDFADEE}">
      <dgm:prSet/>
      <dgm:spPr/>
      <dgm:t>
        <a:bodyPr/>
        <a:lstStyle/>
        <a:p>
          <a:endParaRPr lang="en-US"/>
        </a:p>
      </dgm:t>
    </dgm:pt>
    <dgm:pt modelId="{D7133EB6-2D37-405B-AF01-98A8A39D7464}" type="sibTrans" cxnId="{FC01CBBF-2474-432E-8869-26284EDFADEE}">
      <dgm:prSet/>
      <dgm:spPr/>
      <dgm:t>
        <a:bodyPr/>
        <a:lstStyle/>
        <a:p>
          <a:endParaRPr lang="en-US"/>
        </a:p>
      </dgm:t>
    </dgm:pt>
    <dgm:pt modelId="{D6BE0DC7-CB57-42B6-8D44-578ECF6B98E8}">
      <dgm:prSet/>
      <dgm:spPr/>
      <dgm:t>
        <a:bodyPr/>
        <a:lstStyle/>
        <a:p>
          <a:r>
            <a:rPr lang="en-US" dirty="0"/>
            <a:t>Russians invade Ukraine committing war- crimes, but God is intervening.</a:t>
          </a:r>
        </a:p>
      </dgm:t>
    </dgm:pt>
    <dgm:pt modelId="{192149BB-397B-4BB5-AAA1-42F797579786}" type="parTrans" cxnId="{DB784E47-250E-4A65-9525-F238D50625D4}">
      <dgm:prSet/>
      <dgm:spPr/>
      <dgm:t>
        <a:bodyPr/>
        <a:lstStyle/>
        <a:p>
          <a:endParaRPr lang="en-US"/>
        </a:p>
      </dgm:t>
    </dgm:pt>
    <dgm:pt modelId="{88CDAE51-4AC9-4D93-A1A0-F4DBD652D1E0}" type="sibTrans" cxnId="{DB784E47-250E-4A65-9525-F238D50625D4}">
      <dgm:prSet/>
      <dgm:spPr/>
      <dgm:t>
        <a:bodyPr/>
        <a:lstStyle/>
        <a:p>
          <a:endParaRPr lang="en-US"/>
        </a:p>
      </dgm:t>
    </dgm:pt>
    <dgm:pt modelId="{E1FAAE3D-B37E-44E2-B0E5-78F0ECCD7540}" type="pres">
      <dgm:prSet presAssocID="{C0CA3A3B-A341-4949-9D3F-3AD786DB8D0D}" presName="linear" presStyleCnt="0">
        <dgm:presLayoutVars>
          <dgm:animLvl val="lvl"/>
          <dgm:resizeHandles val="exact"/>
        </dgm:presLayoutVars>
      </dgm:prSet>
      <dgm:spPr/>
    </dgm:pt>
    <dgm:pt modelId="{1A8AFD30-D4BD-4A33-9AAB-E1BCB9619ED4}" type="pres">
      <dgm:prSet presAssocID="{2209F8FA-4DD4-4FDE-838A-D61D487BAE46}" presName="parentText" presStyleLbl="node1" presStyleIdx="0" presStyleCnt="2">
        <dgm:presLayoutVars>
          <dgm:chMax val="0"/>
          <dgm:bulletEnabled val="1"/>
        </dgm:presLayoutVars>
      </dgm:prSet>
      <dgm:spPr/>
    </dgm:pt>
    <dgm:pt modelId="{4557542D-84DB-4C51-AC31-C036CB3B0C67}" type="pres">
      <dgm:prSet presAssocID="{D7133EB6-2D37-405B-AF01-98A8A39D7464}" presName="spacer" presStyleCnt="0"/>
      <dgm:spPr/>
    </dgm:pt>
    <dgm:pt modelId="{8D6BCA68-36A1-4FDA-B27A-BAAA8E623F83}" type="pres">
      <dgm:prSet presAssocID="{D6BE0DC7-CB57-42B6-8D44-578ECF6B98E8}" presName="parentText" presStyleLbl="node1" presStyleIdx="1" presStyleCnt="2">
        <dgm:presLayoutVars>
          <dgm:chMax val="0"/>
          <dgm:bulletEnabled val="1"/>
        </dgm:presLayoutVars>
      </dgm:prSet>
      <dgm:spPr/>
    </dgm:pt>
  </dgm:ptLst>
  <dgm:cxnLst>
    <dgm:cxn modelId="{4313742C-687D-41DD-93CC-591C96FC3A18}" type="presOf" srcId="{2209F8FA-4DD4-4FDE-838A-D61D487BAE46}" destId="{1A8AFD30-D4BD-4A33-9AAB-E1BCB9619ED4}" srcOrd="0" destOrd="0" presId="urn:microsoft.com/office/officeart/2005/8/layout/vList2"/>
    <dgm:cxn modelId="{4F12C146-8C0C-42F3-BC62-6B8B71D504FA}" type="presOf" srcId="{D6BE0DC7-CB57-42B6-8D44-578ECF6B98E8}" destId="{8D6BCA68-36A1-4FDA-B27A-BAAA8E623F83}" srcOrd="0" destOrd="0" presId="urn:microsoft.com/office/officeart/2005/8/layout/vList2"/>
    <dgm:cxn modelId="{DB784E47-250E-4A65-9525-F238D50625D4}" srcId="{C0CA3A3B-A341-4949-9D3F-3AD786DB8D0D}" destId="{D6BE0DC7-CB57-42B6-8D44-578ECF6B98E8}" srcOrd="1" destOrd="0" parTransId="{192149BB-397B-4BB5-AAA1-42F797579786}" sibTransId="{88CDAE51-4AC9-4D93-A1A0-F4DBD652D1E0}"/>
    <dgm:cxn modelId="{ADAB4378-8FB5-4111-8654-133B03B60BA7}" type="presOf" srcId="{C0CA3A3B-A341-4949-9D3F-3AD786DB8D0D}" destId="{E1FAAE3D-B37E-44E2-B0E5-78F0ECCD7540}" srcOrd="0" destOrd="0" presId="urn:microsoft.com/office/officeart/2005/8/layout/vList2"/>
    <dgm:cxn modelId="{FC01CBBF-2474-432E-8869-26284EDFADEE}" srcId="{C0CA3A3B-A341-4949-9D3F-3AD786DB8D0D}" destId="{2209F8FA-4DD4-4FDE-838A-D61D487BAE46}" srcOrd="0" destOrd="0" parTransId="{206AE20F-C864-4BD9-8189-B15752F78692}" sibTransId="{D7133EB6-2D37-405B-AF01-98A8A39D7464}"/>
    <dgm:cxn modelId="{A5224DA6-200E-409B-B12F-309F415C2C5F}" type="presParOf" srcId="{E1FAAE3D-B37E-44E2-B0E5-78F0ECCD7540}" destId="{1A8AFD30-D4BD-4A33-9AAB-E1BCB9619ED4}" srcOrd="0" destOrd="0" presId="urn:microsoft.com/office/officeart/2005/8/layout/vList2"/>
    <dgm:cxn modelId="{BFE072EF-5F11-414F-A1CF-6289810260AF}" type="presParOf" srcId="{E1FAAE3D-B37E-44E2-B0E5-78F0ECCD7540}" destId="{4557542D-84DB-4C51-AC31-C036CB3B0C67}" srcOrd="1" destOrd="0" presId="urn:microsoft.com/office/officeart/2005/8/layout/vList2"/>
    <dgm:cxn modelId="{C556399A-F6D8-48A4-9E0B-5D84381730D8}" type="presParOf" srcId="{E1FAAE3D-B37E-44E2-B0E5-78F0ECCD7540}" destId="{8D6BCA68-36A1-4FDA-B27A-BAAA8E623F83}"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DC25415-4998-4805-BF44-58B924B9DE63}"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9AA223D2-DF65-4AFA-8F16-F5275D4BCC19}">
      <dgm:prSet/>
      <dgm:spPr/>
      <dgm:t>
        <a:bodyPr/>
        <a:lstStyle/>
        <a:p>
          <a:r>
            <a:rPr lang="en-US" b="1" i="0" baseline="30000" dirty="0"/>
            <a:t>16 </a:t>
          </a:r>
          <a:r>
            <a:rPr lang="en-US" b="0" i="0" dirty="0"/>
            <a:t>I pray that out of his glorious riches he may strengthen you with power through his Spirit in your inner being, </a:t>
          </a:r>
          <a:r>
            <a:rPr lang="en-US" b="1" i="0" baseline="30000" dirty="0"/>
            <a:t>17 </a:t>
          </a:r>
          <a:r>
            <a:rPr lang="en-US" b="0" i="0" dirty="0"/>
            <a:t>so that Christ may dwell in your hearts through faith. </a:t>
          </a:r>
          <a:r>
            <a:rPr lang="en-US" b="1" i="0" dirty="0"/>
            <a:t>And I pray that </a:t>
          </a:r>
          <a:r>
            <a:rPr lang="en-US" b="0" i="0" dirty="0"/>
            <a:t>you, being rooted and established in love, </a:t>
          </a:r>
          <a:r>
            <a:rPr lang="en-US" b="1" i="0" baseline="30000" dirty="0"/>
            <a:t>18 </a:t>
          </a:r>
          <a:r>
            <a:rPr lang="en-US" b="1" i="0" dirty="0"/>
            <a:t>may have power</a:t>
          </a:r>
          <a:r>
            <a:rPr lang="en-US" b="0" i="0" dirty="0"/>
            <a:t>, </a:t>
          </a:r>
          <a:r>
            <a:rPr lang="en-US" b="1" i="0" dirty="0"/>
            <a:t>together with all the Lord’s holy people</a:t>
          </a:r>
          <a:r>
            <a:rPr lang="en-US" b="0" i="0" dirty="0"/>
            <a:t>, to grasp how wide and long and high and deep is the love of Christ, </a:t>
          </a:r>
          <a:r>
            <a:rPr lang="en-US" b="1" i="0" baseline="30000" dirty="0"/>
            <a:t>19 </a:t>
          </a:r>
          <a:r>
            <a:rPr lang="en-US" b="0" i="0" dirty="0"/>
            <a:t>and to know this love that surpasses knowledge—that you may be filled to the measure of all the fullness of God.</a:t>
          </a:r>
          <a:endParaRPr lang="en-US" dirty="0"/>
        </a:p>
      </dgm:t>
    </dgm:pt>
    <dgm:pt modelId="{A0FEDF21-F845-4DCA-9D20-F959CA6D2B71}" type="parTrans" cxnId="{71BFE283-01C8-46D2-8E5C-4C45D5751F25}">
      <dgm:prSet/>
      <dgm:spPr/>
      <dgm:t>
        <a:bodyPr/>
        <a:lstStyle/>
        <a:p>
          <a:endParaRPr lang="en-US"/>
        </a:p>
      </dgm:t>
    </dgm:pt>
    <dgm:pt modelId="{E0CED18D-1BEE-4536-A25A-19AF0CA1B466}" type="sibTrans" cxnId="{71BFE283-01C8-46D2-8E5C-4C45D5751F25}">
      <dgm:prSet/>
      <dgm:spPr/>
      <dgm:t>
        <a:bodyPr/>
        <a:lstStyle/>
        <a:p>
          <a:endParaRPr lang="en-US"/>
        </a:p>
      </dgm:t>
    </dgm:pt>
    <dgm:pt modelId="{CCF429F6-7C21-4591-9FF3-93E50D4D5CE0}">
      <dgm:prSet/>
      <dgm:spPr/>
      <dgm:t>
        <a:bodyPr/>
        <a:lstStyle/>
        <a:p>
          <a:r>
            <a:rPr lang="en-US" b="1" i="0" baseline="30000"/>
            <a:t>20 </a:t>
          </a:r>
          <a:r>
            <a:rPr lang="en-US" b="0" i="0"/>
            <a:t>Now to him who is able to do immeasurably more than all we ask or imagine, according to his power that is at work within us, </a:t>
          </a:r>
          <a:r>
            <a:rPr lang="en-US" b="1" i="0" baseline="30000"/>
            <a:t>21 </a:t>
          </a:r>
          <a:r>
            <a:rPr lang="en-US" b="0" i="0"/>
            <a:t>to him be glory in the church and in Christ Jesus throughout all generations, for ever and ever! Amen.</a:t>
          </a:r>
          <a:endParaRPr lang="en-US"/>
        </a:p>
      </dgm:t>
    </dgm:pt>
    <dgm:pt modelId="{B8A40971-C682-43DD-B02E-EDF6002E2804}" type="parTrans" cxnId="{F5B8B9FC-0741-464D-B8F6-A5D94E20412B}">
      <dgm:prSet/>
      <dgm:spPr/>
      <dgm:t>
        <a:bodyPr/>
        <a:lstStyle/>
        <a:p>
          <a:endParaRPr lang="en-US"/>
        </a:p>
      </dgm:t>
    </dgm:pt>
    <dgm:pt modelId="{83F354AA-C9AC-443C-9E0C-B0C54A83E388}" type="sibTrans" cxnId="{F5B8B9FC-0741-464D-B8F6-A5D94E20412B}">
      <dgm:prSet/>
      <dgm:spPr/>
      <dgm:t>
        <a:bodyPr/>
        <a:lstStyle/>
        <a:p>
          <a:endParaRPr lang="en-US"/>
        </a:p>
      </dgm:t>
    </dgm:pt>
    <dgm:pt modelId="{8B8BD2D6-F891-4809-90FB-257BFB9FD36B}" type="pres">
      <dgm:prSet presAssocID="{EDC25415-4998-4805-BF44-58B924B9DE63}" presName="linear" presStyleCnt="0">
        <dgm:presLayoutVars>
          <dgm:animLvl val="lvl"/>
          <dgm:resizeHandles val="exact"/>
        </dgm:presLayoutVars>
      </dgm:prSet>
      <dgm:spPr/>
    </dgm:pt>
    <dgm:pt modelId="{536993F1-0027-4C11-9A59-A35C43F30723}" type="pres">
      <dgm:prSet presAssocID="{9AA223D2-DF65-4AFA-8F16-F5275D4BCC19}" presName="parentText" presStyleLbl="node1" presStyleIdx="0" presStyleCnt="2">
        <dgm:presLayoutVars>
          <dgm:chMax val="0"/>
          <dgm:bulletEnabled val="1"/>
        </dgm:presLayoutVars>
      </dgm:prSet>
      <dgm:spPr/>
    </dgm:pt>
    <dgm:pt modelId="{55EF1176-7461-4755-8313-36AD03DF8EB1}" type="pres">
      <dgm:prSet presAssocID="{E0CED18D-1BEE-4536-A25A-19AF0CA1B466}" presName="spacer" presStyleCnt="0"/>
      <dgm:spPr/>
    </dgm:pt>
    <dgm:pt modelId="{5C2A31D5-6E77-4FF4-A1D2-95626582BBB5}" type="pres">
      <dgm:prSet presAssocID="{CCF429F6-7C21-4591-9FF3-93E50D4D5CE0}" presName="parentText" presStyleLbl="node1" presStyleIdx="1" presStyleCnt="2">
        <dgm:presLayoutVars>
          <dgm:chMax val="0"/>
          <dgm:bulletEnabled val="1"/>
        </dgm:presLayoutVars>
      </dgm:prSet>
      <dgm:spPr/>
    </dgm:pt>
  </dgm:ptLst>
  <dgm:cxnLst>
    <dgm:cxn modelId="{6231E347-D6EE-40EE-B3BA-14655E808106}" type="presOf" srcId="{9AA223D2-DF65-4AFA-8F16-F5275D4BCC19}" destId="{536993F1-0027-4C11-9A59-A35C43F30723}" srcOrd="0" destOrd="0" presId="urn:microsoft.com/office/officeart/2005/8/layout/vList2"/>
    <dgm:cxn modelId="{E7671C56-4341-441D-9219-EFC34CA2EE8C}" type="presOf" srcId="{EDC25415-4998-4805-BF44-58B924B9DE63}" destId="{8B8BD2D6-F891-4809-90FB-257BFB9FD36B}" srcOrd="0" destOrd="0" presId="urn:microsoft.com/office/officeart/2005/8/layout/vList2"/>
    <dgm:cxn modelId="{71BFE283-01C8-46D2-8E5C-4C45D5751F25}" srcId="{EDC25415-4998-4805-BF44-58B924B9DE63}" destId="{9AA223D2-DF65-4AFA-8F16-F5275D4BCC19}" srcOrd="0" destOrd="0" parTransId="{A0FEDF21-F845-4DCA-9D20-F959CA6D2B71}" sibTransId="{E0CED18D-1BEE-4536-A25A-19AF0CA1B466}"/>
    <dgm:cxn modelId="{EF66D7E7-D33D-45ED-957C-41CC2910CD43}" type="presOf" srcId="{CCF429F6-7C21-4591-9FF3-93E50D4D5CE0}" destId="{5C2A31D5-6E77-4FF4-A1D2-95626582BBB5}" srcOrd="0" destOrd="0" presId="urn:microsoft.com/office/officeart/2005/8/layout/vList2"/>
    <dgm:cxn modelId="{F5B8B9FC-0741-464D-B8F6-A5D94E20412B}" srcId="{EDC25415-4998-4805-BF44-58B924B9DE63}" destId="{CCF429F6-7C21-4591-9FF3-93E50D4D5CE0}" srcOrd="1" destOrd="0" parTransId="{B8A40971-C682-43DD-B02E-EDF6002E2804}" sibTransId="{83F354AA-C9AC-443C-9E0C-B0C54A83E388}"/>
    <dgm:cxn modelId="{59455E3F-A23B-4970-85A2-58609CDBF698}" type="presParOf" srcId="{8B8BD2D6-F891-4809-90FB-257BFB9FD36B}" destId="{536993F1-0027-4C11-9A59-A35C43F30723}" srcOrd="0" destOrd="0" presId="urn:microsoft.com/office/officeart/2005/8/layout/vList2"/>
    <dgm:cxn modelId="{B0AE23A1-C564-43DB-B315-32EA4DA8B66B}" type="presParOf" srcId="{8B8BD2D6-F891-4809-90FB-257BFB9FD36B}" destId="{55EF1176-7461-4755-8313-36AD03DF8EB1}" srcOrd="1" destOrd="0" presId="urn:microsoft.com/office/officeart/2005/8/layout/vList2"/>
    <dgm:cxn modelId="{DE96BA73-89EA-4013-92BA-67EE58770DDF}" type="presParOf" srcId="{8B8BD2D6-F891-4809-90FB-257BFB9FD36B}" destId="{5C2A31D5-6E77-4FF4-A1D2-95626582BBB5}"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11525FD-92F4-40BB-A249-F207A33875F3}"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705C8B3F-2900-4947-891C-72AC8087137B}">
      <dgm:prSet/>
      <dgm:spPr/>
      <dgm:t>
        <a:bodyPr/>
        <a:lstStyle/>
        <a:p>
          <a:r>
            <a:rPr lang="en-US" b="1" i="0" baseline="30000"/>
            <a:t>3 </a:t>
          </a:r>
          <a:r>
            <a:rPr lang="en-US" b="0" i="0"/>
            <a:t>Let love and faithfulness never leave you;</a:t>
          </a:r>
          <a:br>
            <a:rPr lang="en-US" b="0" i="0"/>
          </a:br>
          <a:r>
            <a:rPr lang="en-US" b="0" i="0"/>
            <a:t>    bind them around your neck,</a:t>
          </a:r>
          <a:br>
            <a:rPr lang="en-US" b="0" i="0"/>
          </a:br>
          <a:r>
            <a:rPr lang="en-US" b="0" i="0"/>
            <a:t>    write them on the tablet of your heart.</a:t>
          </a:r>
          <a:br>
            <a:rPr lang="en-US" b="0" i="0"/>
          </a:br>
          <a:r>
            <a:rPr lang="en-US" b="1" i="0" baseline="30000"/>
            <a:t>4 </a:t>
          </a:r>
          <a:r>
            <a:rPr lang="en-US" b="0" i="0"/>
            <a:t>Then you will win favor and a good name</a:t>
          </a:r>
          <a:br>
            <a:rPr lang="en-US" b="0" i="0"/>
          </a:br>
          <a:r>
            <a:rPr lang="en-US" b="0" i="0"/>
            <a:t>    in the sight of God and man.</a:t>
          </a:r>
          <a:endParaRPr lang="en-US"/>
        </a:p>
      </dgm:t>
    </dgm:pt>
    <dgm:pt modelId="{4C4B4F92-EB9A-4568-9160-E178ACAC5D62}" type="parTrans" cxnId="{661B79B6-E17F-445D-BD56-05D102F48B74}">
      <dgm:prSet/>
      <dgm:spPr/>
      <dgm:t>
        <a:bodyPr/>
        <a:lstStyle/>
        <a:p>
          <a:endParaRPr lang="en-US"/>
        </a:p>
      </dgm:t>
    </dgm:pt>
    <dgm:pt modelId="{76697AE8-E29A-4225-8D77-643B84EA5328}" type="sibTrans" cxnId="{661B79B6-E17F-445D-BD56-05D102F48B74}">
      <dgm:prSet/>
      <dgm:spPr/>
      <dgm:t>
        <a:bodyPr/>
        <a:lstStyle/>
        <a:p>
          <a:endParaRPr lang="en-US"/>
        </a:p>
      </dgm:t>
    </dgm:pt>
    <dgm:pt modelId="{1AD0A69A-B04A-4438-B5CD-8DCFA0C942A9}">
      <dgm:prSet/>
      <dgm:spPr/>
      <dgm:t>
        <a:bodyPr/>
        <a:lstStyle/>
        <a:p>
          <a:r>
            <a:rPr lang="en-US" b="1" i="0" baseline="30000"/>
            <a:t>5 </a:t>
          </a:r>
          <a:r>
            <a:rPr lang="en-US" b="0" i="0"/>
            <a:t>Trust in the Lord with all your heart</a:t>
          </a:r>
          <a:br>
            <a:rPr lang="en-US" b="0" i="0"/>
          </a:br>
          <a:r>
            <a:rPr lang="en-US" b="0" i="0"/>
            <a:t>    and lean not on your own understanding;</a:t>
          </a:r>
          <a:br>
            <a:rPr lang="en-US" b="0" i="0"/>
          </a:br>
          <a:r>
            <a:rPr lang="en-US" b="1" i="0" baseline="30000"/>
            <a:t>6 </a:t>
          </a:r>
          <a:r>
            <a:rPr lang="en-US" b="0" i="0"/>
            <a:t>in all your ways </a:t>
          </a:r>
          <a:r>
            <a:rPr lang="en-US" b="1" i="0"/>
            <a:t>submit </a:t>
          </a:r>
          <a:r>
            <a:rPr lang="en-US" b="0" i="0"/>
            <a:t>to him,</a:t>
          </a:r>
          <a:br>
            <a:rPr lang="en-US" b="0" i="0"/>
          </a:br>
          <a:r>
            <a:rPr lang="en-US" b="0" i="0"/>
            <a:t>    and he will make your paths straight.</a:t>
          </a:r>
          <a:r>
            <a:rPr lang="en-US" b="0" i="0" baseline="30000"/>
            <a:t>[</a:t>
          </a:r>
          <a:endParaRPr lang="en-US"/>
        </a:p>
      </dgm:t>
    </dgm:pt>
    <dgm:pt modelId="{4995E250-5710-46EF-8089-7DB6381A6219}" type="parTrans" cxnId="{24954C5B-6D28-41E1-9B50-E341E6C7B455}">
      <dgm:prSet/>
      <dgm:spPr/>
      <dgm:t>
        <a:bodyPr/>
        <a:lstStyle/>
        <a:p>
          <a:endParaRPr lang="en-US"/>
        </a:p>
      </dgm:t>
    </dgm:pt>
    <dgm:pt modelId="{8A03C78F-6E22-4375-9EED-D5A1ED1BB5E5}" type="sibTrans" cxnId="{24954C5B-6D28-41E1-9B50-E341E6C7B455}">
      <dgm:prSet/>
      <dgm:spPr/>
      <dgm:t>
        <a:bodyPr/>
        <a:lstStyle/>
        <a:p>
          <a:endParaRPr lang="en-US"/>
        </a:p>
      </dgm:t>
    </dgm:pt>
    <dgm:pt modelId="{DE82F239-9FDC-4010-B2E1-B21060E19EB8}" type="pres">
      <dgm:prSet presAssocID="{311525FD-92F4-40BB-A249-F207A33875F3}" presName="linear" presStyleCnt="0">
        <dgm:presLayoutVars>
          <dgm:animLvl val="lvl"/>
          <dgm:resizeHandles val="exact"/>
        </dgm:presLayoutVars>
      </dgm:prSet>
      <dgm:spPr/>
    </dgm:pt>
    <dgm:pt modelId="{09060882-D976-493E-B704-4C33F319FEB3}" type="pres">
      <dgm:prSet presAssocID="{705C8B3F-2900-4947-891C-72AC8087137B}" presName="parentText" presStyleLbl="node1" presStyleIdx="0" presStyleCnt="2">
        <dgm:presLayoutVars>
          <dgm:chMax val="0"/>
          <dgm:bulletEnabled val="1"/>
        </dgm:presLayoutVars>
      </dgm:prSet>
      <dgm:spPr/>
    </dgm:pt>
    <dgm:pt modelId="{6A26C1B3-8B8B-4BFC-931F-779077084FBB}" type="pres">
      <dgm:prSet presAssocID="{76697AE8-E29A-4225-8D77-643B84EA5328}" presName="spacer" presStyleCnt="0"/>
      <dgm:spPr/>
    </dgm:pt>
    <dgm:pt modelId="{AE26CCF8-9346-40A7-9AF9-D620AB5CF38E}" type="pres">
      <dgm:prSet presAssocID="{1AD0A69A-B04A-4438-B5CD-8DCFA0C942A9}" presName="parentText" presStyleLbl="node1" presStyleIdx="1" presStyleCnt="2">
        <dgm:presLayoutVars>
          <dgm:chMax val="0"/>
          <dgm:bulletEnabled val="1"/>
        </dgm:presLayoutVars>
      </dgm:prSet>
      <dgm:spPr/>
    </dgm:pt>
  </dgm:ptLst>
  <dgm:cxnLst>
    <dgm:cxn modelId="{018ABF44-411A-4D1E-9C00-B1B12D7F0D0F}" type="presOf" srcId="{311525FD-92F4-40BB-A249-F207A33875F3}" destId="{DE82F239-9FDC-4010-B2E1-B21060E19EB8}" srcOrd="0" destOrd="0" presId="urn:microsoft.com/office/officeart/2005/8/layout/vList2"/>
    <dgm:cxn modelId="{24954C5B-6D28-41E1-9B50-E341E6C7B455}" srcId="{311525FD-92F4-40BB-A249-F207A33875F3}" destId="{1AD0A69A-B04A-4438-B5CD-8DCFA0C942A9}" srcOrd="1" destOrd="0" parTransId="{4995E250-5710-46EF-8089-7DB6381A6219}" sibTransId="{8A03C78F-6E22-4375-9EED-D5A1ED1BB5E5}"/>
    <dgm:cxn modelId="{551948B5-0A34-4970-98D3-7310F92D6175}" type="presOf" srcId="{1AD0A69A-B04A-4438-B5CD-8DCFA0C942A9}" destId="{AE26CCF8-9346-40A7-9AF9-D620AB5CF38E}" srcOrd="0" destOrd="0" presId="urn:microsoft.com/office/officeart/2005/8/layout/vList2"/>
    <dgm:cxn modelId="{661B79B6-E17F-445D-BD56-05D102F48B74}" srcId="{311525FD-92F4-40BB-A249-F207A33875F3}" destId="{705C8B3F-2900-4947-891C-72AC8087137B}" srcOrd="0" destOrd="0" parTransId="{4C4B4F92-EB9A-4568-9160-E178ACAC5D62}" sibTransId="{76697AE8-E29A-4225-8D77-643B84EA5328}"/>
    <dgm:cxn modelId="{ADC918E9-11E6-49FC-B835-9167627EAF6E}" type="presOf" srcId="{705C8B3F-2900-4947-891C-72AC8087137B}" destId="{09060882-D976-493E-B704-4C33F319FEB3}" srcOrd="0" destOrd="0" presId="urn:microsoft.com/office/officeart/2005/8/layout/vList2"/>
    <dgm:cxn modelId="{AC089CE3-E808-43E2-8F26-CF2C1E600F7F}" type="presParOf" srcId="{DE82F239-9FDC-4010-B2E1-B21060E19EB8}" destId="{09060882-D976-493E-B704-4C33F319FEB3}" srcOrd="0" destOrd="0" presId="urn:microsoft.com/office/officeart/2005/8/layout/vList2"/>
    <dgm:cxn modelId="{BF067803-FA29-45A1-B966-D0DA15A72FA8}" type="presParOf" srcId="{DE82F239-9FDC-4010-B2E1-B21060E19EB8}" destId="{6A26C1B3-8B8B-4BFC-931F-779077084FBB}" srcOrd="1" destOrd="0" presId="urn:microsoft.com/office/officeart/2005/8/layout/vList2"/>
    <dgm:cxn modelId="{46D7CA87-B246-489E-91BA-4D586580E698}" type="presParOf" srcId="{DE82F239-9FDC-4010-B2E1-B21060E19EB8}" destId="{AE26CCF8-9346-40A7-9AF9-D620AB5CF38E}"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AA44E60-06B4-4607-8B3A-D44E7FC814C8}"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1E8A1D98-6DEC-4AB4-8F77-D926847CE09D}">
      <dgm:prSet/>
      <dgm:spPr/>
      <dgm:t>
        <a:bodyPr/>
        <a:lstStyle/>
        <a:p>
          <a:r>
            <a:rPr lang="en-US"/>
            <a:t>The upshot here is that you can’t spend enough on climate initiatives to fix things if you ignore nuclear and gas. Between 2015 and 2025, Germany’s efforts to green its energy production will have cost $580 billion. Yet despite this enormous investment, German electricity still costs 50 percent more than nuclear-friendly France’s, and generating it produces eight times more carbon emissions per unit. Plus, Germany is already getting over a third of its energy</a:t>
          </a:r>
          <a:r>
            <a:rPr lang="en-US">
              <a:hlinkClick xmlns:r="http://schemas.openxmlformats.org/officeDocument/2006/relationships" r:id="rId1"/>
            </a:rPr>
            <a:t> from Russia</a:t>
          </a:r>
          <a:r>
            <a:rPr lang="en-US"/>
            <a:t>.</a:t>
          </a:r>
        </a:p>
      </dgm:t>
    </dgm:pt>
    <dgm:pt modelId="{CC4C6B17-2AB8-4B4C-B5C1-52A6290CFE7E}" type="parTrans" cxnId="{EB196F90-4815-4A43-8AF7-90CFCB8DE8FF}">
      <dgm:prSet/>
      <dgm:spPr/>
      <dgm:t>
        <a:bodyPr/>
        <a:lstStyle/>
        <a:p>
          <a:endParaRPr lang="en-US"/>
        </a:p>
      </dgm:t>
    </dgm:pt>
    <dgm:pt modelId="{9F97A0CB-3C4A-45C9-8190-1615B9BB2E07}" type="sibTrans" cxnId="{EB196F90-4815-4A43-8AF7-90CFCB8DE8FF}">
      <dgm:prSet/>
      <dgm:spPr/>
      <dgm:t>
        <a:bodyPr/>
        <a:lstStyle/>
        <a:p>
          <a:endParaRPr lang="en-US"/>
        </a:p>
      </dgm:t>
    </dgm:pt>
    <dgm:pt modelId="{53B2A6A2-E102-49DB-9909-813412769890}">
      <dgm:prSet/>
      <dgm:spPr/>
      <dgm:t>
        <a:bodyPr/>
        <a:lstStyle/>
        <a:p>
          <a:r>
            <a:rPr lang="en-US"/>
            <a:t>Berlin was faced with a choice between unleashing the wrath of Putin on neighboring countries or inviting the wrath of Greta Thunberg. They chose Putin.</a:t>
          </a:r>
        </a:p>
      </dgm:t>
    </dgm:pt>
    <dgm:pt modelId="{136B38D6-3D2C-420A-886F-44C47F309A6C}" type="parTrans" cxnId="{B024C2BA-ADAB-41C0-929C-8CD3E57E5AB5}">
      <dgm:prSet/>
      <dgm:spPr/>
      <dgm:t>
        <a:bodyPr/>
        <a:lstStyle/>
        <a:p>
          <a:endParaRPr lang="en-US"/>
        </a:p>
      </dgm:t>
    </dgm:pt>
    <dgm:pt modelId="{48BE9BC8-3F7D-4734-B888-FA1E7D53E588}" type="sibTrans" cxnId="{B024C2BA-ADAB-41C0-929C-8CD3E57E5AB5}">
      <dgm:prSet/>
      <dgm:spPr/>
      <dgm:t>
        <a:bodyPr/>
        <a:lstStyle/>
        <a:p>
          <a:endParaRPr lang="en-US"/>
        </a:p>
      </dgm:t>
    </dgm:pt>
    <dgm:pt modelId="{FD0A697F-2E30-4848-BE5D-1AC822208CD6}">
      <dgm:prSet/>
      <dgm:spPr/>
      <dgm:t>
        <a:bodyPr/>
        <a:lstStyle/>
        <a:p>
          <a:r>
            <a:rPr lang="en-US"/>
            <a:t>Who sells 80% of the solar panels the US will be buying so we won’t upset Greta Thunberg? What country will we be dependent on?</a:t>
          </a:r>
        </a:p>
      </dgm:t>
    </dgm:pt>
    <dgm:pt modelId="{481CC106-FC24-4F72-9F25-2DBF47472D0F}" type="parTrans" cxnId="{147F5827-7784-471D-B790-0311EB43855C}">
      <dgm:prSet/>
      <dgm:spPr/>
      <dgm:t>
        <a:bodyPr/>
        <a:lstStyle/>
        <a:p>
          <a:endParaRPr lang="en-US"/>
        </a:p>
      </dgm:t>
    </dgm:pt>
    <dgm:pt modelId="{123803F8-3E81-4507-B009-341BC2B6853D}" type="sibTrans" cxnId="{147F5827-7784-471D-B790-0311EB43855C}">
      <dgm:prSet/>
      <dgm:spPr/>
      <dgm:t>
        <a:bodyPr/>
        <a:lstStyle/>
        <a:p>
          <a:endParaRPr lang="en-US"/>
        </a:p>
      </dgm:t>
    </dgm:pt>
    <dgm:pt modelId="{4450EBE5-A0C0-4699-B1B2-CA3C4372C7FB}" type="pres">
      <dgm:prSet presAssocID="{BAA44E60-06B4-4607-8B3A-D44E7FC814C8}" presName="linear" presStyleCnt="0">
        <dgm:presLayoutVars>
          <dgm:animLvl val="lvl"/>
          <dgm:resizeHandles val="exact"/>
        </dgm:presLayoutVars>
      </dgm:prSet>
      <dgm:spPr/>
    </dgm:pt>
    <dgm:pt modelId="{6D261592-BFBE-4B63-A71D-B993C43CC13B}" type="pres">
      <dgm:prSet presAssocID="{1E8A1D98-6DEC-4AB4-8F77-D926847CE09D}" presName="parentText" presStyleLbl="node1" presStyleIdx="0" presStyleCnt="3">
        <dgm:presLayoutVars>
          <dgm:chMax val="0"/>
          <dgm:bulletEnabled val="1"/>
        </dgm:presLayoutVars>
      </dgm:prSet>
      <dgm:spPr/>
    </dgm:pt>
    <dgm:pt modelId="{379E7485-044C-41FF-AFFB-E7B53C0B7941}" type="pres">
      <dgm:prSet presAssocID="{9F97A0CB-3C4A-45C9-8190-1615B9BB2E07}" presName="spacer" presStyleCnt="0"/>
      <dgm:spPr/>
    </dgm:pt>
    <dgm:pt modelId="{F3429980-E38A-461A-916C-CC6971E5B47E}" type="pres">
      <dgm:prSet presAssocID="{53B2A6A2-E102-49DB-9909-813412769890}" presName="parentText" presStyleLbl="node1" presStyleIdx="1" presStyleCnt="3">
        <dgm:presLayoutVars>
          <dgm:chMax val="0"/>
          <dgm:bulletEnabled val="1"/>
        </dgm:presLayoutVars>
      </dgm:prSet>
      <dgm:spPr/>
    </dgm:pt>
    <dgm:pt modelId="{DDB21784-3E7E-4C71-98F1-BBD66D83F8AC}" type="pres">
      <dgm:prSet presAssocID="{48BE9BC8-3F7D-4734-B888-FA1E7D53E588}" presName="spacer" presStyleCnt="0"/>
      <dgm:spPr/>
    </dgm:pt>
    <dgm:pt modelId="{2EFA92AC-6978-4613-9B0C-2947A047EBEF}" type="pres">
      <dgm:prSet presAssocID="{FD0A697F-2E30-4848-BE5D-1AC822208CD6}" presName="parentText" presStyleLbl="node1" presStyleIdx="2" presStyleCnt="3">
        <dgm:presLayoutVars>
          <dgm:chMax val="0"/>
          <dgm:bulletEnabled val="1"/>
        </dgm:presLayoutVars>
      </dgm:prSet>
      <dgm:spPr/>
    </dgm:pt>
  </dgm:ptLst>
  <dgm:cxnLst>
    <dgm:cxn modelId="{3A0E641D-C8A6-4C85-B99B-AE2455A9DD12}" type="presOf" srcId="{53B2A6A2-E102-49DB-9909-813412769890}" destId="{F3429980-E38A-461A-916C-CC6971E5B47E}" srcOrd="0" destOrd="0" presId="urn:microsoft.com/office/officeart/2005/8/layout/vList2"/>
    <dgm:cxn modelId="{147F5827-7784-471D-B790-0311EB43855C}" srcId="{BAA44E60-06B4-4607-8B3A-D44E7FC814C8}" destId="{FD0A697F-2E30-4848-BE5D-1AC822208CD6}" srcOrd="2" destOrd="0" parTransId="{481CC106-FC24-4F72-9F25-2DBF47472D0F}" sibTransId="{123803F8-3E81-4507-B009-341BC2B6853D}"/>
    <dgm:cxn modelId="{40596B49-E55B-48AD-BDD6-6E39714E64DB}" type="presOf" srcId="{FD0A697F-2E30-4848-BE5D-1AC822208CD6}" destId="{2EFA92AC-6978-4613-9B0C-2947A047EBEF}" srcOrd="0" destOrd="0" presId="urn:microsoft.com/office/officeart/2005/8/layout/vList2"/>
    <dgm:cxn modelId="{C9A4C663-B0B6-47FE-AD2F-6197D7DFA39A}" type="presOf" srcId="{1E8A1D98-6DEC-4AB4-8F77-D926847CE09D}" destId="{6D261592-BFBE-4B63-A71D-B993C43CC13B}" srcOrd="0" destOrd="0" presId="urn:microsoft.com/office/officeart/2005/8/layout/vList2"/>
    <dgm:cxn modelId="{EB196F90-4815-4A43-8AF7-90CFCB8DE8FF}" srcId="{BAA44E60-06B4-4607-8B3A-D44E7FC814C8}" destId="{1E8A1D98-6DEC-4AB4-8F77-D926847CE09D}" srcOrd="0" destOrd="0" parTransId="{CC4C6B17-2AB8-4B4C-B5C1-52A6290CFE7E}" sibTransId="{9F97A0CB-3C4A-45C9-8190-1615B9BB2E07}"/>
    <dgm:cxn modelId="{D03FF4B3-83DA-47BB-9BFE-F4C41DA8C0D4}" type="presOf" srcId="{BAA44E60-06B4-4607-8B3A-D44E7FC814C8}" destId="{4450EBE5-A0C0-4699-B1B2-CA3C4372C7FB}" srcOrd="0" destOrd="0" presId="urn:microsoft.com/office/officeart/2005/8/layout/vList2"/>
    <dgm:cxn modelId="{B024C2BA-ADAB-41C0-929C-8CD3E57E5AB5}" srcId="{BAA44E60-06B4-4607-8B3A-D44E7FC814C8}" destId="{53B2A6A2-E102-49DB-9909-813412769890}" srcOrd="1" destOrd="0" parTransId="{136B38D6-3D2C-420A-886F-44C47F309A6C}" sibTransId="{48BE9BC8-3F7D-4734-B888-FA1E7D53E588}"/>
    <dgm:cxn modelId="{95F26A08-0039-4E3C-B2E6-9C2928597510}" type="presParOf" srcId="{4450EBE5-A0C0-4699-B1B2-CA3C4372C7FB}" destId="{6D261592-BFBE-4B63-A71D-B993C43CC13B}" srcOrd="0" destOrd="0" presId="urn:microsoft.com/office/officeart/2005/8/layout/vList2"/>
    <dgm:cxn modelId="{6C3F3079-E722-479D-9DCF-5C370B0AA970}" type="presParOf" srcId="{4450EBE5-A0C0-4699-B1B2-CA3C4372C7FB}" destId="{379E7485-044C-41FF-AFFB-E7B53C0B7941}" srcOrd="1" destOrd="0" presId="urn:microsoft.com/office/officeart/2005/8/layout/vList2"/>
    <dgm:cxn modelId="{A294D503-2160-4492-B57D-282AF31B442C}" type="presParOf" srcId="{4450EBE5-A0C0-4699-B1B2-CA3C4372C7FB}" destId="{F3429980-E38A-461A-916C-CC6971E5B47E}" srcOrd="2" destOrd="0" presId="urn:microsoft.com/office/officeart/2005/8/layout/vList2"/>
    <dgm:cxn modelId="{D443DC06-ECE9-453E-BE3F-977D7D4817B6}" type="presParOf" srcId="{4450EBE5-A0C0-4699-B1B2-CA3C4372C7FB}" destId="{DDB21784-3E7E-4C71-98F1-BBD66D83F8AC}" srcOrd="3" destOrd="0" presId="urn:microsoft.com/office/officeart/2005/8/layout/vList2"/>
    <dgm:cxn modelId="{AA28EFEE-E9AA-44DF-968A-60BDBF1E55CC}" type="presParOf" srcId="{4450EBE5-A0C0-4699-B1B2-CA3C4372C7FB}" destId="{2EFA92AC-6978-4613-9B0C-2947A047EBEF}"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194C970-2D5F-4064-81B8-CC29BCACF7BE}"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32E0B093-1F76-4832-8033-407E2056A443}">
      <dgm:prSet/>
      <dgm:spPr/>
      <dgm:t>
        <a:bodyPr/>
        <a:lstStyle/>
        <a:p>
          <a:r>
            <a:rPr lang="en-US" dirty="0"/>
            <a:t>Why is religion and the hope it gives at the core of effective resistance?</a:t>
          </a:r>
        </a:p>
      </dgm:t>
    </dgm:pt>
    <dgm:pt modelId="{9EEC1845-2850-4495-B613-ED68A06E7146}" type="parTrans" cxnId="{9C398DBF-F2CB-4BCE-8372-7027611FF9EC}">
      <dgm:prSet/>
      <dgm:spPr/>
      <dgm:t>
        <a:bodyPr/>
        <a:lstStyle/>
        <a:p>
          <a:endParaRPr lang="en-US"/>
        </a:p>
      </dgm:t>
    </dgm:pt>
    <dgm:pt modelId="{3D313957-CF21-48EF-94DE-48F37A924A54}" type="sibTrans" cxnId="{9C398DBF-F2CB-4BCE-8372-7027611FF9EC}">
      <dgm:prSet/>
      <dgm:spPr/>
      <dgm:t>
        <a:bodyPr/>
        <a:lstStyle/>
        <a:p>
          <a:endParaRPr lang="en-US"/>
        </a:p>
      </dgm:t>
    </dgm:pt>
    <dgm:pt modelId="{8BB2A981-06FB-42DC-AC87-F2A4451CF5FB}">
      <dgm:prSet/>
      <dgm:spPr/>
      <dgm:t>
        <a:bodyPr/>
        <a:lstStyle/>
        <a:p>
          <a:r>
            <a:rPr lang="en-US" dirty="0"/>
            <a:t>What does the willingness to suffer have to do with living in truth?</a:t>
          </a:r>
        </a:p>
      </dgm:t>
    </dgm:pt>
    <dgm:pt modelId="{1E8484B4-CDFB-40C9-AF9F-059AB87AFBCA}" type="parTrans" cxnId="{2FE57AEB-F053-4304-928E-35A31F4A2843}">
      <dgm:prSet/>
      <dgm:spPr/>
      <dgm:t>
        <a:bodyPr/>
        <a:lstStyle/>
        <a:p>
          <a:endParaRPr lang="en-US"/>
        </a:p>
      </dgm:t>
    </dgm:pt>
    <dgm:pt modelId="{70037BC0-F52D-4626-8BC9-3FE0FF6A70DB}" type="sibTrans" cxnId="{2FE57AEB-F053-4304-928E-35A31F4A2843}">
      <dgm:prSet/>
      <dgm:spPr/>
      <dgm:t>
        <a:bodyPr/>
        <a:lstStyle/>
        <a:p>
          <a:endParaRPr lang="en-US"/>
        </a:p>
      </dgm:t>
    </dgm:pt>
    <dgm:pt modelId="{086672E4-270E-43EF-9813-498FF2DE7444}">
      <dgm:prSet/>
      <dgm:spPr/>
      <dgm:t>
        <a:bodyPr/>
        <a:lstStyle/>
        <a:p>
          <a:r>
            <a:rPr lang="en-US" dirty="0"/>
            <a:t>Why is the family the most important cell of opposition?</a:t>
          </a:r>
        </a:p>
      </dgm:t>
    </dgm:pt>
    <dgm:pt modelId="{33E7163E-C71A-4407-A680-C6B94F687119}" type="parTrans" cxnId="{E6B9AC4D-06B8-43D6-A03D-80C5A38D4818}">
      <dgm:prSet/>
      <dgm:spPr/>
      <dgm:t>
        <a:bodyPr/>
        <a:lstStyle/>
        <a:p>
          <a:endParaRPr lang="en-US"/>
        </a:p>
      </dgm:t>
    </dgm:pt>
    <dgm:pt modelId="{73B238AE-0A6C-42D8-A296-E160639944E4}" type="sibTrans" cxnId="{E6B9AC4D-06B8-43D6-A03D-80C5A38D4818}">
      <dgm:prSet/>
      <dgm:spPr/>
      <dgm:t>
        <a:bodyPr/>
        <a:lstStyle/>
        <a:p>
          <a:endParaRPr lang="en-US"/>
        </a:p>
      </dgm:t>
    </dgm:pt>
    <dgm:pt modelId="{D174EF06-F37D-4970-B51C-82DED6F6D6FB}">
      <dgm:prSet/>
      <dgm:spPr/>
      <dgm:t>
        <a:bodyPr/>
        <a:lstStyle/>
        <a:p>
          <a:r>
            <a:rPr lang="en-US" dirty="0"/>
            <a:t>How does faithful fellowship provide resilience in the face provide resilience in the face of persecution?</a:t>
          </a:r>
        </a:p>
      </dgm:t>
    </dgm:pt>
    <dgm:pt modelId="{EB5CBDAE-9EB2-492F-B1C5-713663A466CE}" type="parTrans" cxnId="{0F9CFC8D-23D5-4D6C-9D0C-5DC674A17EA8}">
      <dgm:prSet/>
      <dgm:spPr/>
      <dgm:t>
        <a:bodyPr/>
        <a:lstStyle/>
        <a:p>
          <a:endParaRPr lang="en-US"/>
        </a:p>
      </dgm:t>
    </dgm:pt>
    <dgm:pt modelId="{514E853B-59A6-455D-8C0F-9B26E942106B}" type="sibTrans" cxnId="{0F9CFC8D-23D5-4D6C-9D0C-5DC674A17EA8}">
      <dgm:prSet/>
      <dgm:spPr/>
      <dgm:t>
        <a:bodyPr/>
        <a:lstStyle/>
        <a:p>
          <a:endParaRPr lang="en-US"/>
        </a:p>
      </dgm:t>
    </dgm:pt>
    <dgm:pt modelId="{D5CDCCCB-73B6-4269-880A-AF7F636D1070}">
      <dgm:prSet/>
      <dgm:spPr/>
      <dgm:t>
        <a:bodyPr/>
        <a:lstStyle/>
        <a:p>
          <a:r>
            <a:rPr lang="en-US" dirty="0"/>
            <a:t>How did oppressed families keep their faith, their integrity, even their sanity and protect their families? </a:t>
          </a:r>
        </a:p>
      </dgm:t>
    </dgm:pt>
    <dgm:pt modelId="{9C0D22C8-EFCD-462A-8B8C-D6EE1091D7CB}" type="parTrans" cxnId="{97697711-A595-4F59-9C5C-19816CDC397A}">
      <dgm:prSet/>
      <dgm:spPr/>
      <dgm:t>
        <a:bodyPr/>
        <a:lstStyle/>
        <a:p>
          <a:endParaRPr lang="en-US"/>
        </a:p>
      </dgm:t>
    </dgm:pt>
    <dgm:pt modelId="{D21815FC-CA46-4327-A4B2-F6A4B3443DF3}" type="sibTrans" cxnId="{97697711-A595-4F59-9C5C-19816CDC397A}">
      <dgm:prSet/>
      <dgm:spPr/>
      <dgm:t>
        <a:bodyPr/>
        <a:lstStyle/>
        <a:p>
          <a:endParaRPr lang="en-US"/>
        </a:p>
      </dgm:t>
    </dgm:pt>
    <dgm:pt modelId="{2324AA5C-5948-4F8E-B065-952252F00779}" type="pres">
      <dgm:prSet presAssocID="{4194C970-2D5F-4064-81B8-CC29BCACF7BE}" presName="linear" presStyleCnt="0">
        <dgm:presLayoutVars>
          <dgm:animLvl val="lvl"/>
          <dgm:resizeHandles val="exact"/>
        </dgm:presLayoutVars>
      </dgm:prSet>
      <dgm:spPr/>
    </dgm:pt>
    <dgm:pt modelId="{36689C94-85ED-46C8-BC3A-97703594C84A}" type="pres">
      <dgm:prSet presAssocID="{32E0B093-1F76-4832-8033-407E2056A443}" presName="parentText" presStyleLbl="node1" presStyleIdx="0" presStyleCnt="5">
        <dgm:presLayoutVars>
          <dgm:chMax val="0"/>
          <dgm:bulletEnabled val="1"/>
        </dgm:presLayoutVars>
      </dgm:prSet>
      <dgm:spPr/>
    </dgm:pt>
    <dgm:pt modelId="{DE4D2C16-A70A-4815-A824-764B8EF0AA6A}" type="pres">
      <dgm:prSet presAssocID="{3D313957-CF21-48EF-94DE-48F37A924A54}" presName="spacer" presStyleCnt="0"/>
      <dgm:spPr/>
    </dgm:pt>
    <dgm:pt modelId="{A3019796-9252-42E7-9DBB-2C15532B76D2}" type="pres">
      <dgm:prSet presAssocID="{8BB2A981-06FB-42DC-AC87-F2A4451CF5FB}" presName="parentText" presStyleLbl="node1" presStyleIdx="1" presStyleCnt="5">
        <dgm:presLayoutVars>
          <dgm:chMax val="0"/>
          <dgm:bulletEnabled val="1"/>
        </dgm:presLayoutVars>
      </dgm:prSet>
      <dgm:spPr/>
    </dgm:pt>
    <dgm:pt modelId="{1AE9DAD2-E3CC-4149-8226-009D5A3FA367}" type="pres">
      <dgm:prSet presAssocID="{70037BC0-F52D-4626-8BC9-3FE0FF6A70DB}" presName="spacer" presStyleCnt="0"/>
      <dgm:spPr/>
    </dgm:pt>
    <dgm:pt modelId="{38E39D1F-1552-4747-9865-26B632AC3D55}" type="pres">
      <dgm:prSet presAssocID="{086672E4-270E-43EF-9813-498FF2DE7444}" presName="parentText" presStyleLbl="node1" presStyleIdx="2" presStyleCnt="5">
        <dgm:presLayoutVars>
          <dgm:chMax val="0"/>
          <dgm:bulletEnabled val="1"/>
        </dgm:presLayoutVars>
      </dgm:prSet>
      <dgm:spPr/>
    </dgm:pt>
    <dgm:pt modelId="{2F51B7C6-04B2-448A-BDA9-B21FC23BBED4}" type="pres">
      <dgm:prSet presAssocID="{73B238AE-0A6C-42D8-A296-E160639944E4}" presName="spacer" presStyleCnt="0"/>
      <dgm:spPr/>
    </dgm:pt>
    <dgm:pt modelId="{1A388943-AE47-4718-A7B8-DF5D4BD68072}" type="pres">
      <dgm:prSet presAssocID="{D174EF06-F37D-4970-B51C-82DED6F6D6FB}" presName="parentText" presStyleLbl="node1" presStyleIdx="3" presStyleCnt="5">
        <dgm:presLayoutVars>
          <dgm:chMax val="0"/>
          <dgm:bulletEnabled val="1"/>
        </dgm:presLayoutVars>
      </dgm:prSet>
      <dgm:spPr/>
    </dgm:pt>
    <dgm:pt modelId="{363E0772-645D-4B2D-B58F-281B4B2A2CA4}" type="pres">
      <dgm:prSet presAssocID="{514E853B-59A6-455D-8C0F-9B26E942106B}" presName="spacer" presStyleCnt="0"/>
      <dgm:spPr/>
    </dgm:pt>
    <dgm:pt modelId="{D7DFE1D3-6029-4F47-A66A-591C8E0B1A75}" type="pres">
      <dgm:prSet presAssocID="{D5CDCCCB-73B6-4269-880A-AF7F636D1070}" presName="parentText" presStyleLbl="node1" presStyleIdx="4" presStyleCnt="5">
        <dgm:presLayoutVars>
          <dgm:chMax val="0"/>
          <dgm:bulletEnabled val="1"/>
        </dgm:presLayoutVars>
      </dgm:prSet>
      <dgm:spPr/>
    </dgm:pt>
  </dgm:ptLst>
  <dgm:cxnLst>
    <dgm:cxn modelId="{97697711-A595-4F59-9C5C-19816CDC397A}" srcId="{4194C970-2D5F-4064-81B8-CC29BCACF7BE}" destId="{D5CDCCCB-73B6-4269-880A-AF7F636D1070}" srcOrd="4" destOrd="0" parTransId="{9C0D22C8-EFCD-462A-8B8C-D6EE1091D7CB}" sibTransId="{D21815FC-CA46-4327-A4B2-F6A4B3443DF3}"/>
    <dgm:cxn modelId="{F82F8312-4ABF-41EB-B436-14EA4821088B}" type="presOf" srcId="{086672E4-270E-43EF-9813-498FF2DE7444}" destId="{38E39D1F-1552-4747-9865-26B632AC3D55}" srcOrd="0" destOrd="0" presId="urn:microsoft.com/office/officeart/2005/8/layout/vList2"/>
    <dgm:cxn modelId="{81A6BE37-F406-4729-9726-6950756F8650}" type="presOf" srcId="{D174EF06-F37D-4970-B51C-82DED6F6D6FB}" destId="{1A388943-AE47-4718-A7B8-DF5D4BD68072}" srcOrd="0" destOrd="0" presId="urn:microsoft.com/office/officeart/2005/8/layout/vList2"/>
    <dgm:cxn modelId="{E6B9AC4D-06B8-43D6-A03D-80C5A38D4818}" srcId="{4194C970-2D5F-4064-81B8-CC29BCACF7BE}" destId="{086672E4-270E-43EF-9813-498FF2DE7444}" srcOrd="2" destOrd="0" parTransId="{33E7163E-C71A-4407-A680-C6B94F687119}" sibTransId="{73B238AE-0A6C-42D8-A296-E160639944E4}"/>
    <dgm:cxn modelId="{B0655154-4E26-4FC2-BCFC-DD2D1E5D8E5E}" type="presOf" srcId="{32E0B093-1F76-4832-8033-407E2056A443}" destId="{36689C94-85ED-46C8-BC3A-97703594C84A}" srcOrd="0" destOrd="0" presId="urn:microsoft.com/office/officeart/2005/8/layout/vList2"/>
    <dgm:cxn modelId="{0F9CFC8D-23D5-4D6C-9D0C-5DC674A17EA8}" srcId="{4194C970-2D5F-4064-81B8-CC29BCACF7BE}" destId="{D174EF06-F37D-4970-B51C-82DED6F6D6FB}" srcOrd="3" destOrd="0" parTransId="{EB5CBDAE-9EB2-492F-B1C5-713663A466CE}" sibTransId="{514E853B-59A6-455D-8C0F-9B26E942106B}"/>
    <dgm:cxn modelId="{F560FC8F-819C-406D-A643-0034F5481FE5}" type="presOf" srcId="{D5CDCCCB-73B6-4269-880A-AF7F636D1070}" destId="{D7DFE1D3-6029-4F47-A66A-591C8E0B1A75}" srcOrd="0" destOrd="0" presId="urn:microsoft.com/office/officeart/2005/8/layout/vList2"/>
    <dgm:cxn modelId="{B04AE7A8-1044-4381-A020-58340E7712A8}" type="presOf" srcId="{4194C970-2D5F-4064-81B8-CC29BCACF7BE}" destId="{2324AA5C-5948-4F8E-B065-952252F00779}" srcOrd="0" destOrd="0" presId="urn:microsoft.com/office/officeart/2005/8/layout/vList2"/>
    <dgm:cxn modelId="{3BACFCBB-7A13-4AA1-B3A3-28BCB80BC1E4}" type="presOf" srcId="{8BB2A981-06FB-42DC-AC87-F2A4451CF5FB}" destId="{A3019796-9252-42E7-9DBB-2C15532B76D2}" srcOrd="0" destOrd="0" presId="urn:microsoft.com/office/officeart/2005/8/layout/vList2"/>
    <dgm:cxn modelId="{9C398DBF-F2CB-4BCE-8372-7027611FF9EC}" srcId="{4194C970-2D5F-4064-81B8-CC29BCACF7BE}" destId="{32E0B093-1F76-4832-8033-407E2056A443}" srcOrd="0" destOrd="0" parTransId="{9EEC1845-2850-4495-B613-ED68A06E7146}" sibTransId="{3D313957-CF21-48EF-94DE-48F37A924A54}"/>
    <dgm:cxn modelId="{2FE57AEB-F053-4304-928E-35A31F4A2843}" srcId="{4194C970-2D5F-4064-81B8-CC29BCACF7BE}" destId="{8BB2A981-06FB-42DC-AC87-F2A4451CF5FB}" srcOrd="1" destOrd="0" parTransId="{1E8484B4-CDFB-40C9-AF9F-059AB87AFBCA}" sibTransId="{70037BC0-F52D-4626-8BC9-3FE0FF6A70DB}"/>
    <dgm:cxn modelId="{61A3FB9B-953C-4F90-AA84-126247626066}" type="presParOf" srcId="{2324AA5C-5948-4F8E-B065-952252F00779}" destId="{36689C94-85ED-46C8-BC3A-97703594C84A}" srcOrd="0" destOrd="0" presId="urn:microsoft.com/office/officeart/2005/8/layout/vList2"/>
    <dgm:cxn modelId="{98FE91EC-1601-485D-996E-678EF76C9924}" type="presParOf" srcId="{2324AA5C-5948-4F8E-B065-952252F00779}" destId="{DE4D2C16-A70A-4815-A824-764B8EF0AA6A}" srcOrd="1" destOrd="0" presId="urn:microsoft.com/office/officeart/2005/8/layout/vList2"/>
    <dgm:cxn modelId="{AB9B887C-66CB-4E01-9B1D-EFE580D0DDBD}" type="presParOf" srcId="{2324AA5C-5948-4F8E-B065-952252F00779}" destId="{A3019796-9252-42E7-9DBB-2C15532B76D2}" srcOrd="2" destOrd="0" presId="urn:microsoft.com/office/officeart/2005/8/layout/vList2"/>
    <dgm:cxn modelId="{EBB76F19-1B81-43D6-8477-305DA625F1D3}" type="presParOf" srcId="{2324AA5C-5948-4F8E-B065-952252F00779}" destId="{1AE9DAD2-E3CC-4149-8226-009D5A3FA367}" srcOrd="3" destOrd="0" presId="urn:microsoft.com/office/officeart/2005/8/layout/vList2"/>
    <dgm:cxn modelId="{70A902F1-B5B4-4596-BCF9-7293D70E0332}" type="presParOf" srcId="{2324AA5C-5948-4F8E-B065-952252F00779}" destId="{38E39D1F-1552-4747-9865-26B632AC3D55}" srcOrd="4" destOrd="0" presId="urn:microsoft.com/office/officeart/2005/8/layout/vList2"/>
    <dgm:cxn modelId="{EFAD4FFE-E267-4A26-BF62-B882A98C6CD9}" type="presParOf" srcId="{2324AA5C-5948-4F8E-B065-952252F00779}" destId="{2F51B7C6-04B2-448A-BDA9-B21FC23BBED4}" srcOrd="5" destOrd="0" presId="urn:microsoft.com/office/officeart/2005/8/layout/vList2"/>
    <dgm:cxn modelId="{EA60CFB1-F586-4E24-A45F-DBA18EBB64B1}" type="presParOf" srcId="{2324AA5C-5948-4F8E-B065-952252F00779}" destId="{1A388943-AE47-4718-A7B8-DF5D4BD68072}" srcOrd="6" destOrd="0" presId="urn:microsoft.com/office/officeart/2005/8/layout/vList2"/>
    <dgm:cxn modelId="{1E2D59AB-0BFF-4AEE-A356-3515E06627AB}" type="presParOf" srcId="{2324AA5C-5948-4F8E-B065-952252F00779}" destId="{363E0772-645D-4B2D-B58F-281B4B2A2CA4}" srcOrd="7" destOrd="0" presId="urn:microsoft.com/office/officeart/2005/8/layout/vList2"/>
    <dgm:cxn modelId="{112FC034-1481-4D28-B126-6BCE6891C9C3}" type="presParOf" srcId="{2324AA5C-5948-4F8E-B065-952252F00779}" destId="{D7DFE1D3-6029-4F47-A66A-591C8E0B1A75}"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4162133-FF3A-4BD0-B5BA-C39F4387323D}"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7E035BBC-48BE-432F-ADFD-9BD370958F09}">
      <dgm:prSet/>
      <dgm:spPr/>
      <dgm:t>
        <a:bodyPr/>
        <a:lstStyle/>
        <a:p>
          <a:r>
            <a:rPr lang="en-US"/>
            <a:t>Marxist analysis of society divided by oppressors and oppressed.</a:t>
          </a:r>
        </a:p>
      </dgm:t>
    </dgm:pt>
    <dgm:pt modelId="{1F069ED6-E5CA-4B29-B209-0244D4990EE8}" type="parTrans" cxnId="{9A005029-F97D-4E2B-AAED-C2D724E33C3D}">
      <dgm:prSet/>
      <dgm:spPr/>
      <dgm:t>
        <a:bodyPr/>
        <a:lstStyle/>
        <a:p>
          <a:endParaRPr lang="en-US"/>
        </a:p>
      </dgm:t>
    </dgm:pt>
    <dgm:pt modelId="{A08D1780-593E-4B3A-8DCC-1431F7EEFC30}" type="sibTrans" cxnId="{9A005029-F97D-4E2B-AAED-C2D724E33C3D}">
      <dgm:prSet/>
      <dgm:spPr/>
      <dgm:t>
        <a:bodyPr/>
        <a:lstStyle/>
        <a:p>
          <a:endParaRPr lang="en-US"/>
        </a:p>
      </dgm:t>
    </dgm:pt>
    <dgm:pt modelId="{06B3D3A4-AD62-4BAA-B98E-DF6A74C1BDA6}">
      <dgm:prSet/>
      <dgm:spPr/>
      <dgm:t>
        <a:bodyPr/>
        <a:lstStyle/>
        <a:p>
          <a:r>
            <a:rPr lang="en-US"/>
            <a:t>The oppressed impede revolution when they adhere to the cultural beliefs of their oppression</a:t>
          </a:r>
        </a:p>
      </dgm:t>
    </dgm:pt>
    <dgm:pt modelId="{A12C2BB7-7818-4E58-A261-FCEB5797DFC0}" type="parTrans" cxnId="{7FE0CBA7-7E71-4E8A-A982-2FE051B741D3}">
      <dgm:prSet/>
      <dgm:spPr/>
      <dgm:t>
        <a:bodyPr/>
        <a:lstStyle/>
        <a:p>
          <a:endParaRPr lang="en-US"/>
        </a:p>
      </dgm:t>
    </dgm:pt>
    <dgm:pt modelId="{212FEA6B-9872-4489-9F9F-89FB08F6FC6A}" type="sibTrans" cxnId="{7FE0CBA7-7E71-4E8A-A982-2FE051B741D3}">
      <dgm:prSet/>
      <dgm:spPr/>
      <dgm:t>
        <a:bodyPr/>
        <a:lstStyle/>
        <a:p>
          <a:endParaRPr lang="en-US"/>
        </a:p>
      </dgm:t>
    </dgm:pt>
    <dgm:pt modelId="{1D2D6D0B-406B-4FF1-BF45-62D2C62DE566}">
      <dgm:prSet/>
      <dgm:spPr/>
      <dgm:t>
        <a:bodyPr/>
        <a:lstStyle/>
        <a:p>
          <a:r>
            <a:rPr lang="en-US"/>
            <a:t>Concomitant and need to dismantle all societal norms through relentless criticism</a:t>
          </a:r>
        </a:p>
      </dgm:t>
    </dgm:pt>
    <dgm:pt modelId="{B37689F4-D7DC-45D2-8870-D61EB6D97194}" type="parTrans" cxnId="{12DA3F65-E856-4F1A-A4FA-171C2B49236E}">
      <dgm:prSet/>
      <dgm:spPr/>
      <dgm:t>
        <a:bodyPr/>
        <a:lstStyle/>
        <a:p>
          <a:endParaRPr lang="en-US"/>
        </a:p>
      </dgm:t>
    </dgm:pt>
    <dgm:pt modelId="{D9FD27A4-BC43-44EA-BF2A-7F4EE72C3513}" type="sibTrans" cxnId="{12DA3F65-E856-4F1A-A4FA-171C2B49236E}">
      <dgm:prSet/>
      <dgm:spPr/>
      <dgm:t>
        <a:bodyPr/>
        <a:lstStyle/>
        <a:p>
          <a:endParaRPr lang="en-US"/>
        </a:p>
      </dgm:t>
    </dgm:pt>
    <dgm:pt modelId="{AD07477A-9950-41DE-A2F9-5064EAC94713}">
      <dgm:prSet/>
      <dgm:spPr/>
      <dgm:t>
        <a:bodyPr/>
        <a:lstStyle/>
        <a:p>
          <a:r>
            <a:rPr lang="en-US"/>
            <a:t>The replacement of all systems of power and even the descriptions of those systems with a worldview that describes only oppressors and the oppressed.</a:t>
          </a:r>
        </a:p>
      </dgm:t>
    </dgm:pt>
    <dgm:pt modelId="{C69C5154-E654-44D4-A3B5-093A836C500F}" type="parTrans" cxnId="{75AF7493-341B-443B-BBB5-249120E2ADFD}">
      <dgm:prSet/>
      <dgm:spPr/>
      <dgm:t>
        <a:bodyPr/>
        <a:lstStyle/>
        <a:p>
          <a:endParaRPr lang="en-US"/>
        </a:p>
      </dgm:t>
    </dgm:pt>
    <dgm:pt modelId="{7ECA84A2-B66C-4F66-941B-7D9A8856C055}" type="sibTrans" cxnId="{75AF7493-341B-443B-BBB5-249120E2ADFD}">
      <dgm:prSet/>
      <dgm:spPr/>
      <dgm:t>
        <a:bodyPr/>
        <a:lstStyle/>
        <a:p>
          <a:endParaRPr lang="en-US"/>
        </a:p>
      </dgm:t>
    </dgm:pt>
    <dgm:pt modelId="{72D97F4D-94F7-4C2F-BADF-A8E182E36189}" type="pres">
      <dgm:prSet presAssocID="{54162133-FF3A-4BD0-B5BA-C39F4387323D}" presName="linear" presStyleCnt="0">
        <dgm:presLayoutVars>
          <dgm:animLvl val="lvl"/>
          <dgm:resizeHandles val="exact"/>
        </dgm:presLayoutVars>
      </dgm:prSet>
      <dgm:spPr/>
    </dgm:pt>
    <dgm:pt modelId="{9FCFAF73-20BB-48F1-8904-1AE1C31FB4EC}" type="pres">
      <dgm:prSet presAssocID="{7E035BBC-48BE-432F-ADFD-9BD370958F09}" presName="parentText" presStyleLbl="node1" presStyleIdx="0" presStyleCnt="4">
        <dgm:presLayoutVars>
          <dgm:chMax val="0"/>
          <dgm:bulletEnabled val="1"/>
        </dgm:presLayoutVars>
      </dgm:prSet>
      <dgm:spPr/>
    </dgm:pt>
    <dgm:pt modelId="{C19162C4-503C-4506-8DB8-01C23B79F09E}" type="pres">
      <dgm:prSet presAssocID="{A08D1780-593E-4B3A-8DCC-1431F7EEFC30}" presName="spacer" presStyleCnt="0"/>
      <dgm:spPr/>
    </dgm:pt>
    <dgm:pt modelId="{04E4DC1A-681A-44B0-BC69-2EC90469F273}" type="pres">
      <dgm:prSet presAssocID="{06B3D3A4-AD62-4BAA-B98E-DF6A74C1BDA6}" presName="parentText" presStyleLbl="node1" presStyleIdx="1" presStyleCnt="4">
        <dgm:presLayoutVars>
          <dgm:chMax val="0"/>
          <dgm:bulletEnabled val="1"/>
        </dgm:presLayoutVars>
      </dgm:prSet>
      <dgm:spPr/>
    </dgm:pt>
    <dgm:pt modelId="{9F90275A-BC36-4921-B6EB-2E5B7AA0FD74}" type="pres">
      <dgm:prSet presAssocID="{212FEA6B-9872-4489-9F9F-89FB08F6FC6A}" presName="spacer" presStyleCnt="0"/>
      <dgm:spPr/>
    </dgm:pt>
    <dgm:pt modelId="{208C34E3-E094-4B26-B1E6-3DA5466A7CAE}" type="pres">
      <dgm:prSet presAssocID="{1D2D6D0B-406B-4FF1-BF45-62D2C62DE566}" presName="parentText" presStyleLbl="node1" presStyleIdx="2" presStyleCnt="4">
        <dgm:presLayoutVars>
          <dgm:chMax val="0"/>
          <dgm:bulletEnabled val="1"/>
        </dgm:presLayoutVars>
      </dgm:prSet>
      <dgm:spPr/>
    </dgm:pt>
    <dgm:pt modelId="{741F490E-8FB8-4437-8B37-04483AE60276}" type="pres">
      <dgm:prSet presAssocID="{D9FD27A4-BC43-44EA-BF2A-7F4EE72C3513}" presName="spacer" presStyleCnt="0"/>
      <dgm:spPr/>
    </dgm:pt>
    <dgm:pt modelId="{F8DEB7FA-65E7-4202-B320-297A94E84B16}" type="pres">
      <dgm:prSet presAssocID="{AD07477A-9950-41DE-A2F9-5064EAC94713}" presName="parentText" presStyleLbl="node1" presStyleIdx="3" presStyleCnt="4">
        <dgm:presLayoutVars>
          <dgm:chMax val="0"/>
          <dgm:bulletEnabled val="1"/>
        </dgm:presLayoutVars>
      </dgm:prSet>
      <dgm:spPr/>
    </dgm:pt>
  </dgm:ptLst>
  <dgm:cxnLst>
    <dgm:cxn modelId="{C2E1001F-ECBA-4350-875F-3C342AB0682E}" type="presOf" srcId="{54162133-FF3A-4BD0-B5BA-C39F4387323D}" destId="{72D97F4D-94F7-4C2F-BADF-A8E182E36189}" srcOrd="0" destOrd="0" presId="urn:microsoft.com/office/officeart/2005/8/layout/vList2"/>
    <dgm:cxn modelId="{9A005029-F97D-4E2B-AAED-C2D724E33C3D}" srcId="{54162133-FF3A-4BD0-B5BA-C39F4387323D}" destId="{7E035BBC-48BE-432F-ADFD-9BD370958F09}" srcOrd="0" destOrd="0" parTransId="{1F069ED6-E5CA-4B29-B209-0244D4990EE8}" sibTransId="{A08D1780-593E-4B3A-8DCC-1431F7EEFC30}"/>
    <dgm:cxn modelId="{12DA3F65-E856-4F1A-A4FA-171C2B49236E}" srcId="{54162133-FF3A-4BD0-B5BA-C39F4387323D}" destId="{1D2D6D0B-406B-4FF1-BF45-62D2C62DE566}" srcOrd="2" destOrd="0" parTransId="{B37689F4-D7DC-45D2-8870-D61EB6D97194}" sibTransId="{D9FD27A4-BC43-44EA-BF2A-7F4EE72C3513}"/>
    <dgm:cxn modelId="{46873E8D-F4DE-473C-8F0A-9BAF2E6685C4}" type="presOf" srcId="{AD07477A-9950-41DE-A2F9-5064EAC94713}" destId="{F8DEB7FA-65E7-4202-B320-297A94E84B16}" srcOrd="0" destOrd="0" presId="urn:microsoft.com/office/officeart/2005/8/layout/vList2"/>
    <dgm:cxn modelId="{75AF7493-341B-443B-BBB5-249120E2ADFD}" srcId="{54162133-FF3A-4BD0-B5BA-C39F4387323D}" destId="{AD07477A-9950-41DE-A2F9-5064EAC94713}" srcOrd="3" destOrd="0" parTransId="{C69C5154-E654-44D4-A3B5-093A836C500F}" sibTransId="{7ECA84A2-B66C-4F66-941B-7D9A8856C055}"/>
    <dgm:cxn modelId="{7FE0CBA7-7E71-4E8A-A982-2FE051B741D3}" srcId="{54162133-FF3A-4BD0-B5BA-C39F4387323D}" destId="{06B3D3A4-AD62-4BAA-B98E-DF6A74C1BDA6}" srcOrd="1" destOrd="0" parTransId="{A12C2BB7-7818-4E58-A261-FCEB5797DFC0}" sibTransId="{212FEA6B-9872-4489-9F9F-89FB08F6FC6A}"/>
    <dgm:cxn modelId="{E7DD61B7-797D-4471-96E7-345E078EE8E7}" type="presOf" srcId="{1D2D6D0B-406B-4FF1-BF45-62D2C62DE566}" destId="{208C34E3-E094-4B26-B1E6-3DA5466A7CAE}" srcOrd="0" destOrd="0" presId="urn:microsoft.com/office/officeart/2005/8/layout/vList2"/>
    <dgm:cxn modelId="{6375E6B7-BD4D-4043-9346-12D0452C71DC}" type="presOf" srcId="{06B3D3A4-AD62-4BAA-B98E-DF6A74C1BDA6}" destId="{04E4DC1A-681A-44B0-BC69-2EC90469F273}" srcOrd="0" destOrd="0" presId="urn:microsoft.com/office/officeart/2005/8/layout/vList2"/>
    <dgm:cxn modelId="{AFFA58EA-C47A-484A-B71B-3CA12CDCD6CD}" type="presOf" srcId="{7E035BBC-48BE-432F-ADFD-9BD370958F09}" destId="{9FCFAF73-20BB-48F1-8904-1AE1C31FB4EC}" srcOrd="0" destOrd="0" presId="urn:microsoft.com/office/officeart/2005/8/layout/vList2"/>
    <dgm:cxn modelId="{B6A4B7C3-D16B-4888-AA26-6FB310657364}" type="presParOf" srcId="{72D97F4D-94F7-4C2F-BADF-A8E182E36189}" destId="{9FCFAF73-20BB-48F1-8904-1AE1C31FB4EC}" srcOrd="0" destOrd="0" presId="urn:microsoft.com/office/officeart/2005/8/layout/vList2"/>
    <dgm:cxn modelId="{4CE3C811-FA68-468F-985C-96407BB84BD5}" type="presParOf" srcId="{72D97F4D-94F7-4C2F-BADF-A8E182E36189}" destId="{C19162C4-503C-4506-8DB8-01C23B79F09E}" srcOrd="1" destOrd="0" presId="urn:microsoft.com/office/officeart/2005/8/layout/vList2"/>
    <dgm:cxn modelId="{2DD3615E-569D-41FE-A212-46151F5C3E75}" type="presParOf" srcId="{72D97F4D-94F7-4C2F-BADF-A8E182E36189}" destId="{04E4DC1A-681A-44B0-BC69-2EC90469F273}" srcOrd="2" destOrd="0" presId="urn:microsoft.com/office/officeart/2005/8/layout/vList2"/>
    <dgm:cxn modelId="{96A9AD6E-9125-4722-A05A-DAABFFB87B12}" type="presParOf" srcId="{72D97F4D-94F7-4C2F-BADF-A8E182E36189}" destId="{9F90275A-BC36-4921-B6EB-2E5B7AA0FD74}" srcOrd="3" destOrd="0" presId="urn:microsoft.com/office/officeart/2005/8/layout/vList2"/>
    <dgm:cxn modelId="{5D7801C5-07E3-4B7F-A1E6-37CBDAFF9D49}" type="presParOf" srcId="{72D97F4D-94F7-4C2F-BADF-A8E182E36189}" destId="{208C34E3-E094-4B26-B1E6-3DA5466A7CAE}" srcOrd="4" destOrd="0" presId="urn:microsoft.com/office/officeart/2005/8/layout/vList2"/>
    <dgm:cxn modelId="{5314BBD1-9CE4-4A54-B829-4EB2C45ADCA9}" type="presParOf" srcId="{72D97F4D-94F7-4C2F-BADF-A8E182E36189}" destId="{741F490E-8FB8-4437-8B37-04483AE60276}" srcOrd="5" destOrd="0" presId="urn:microsoft.com/office/officeart/2005/8/layout/vList2"/>
    <dgm:cxn modelId="{2807AD32-A56A-478C-91EE-87758DD7E53C}" type="presParOf" srcId="{72D97F4D-94F7-4C2F-BADF-A8E182E36189}" destId="{F8DEB7FA-65E7-4202-B320-297A94E84B1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2B4314-9BE0-4F88-A318-31C51FC2D2BF}" type="doc">
      <dgm:prSet loTypeId="urn:microsoft.com/office/officeart/2008/layout/LinedList" loCatId="list" qsTypeId="urn:microsoft.com/office/officeart/2005/8/quickstyle/simple2" qsCatId="simple" csTypeId="urn:microsoft.com/office/officeart/2005/8/colors/colorful1" csCatId="colorful"/>
      <dgm:spPr/>
      <dgm:t>
        <a:bodyPr/>
        <a:lstStyle/>
        <a:p>
          <a:endParaRPr lang="en-US"/>
        </a:p>
      </dgm:t>
    </dgm:pt>
    <dgm:pt modelId="{AB7E20AB-A11E-40E4-86B7-E2891714B1D8}">
      <dgm:prSet/>
      <dgm:spPr/>
      <dgm:t>
        <a:bodyPr/>
        <a:lstStyle/>
        <a:p>
          <a:r>
            <a:rPr lang="en-US" dirty="0"/>
            <a:t>I do not have all the answers</a:t>
          </a:r>
        </a:p>
      </dgm:t>
    </dgm:pt>
    <dgm:pt modelId="{6AE22F52-7008-4614-8908-EDE57C285E8C}" type="parTrans" cxnId="{27BE8EED-430C-4AFD-A13C-6BB66B323A76}">
      <dgm:prSet/>
      <dgm:spPr/>
      <dgm:t>
        <a:bodyPr/>
        <a:lstStyle/>
        <a:p>
          <a:endParaRPr lang="en-US"/>
        </a:p>
      </dgm:t>
    </dgm:pt>
    <dgm:pt modelId="{53BE63D7-8300-4D54-80A1-CA6319471109}" type="sibTrans" cxnId="{27BE8EED-430C-4AFD-A13C-6BB66B323A76}">
      <dgm:prSet/>
      <dgm:spPr/>
      <dgm:t>
        <a:bodyPr/>
        <a:lstStyle/>
        <a:p>
          <a:endParaRPr lang="en-US"/>
        </a:p>
      </dgm:t>
    </dgm:pt>
    <dgm:pt modelId="{9D0A98BE-A9BF-453C-9EC5-00EB96A1E9B8}">
      <dgm:prSet/>
      <dgm:spPr/>
      <dgm:t>
        <a:bodyPr/>
        <a:lstStyle/>
        <a:p>
          <a:r>
            <a:rPr lang="en-US" dirty="0"/>
            <a:t>1. Present for 45 minutes or until you are all standing around the room.</a:t>
          </a:r>
        </a:p>
      </dgm:t>
    </dgm:pt>
    <dgm:pt modelId="{E0757217-8E95-4577-AC5F-F523B3CE968D}" type="parTrans" cxnId="{2CAF7B40-646C-4CCB-9BF4-076B1B8D1612}">
      <dgm:prSet/>
      <dgm:spPr/>
      <dgm:t>
        <a:bodyPr/>
        <a:lstStyle/>
        <a:p>
          <a:endParaRPr lang="en-US"/>
        </a:p>
      </dgm:t>
    </dgm:pt>
    <dgm:pt modelId="{40B93772-7BE6-4476-AE3C-79C730C34CF6}" type="sibTrans" cxnId="{2CAF7B40-646C-4CCB-9BF4-076B1B8D1612}">
      <dgm:prSet/>
      <dgm:spPr/>
      <dgm:t>
        <a:bodyPr/>
        <a:lstStyle/>
        <a:p>
          <a:endParaRPr lang="en-US"/>
        </a:p>
      </dgm:t>
    </dgm:pt>
    <dgm:pt modelId="{55F90581-8E97-4998-B471-7AA63A4913FC}">
      <dgm:prSet/>
      <dgm:spPr/>
      <dgm:t>
        <a:bodyPr/>
        <a:lstStyle/>
        <a:p>
          <a:r>
            <a:rPr lang="en-US" dirty="0"/>
            <a:t>2. Answer questions- consider different perspectives</a:t>
          </a:r>
        </a:p>
      </dgm:t>
    </dgm:pt>
    <dgm:pt modelId="{2863D1D8-D2A9-4BD4-8884-EEA5306BC689}" type="parTrans" cxnId="{450ACCB6-623A-4C01-A9D6-115D1F7EBDFE}">
      <dgm:prSet/>
      <dgm:spPr/>
      <dgm:t>
        <a:bodyPr/>
        <a:lstStyle/>
        <a:p>
          <a:endParaRPr lang="en-US"/>
        </a:p>
      </dgm:t>
    </dgm:pt>
    <dgm:pt modelId="{F149C572-001A-4154-AC73-94EB83C5D4CB}" type="sibTrans" cxnId="{450ACCB6-623A-4C01-A9D6-115D1F7EBDFE}">
      <dgm:prSet/>
      <dgm:spPr/>
      <dgm:t>
        <a:bodyPr/>
        <a:lstStyle/>
        <a:p>
          <a:endParaRPr lang="en-US"/>
        </a:p>
      </dgm:t>
    </dgm:pt>
    <dgm:pt modelId="{33CF2EE7-F632-443D-925C-74543933642C}">
      <dgm:prSet/>
      <dgm:spPr/>
      <dgm:t>
        <a:bodyPr/>
        <a:lstStyle/>
        <a:p>
          <a:r>
            <a:rPr lang="en-US" dirty="0"/>
            <a:t>3. Pray for God’s intervention</a:t>
          </a:r>
        </a:p>
      </dgm:t>
    </dgm:pt>
    <dgm:pt modelId="{BDE29856-D3C7-4182-8426-95BDC0E86CD3}" type="parTrans" cxnId="{F2ED7DEC-CB68-4FA4-A8FC-C8A4EA37B2F5}">
      <dgm:prSet/>
      <dgm:spPr/>
      <dgm:t>
        <a:bodyPr/>
        <a:lstStyle/>
        <a:p>
          <a:endParaRPr lang="en-US"/>
        </a:p>
      </dgm:t>
    </dgm:pt>
    <dgm:pt modelId="{BB2ED9BF-5525-41C4-915D-77DB69265A9C}" type="sibTrans" cxnId="{F2ED7DEC-CB68-4FA4-A8FC-C8A4EA37B2F5}">
      <dgm:prSet/>
      <dgm:spPr/>
      <dgm:t>
        <a:bodyPr/>
        <a:lstStyle/>
        <a:p>
          <a:endParaRPr lang="en-US"/>
        </a:p>
      </dgm:t>
    </dgm:pt>
    <dgm:pt modelId="{8F893080-DACB-46FB-9EB3-A588AA2DF76F}">
      <dgm:prSet/>
      <dgm:spPr/>
      <dgm:t>
        <a:bodyPr/>
        <a:lstStyle/>
        <a:p>
          <a:r>
            <a:rPr lang="en-US" dirty="0"/>
            <a:t>I DO  NOT SPEAK FOR ANYONE: </a:t>
          </a:r>
        </a:p>
      </dgm:t>
    </dgm:pt>
    <dgm:pt modelId="{D972ED3D-A89A-4E81-98E1-B3B4BA32098B}" type="parTrans" cxnId="{C6038822-35FA-476B-A82B-DCEC2BC198C1}">
      <dgm:prSet/>
      <dgm:spPr/>
      <dgm:t>
        <a:bodyPr/>
        <a:lstStyle/>
        <a:p>
          <a:endParaRPr lang="en-US"/>
        </a:p>
      </dgm:t>
    </dgm:pt>
    <dgm:pt modelId="{6680E6AF-B3E9-428D-BFDF-EEAB9DB74B54}" type="sibTrans" cxnId="{C6038822-35FA-476B-A82B-DCEC2BC198C1}">
      <dgm:prSet/>
      <dgm:spPr/>
      <dgm:t>
        <a:bodyPr/>
        <a:lstStyle/>
        <a:p>
          <a:endParaRPr lang="en-US"/>
        </a:p>
      </dgm:t>
    </dgm:pt>
    <dgm:pt modelId="{62F29312-5A6A-4EC0-8ACE-C20D3FBAFA93}">
      <dgm:prSet/>
      <dgm:spPr/>
      <dgm:t>
        <a:bodyPr/>
        <a:lstStyle/>
        <a:p>
          <a:r>
            <a:rPr lang="en-US" dirty="0"/>
            <a:t>ARCYBER, US ARMY or USG.</a:t>
          </a:r>
        </a:p>
      </dgm:t>
    </dgm:pt>
    <dgm:pt modelId="{2F315C3C-6454-4887-A85D-FB20DCFDEA1F}" type="parTrans" cxnId="{613E3BAC-5F5F-475D-88A9-14396AF24919}">
      <dgm:prSet/>
      <dgm:spPr/>
      <dgm:t>
        <a:bodyPr/>
        <a:lstStyle/>
        <a:p>
          <a:endParaRPr lang="en-US"/>
        </a:p>
      </dgm:t>
    </dgm:pt>
    <dgm:pt modelId="{949DECE1-D26D-49B1-9A32-CE139CF55C7B}" type="sibTrans" cxnId="{613E3BAC-5F5F-475D-88A9-14396AF24919}">
      <dgm:prSet/>
      <dgm:spPr/>
      <dgm:t>
        <a:bodyPr/>
        <a:lstStyle/>
        <a:p>
          <a:endParaRPr lang="en-US"/>
        </a:p>
      </dgm:t>
    </dgm:pt>
    <dgm:pt modelId="{A057B443-D360-4ECB-BF58-271333BE8C98}">
      <dgm:prSet/>
      <dgm:spPr/>
      <dgm:t>
        <a:bodyPr/>
        <a:lstStyle/>
        <a:p>
          <a:r>
            <a:rPr lang="en-US" dirty="0"/>
            <a:t>BLUF-I BELIEVE RELIGION SIGNIFICANTLY THREATENS AUTHORITARIAN REGIMES AND THEIR DRACONIAN RESPONSES HAS GOD’S ATTENTION</a:t>
          </a:r>
        </a:p>
      </dgm:t>
    </dgm:pt>
    <dgm:pt modelId="{36FE711F-3B0C-4807-8BDA-F223F91992C4}" type="parTrans" cxnId="{7F10520A-53C4-49B5-BE5A-39D190AB9B09}">
      <dgm:prSet/>
      <dgm:spPr/>
      <dgm:t>
        <a:bodyPr/>
        <a:lstStyle/>
        <a:p>
          <a:endParaRPr lang="en-US"/>
        </a:p>
      </dgm:t>
    </dgm:pt>
    <dgm:pt modelId="{A01DCB0A-DD4C-41C2-9608-9A5A304F8631}" type="sibTrans" cxnId="{7F10520A-53C4-49B5-BE5A-39D190AB9B09}">
      <dgm:prSet/>
      <dgm:spPr/>
      <dgm:t>
        <a:bodyPr/>
        <a:lstStyle/>
        <a:p>
          <a:endParaRPr lang="en-US"/>
        </a:p>
      </dgm:t>
    </dgm:pt>
    <dgm:pt modelId="{A8F88666-5EBD-408D-A4EE-8BE80198B327}" type="pres">
      <dgm:prSet presAssocID="{822B4314-9BE0-4F88-A318-31C51FC2D2BF}" presName="vert0" presStyleCnt="0">
        <dgm:presLayoutVars>
          <dgm:dir/>
          <dgm:animOne val="branch"/>
          <dgm:animLvl val="lvl"/>
        </dgm:presLayoutVars>
      </dgm:prSet>
      <dgm:spPr/>
    </dgm:pt>
    <dgm:pt modelId="{363D3F98-04CB-4841-88F7-4BED1C84019D}" type="pres">
      <dgm:prSet presAssocID="{AB7E20AB-A11E-40E4-86B7-E2891714B1D8}" presName="thickLine" presStyleLbl="alignNode1" presStyleIdx="0" presStyleCnt="7"/>
      <dgm:spPr/>
    </dgm:pt>
    <dgm:pt modelId="{871AD84C-6673-4522-B37A-1F7B22405B65}" type="pres">
      <dgm:prSet presAssocID="{AB7E20AB-A11E-40E4-86B7-E2891714B1D8}" presName="horz1" presStyleCnt="0"/>
      <dgm:spPr/>
    </dgm:pt>
    <dgm:pt modelId="{939C6AED-5D10-4977-B838-C0DA7FEEE66A}" type="pres">
      <dgm:prSet presAssocID="{AB7E20AB-A11E-40E4-86B7-E2891714B1D8}" presName="tx1" presStyleLbl="revTx" presStyleIdx="0" presStyleCnt="7"/>
      <dgm:spPr/>
    </dgm:pt>
    <dgm:pt modelId="{DDA7F372-13C7-4D72-A44A-1B1B7396A97C}" type="pres">
      <dgm:prSet presAssocID="{AB7E20AB-A11E-40E4-86B7-E2891714B1D8}" presName="vert1" presStyleCnt="0"/>
      <dgm:spPr/>
    </dgm:pt>
    <dgm:pt modelId="{0345BF75-F052-4293-AD4C-8A257FF34A1D}" type="pres">
      <dgm:prSet presAssocID="{9D0A98BE-A9BF-453C-9EC5-00EB96A1E9B8}" presName="thickLine" presStyleLbl="alignNode1" presStyleIdx="1" presStyleCnt="7"/>
      <dgm:spPr/>
    </dgm:pt>
    <dgm:pt modelId="{93C529B0-8FCA-4083-9CAD-18E59257325B}" type="pres">
      <dgm:prSet presAssocID="{9D0A98BE-A9BF-453C-9EC5-00EB96A1E9B8}" presName="horz1" presStyleCnt="0"/>
      <dgm:spPr/>
    </dgm:pt>
    <dgm:pt modelId="{18929F2F-99AC-4427-8566-49F44E9F8829}" type="pres">
      <dgm:prSet presAssocID="{9D0A98BE-A9BF-453C-9EC5-00EB96A1E9B8}" presName="tx1" presStyleLbl="revTx" presStyleIdx="1" presStyleCnt="7"/>
      <dgm:spPr/>
    </dgm:pt>
    <dgm:pt modelId="{698FD5C8-6A35-4BB8-B3D1-53B4C62D214B}" type="pres">
      <dgm:prSet presAssocID="{9D0A98BE-A9BF-453C-9EC5-00EB96A1E9B8}" presName="vert1" presStyleCnt="0"/>
      <dgm:spPr/>
    </dgm:pt>
    <dgm:pt modelId="{0F05C717-CB2B-421A-9E27-9368AAF837BE}" type="pres">
      <dgm:prSet presAssocID="{55F90581-8E97-4998-B471-7AA63A4913FC}" presName="thickLine" presStyleLbl="alignNode1" presStyleIdx="2" presStyleCnt="7"/>
      <dgm:spPr/>
    </dgm:pt>
    <dgm:pt modelId="{0CE881B1-B771-4634-A716-20C533E95510}" type="pres">
      <dgm:prSet presAssocID="{55F90581-8E97-4998-B471-7AA63A4913FC}" presName="horz1" presStyleCnt="0"/>
      <dgm:spPr/>
    </dgm:pt>
    <dgm:pt modelId="{0888BD13-C705-4091-89AE-B3BB5C6EA35A}" type="pres">
      <dgm:prSet presAssocID="{55F90581-8E97-4998-B471-7AA63A4913FC}" presName="tx1" presStyleLbl="revTx" presStyleIdx="2" presStyleCnt="7"/>
      <dgm:spPr/>
    </dgm:pt>
    <dgm:pt modelId="{6F70E521-2854-454B-8269-446858B8287E}" type="pres">
      <dgm:prSet presAssocID="{55F90581-8E97-4998-B471-7AA63A4913FC}" presName="vert1" presStyleCnt="0"/>
      <dgm:spPr/>
    </dgm:pt>
    <dgm:pt modelId="{480E01FF-4459-4B14-A0A3-3CE817A64E96}" type="pres">
      <dgm:prSet presAssocID="{33CF2EE7-F632-443D-925C-74543933642C}" presName="thickLine" presStyleLbl="alignNode1" presStyleIdx="3" presStyleCnt="7"/>
      <dgm:spPr/>
    </dgm:pt>
    <dgm:pt modelId="{504582F6-8C17-4006-9D1A-56DC24C58033}" type="pres">
      <dgm:prSet presAssocID="{33CF2EE7-F632-443D-925C-74543933642C}" presName="horz1" presStyleCnt="0"/>
      <dgm:spPr/>
    </dgm:pt>
    <dgm:pt modelId="{6ECB865D-408C-4370-B15E-A6065002BFAF}" type="pres">
      <dgm:prSet presAssocID="{33CF2EE7-F632-443D-925C-74543933642C}" presName="tx1" presStyleLbl="revTx" presStyleIdx="3" presStyleCnt="7"/>
      <dgm:spPr/>
    </dgm:pt>
    <dgm:pt modelId="{ED145776-7A18-41ED-9A88-A527E19E240F}" type="pres">
      <dgm:prSet presAssocID="{33CF2EE7-F632-443D-925C-74543933642C}" presName="vert1" presStyleCnt="0"/>
      <dgm:spPr/>
    </dgm:pt>
    <dgm:pt modelId="{F6A86511-CCE2-4045-ADDB-3FC0C68D38C9}" type="pres">
      <dgm:prSet presAssocID="{8F893080-DACB-46FB-9EB3-A588AA2DF76F}" presName="thickLine" presStyleLbl="alignNode1" presStyleIdx="4" presStyleCnt="7"/>
      <dgm:spPr/>
    </dgm:pt>
    <dgm:pt modelId="{31E593BF-77DF-4D81-A70D-259B2769B504}" type="pres">
      <dgm:prSet presAssocID="{8F893080-DACB-46FB-9EB3-A588AA2DF76F}" presName="horz1" presStyleCnt="0"/>
      <dgm:spPr/>
    </dgm:pt>
    <dgm:pt modelId="{63C034D8-5BCE-4F85-A784-60E2815CD642}" type="pres">
      <dgm:prSet presAssocID="{8F893080-DACB-46FB-9EB3-A588AA2DF76F}" presName="tx1" presStyleLbl="revTx" presStyleIdx="4" presStyleCnt="7"/>
      <dgm:spPr/>
    </dgm:pt>
    <dgm:pt modelId="{0C7186B7-8AFF-4A34-9D01-505E90077D3A}" type="pres">
      <dgm:prSet presAssocID="{8F893080-DACB-46FB-9EB3-A588AA2DF76F}" presName="vert1" presStyleCnt="0"/>
      <dgm:spPr/>
    </dgm:pt>
    <dgm:pt modelId="{FB06E638-66C2-4BFD-B3CF-434349AD7DAB}" type="pres">
      <dgm:prSet presAssocID="{62F29312-5A6A-4EC0-8ACE-C20D3FBAFA93}" presName="thickLine" presStyleLbl="alignNode1" presStyleIdx="5" presStyleCnt="7"/>
      <dgm:spPr/>
    </dgm:pt>
    <dgm:pt modelId="{B8E1C9B1-98F0-4A66-B208-C780DFFFC0B8}" type="pres">
      <dgm:prSet presAssocID="{62F29312-5A6A-4EC0-8ACE-C20D3FBAFA93}" presName="horz1" presStyleCnt="0"/>
      <dgm:spPr/>
    </dgm:pt>
    <dgm:pt modelId="{53FEC413-6995-4477-8CB4-B645C3A9E1D9}" type="pres">
      <dgm:prSet presAssocID="{62F29312-5A6A-4EC0-8ACE-C20D3FBAFA93}" presName="tx1" presStyleLbl="revTx" presStyleIdx="5" presStyleCnt="7"/>
      <dgm:spPr/>
    </dgm:pt>
    <dgm:pt modelId="{C45D0171-6702-4E8F-BD12-5CE7BF3B17DD}" type="pres">
      <dgm:prSet presAssocID="{62F29312-5A6A-4EC0-8ACE-C20D3FBAFA93}" presName="vert1" presStyleCnt="0"/>
      <dgm:spPr/>
    </dgm:pt>
    <dgm:pt modelId="{E8FF01E3-B375-4B35-A623-F322165BE837}" type="pres">
      <dgm:prSet presAssocID="{A057B443-D360-4ECB-BF58-271333BE8C98}" presName="thickLine" presStyleLbl="alignNode1" presStyleIdx="6" presStyleCnt="7"/>
      <dgm:spPr/>
    </dgm:pt>
    <dgm:pt modelId="{3E029F28-0151-4378-ACCF-BDF67C289584}" type="pres">
      <dgm:prSet presAssocID="{A057B443-D360-4ECB-BF58-271333BE8C98}" presName="horz1" presStyleCnt="0"/>
      <dgm:spPr/>
    </dgm:pt>
    <dgm:pt modelId="{3EEDD9CF-2D11-47A7-B4C2-4E81E5A116F5}" type="pres">
      <dgm:prSet presAssocID="{A057B443-D360-4ECB-BF58-271333BE8C98}" presName="tx1" presStyleLbl="revTx" presStyleIdx="6" presStyleCnt="7"/>
      <dgm:spPr/>
    </dgm:pt>
    <dgm:pt modelId="{FE5B88AB-A0CF-4529-965D-CE621987B0BF}" type="pres">
      <dgm:prSet presAssocID="{A057B443-D360-4ECB-BF58-271333BE8C98}" presName="vert1" presStyleCnt="0"/>
      <dgm:spPr/>
    </dgm:pt>
  </dgm:ptLst>
  <dgm:cxnLst>
    <dgm:cxn modelId="{8B553F01-A314-4A18-968D-E0813BF548DB}" type="presOf" srcId="{62F29312-5A6A-4EC0-8ACE-C20D3FBAFA93}" destId="{53FEC413-6995-4477-8CB4-B645C3A9E1D9}" srcOrd="0" destOrd="0" presId="urn:microsoft.com/office/officeart/2008/layout/LinedList"/>
    <dgm:cxn modelId="{7F10520A-53C4-49B5-BE5A-39D190AB9B09}" srcId="{822B4314-9BE0-4F88-A318-31C51FC2D2BF}" destId="{A057B443-D360-4ECB-BF58-271333BE8C98}" srcOrd="6" destOrd="0" parTransId="{36FE711F-3B0C-4807-8BDA-F223F91992C4}" sibTransId="{A01DCB0A-DD4C-41C2-9608-9A5A304F8631}"/>
    <dgm:cxn modelId="{C6038822-35FA-476B-A82B-DCEC2BC198C1}" srcId="{822B4314-9BE0-4F88-A318-31C51FC2D2BF}" destId="{8F893080-DACB-46FB-9EB3-A588AA2DF76F}" srcOrd="4" destOrd="0" parTransId="{D972ED3D-A89A-4E81-98E1-B3B4BA32098B}" sibTransId="{6680E6AF-B3E9-428D-BFDF-EEAB9DB74B54}"/>
    <dgm:cxn modelId="{2CAF7B40-646C-4CCB-9BF4-076B1B8D1612}" srcId="{822B4314-9BE0-4F88-A318-31C51FC2D2BF}" destId="{9D0A98BE-A9BF-453C-9EC5-00EB96A1E9B8}" srcOrd="1" destOrd="0" parTransId="{E0757217-8E95-4577-AC5F-F523B3CE968D}" sibTransId="{40B93772-7BE6-4476-AE3C-79C730C34CF6}"/>
    <dgm:cxn modelId="{8B6D0454-90DF-49D3-A11B-3FDECCC7EABB}" type="presOf" srcId="{8F893080-DACB-46FB-9EB3-A588AA2DF76F}" destId="{63C034D8-5BCE-4F85-A784-60E2815CD642}" srcOrd="0" destOrd="0" presId="urn:microsoft.com/office/officeart/2008/layout/LinedList"/>
    <dgm:cxn modelId="{E0C12168-1ADD-4970-8892-318A77410A9D}" type="presOf" srcId="{9D0A98BE-A9BF-453C-9EC5-00EB96A1E9B8}" destId="{18929F2F-99AC-4427-8566-49F44E9F8829}" srcOrd="0" destOrd="0" presId="urn:microsoft.com/office/officeart/2008/layout/LinedList"/>
    <dgm:cxn modelId="{11B21075-7D44-4406-A05B-D8C983D64DDE}" type="presOf" srcId="{822B4314-9BE0-4F88-A318-31C51FC2D2BF}" destId="{A8F88666-5EBD-408D-A4EE-8BE80198B327}" srcOrd="0" destOrd="0" presId="urn:microsoft.com/office/officeart/2008/layout/LinedList"/>
    <dgm:cxn modelId="{25D2359B-3DBC-4070-9A83-6024839E87CB}" type="presOf" srcId="{AB7E20AB-A11E-40E4-86B7-E2891714B1D8}" destId="{939C6AED-5D10-4977-B838-C0DA7FEEE66A}" srcOrd="0" destOrd="0" presId="urn:microsoft.com/office/officeart/2008/layout/LinedList"/>
    <dgm:cxn modelId="{613E3BAC-5F5F-475D-88A9-14396AF24919}" srcId="{822B4314-9BE0-4F88-A318-31C51FC2D2BF}" destId="{62F29312-5A6A-4EC0-8ACE-C20D3FBAFA93}" srcOrd="5" destOrd="0" parTransId="{2F315C3C-6454-4887-A85D-FB20DCFDEA1F}" sibTransId="{949DECE1-D26D-49B1-9A32-CE139CF55C7B}"/>
    <dgm:cxn modelId="{450ACCB6-623A-4C01-A9D6-115D1F7EBDFE}" srcId="{822B4314-9BE0-4F88-A318-31C51FC2D2BF}" destId="{55F90581-8E97-4998-B471-7AA63A4913FC}" srcOrd="2" destOrd="0" parTransId="{2863D1D8-D2A9-4BD4-8884-EEA5306BC689}" sibTransId="{F149C572-001A-4154-AC73-94EB83C5D4CB}"/>
    <dgm:cxn modelId="{7B74F0D8-BBE3-4EC1-8DC6-AC9EA747F40D}" type="presOf" srcId="{33CF2EE7-F632-443D-925C-74543933642C}" destId="{6ECB865D-408C-4370-B15E-A6065002BFAF}" srcOrd="0" destOrd="0" presId="urn:microsoft.com/office/officeart/2008/layout/LinedList"/>
    <dgm:cxn modelId="{C7EE15E1-A0B7-45F5-BA85-5457402E5B4D}" type="presOf" srcId="{A057B443-D360-4ECB-BF58-271333BE8C98}" destId="{3EEDD9CF-2D11-47A7-B4C2-4E81E5A116F5}" srcOrd="0" destOrd="0" presId="urn:microsoft.com/office/officeart/2008/layout/LinedList"/>
    <dgm:cxn modelId="{F2ED7DEC-CB68-4FA4-A8FC-C8A4EA37B2F5}" srcId="{822B4314-9BE0-4F88-A318-31C51FC2D2BF}" destId="{33CF2EE7-F632-443D-925C-74543933642C}" srcOrd="3" destOrd="0" parTransId="{BDE29856-D3C7-4182-8426-95BDC0E86CD3}" sibTransId="{BB2ED9BF-5525-41C4-915D-77DB69265A9C}"/>
    <dgm:cxn modelId="{27BE8EED-430C-4AFD-A13C-6BB66B323A76}" srcId="{822B4314-9BE0-4F88-A318-31C51FC2D2BF}" destId="{AB7E20AB-A11E-40E4-86B7-E2891714B1D8}" srcOrd="0" destOrd="0" parTransId="{6AE22F52-7008-4614-8908-EDE57C285E8C}" sibTransId="{53BE63D7-8300-4D54-80A1-CA6319471109}"/>
    <dgm:cxn modelId="{063C5CF0-9BA9-458E-9763-99FF021C3954}" type="presOf" srcId="{55F90581-8E97-4998-B471-7AA63A4913FC}" destId="{0888BD13-C705-4091-89AE-B3BB5C6EA35A}" srcOrd="0" destOrd="0" presId="urn:microsoft.com/office/officeart/2008/layout/LinedList"/>
    <dgm:cxn modelId="{F3D252AE-1351-4904-81C3-E38BA87DBA68}" type="presParOf" srcId="{A8F88666-5EBD-408D-A4EE-8BE80198B327}" destId="{363D3F98-04CB-4841-88F7-4BED1C84019D}" srcOrd="0" destOrd="0" presId="urn:microsoft.com/office/officeart/2008/layout/LinedList"/>
    <dgm:cxn modelId="{33F6BBC5-E791-4B92-ADFE-AF8B7742CF0B}" type="presParOf" srcId="{A8F88666-5EBD-408D-A4EE-8BE80198B327}" destId="{871AD84C-6673-4522-B37A-1F7B22405B65}" srcOrd="1" destOrd="0" presId="urn:microsoft.com/office/officeart/2008/layout/LinedList"/>
    <dgm:cxn modelId="{71FEB3FD-A216-4803-9EFE-DE43EFDD9D6F}" type="presParOf" srcId="{871AD84C-6673-4522-B37A-1F7B22405B65}" destId="{939C6AED-5D10-4977-B838-C0DA7FEEE66A}" srcOrd="0" destOrd="0" presId="urn:microsoft.com/office/officeart/2008/layout/LinedList"/>
    <dgm:cxn modelId="{8C19DAB8-C7D6-4CC1-AAE1-B8D3F60A85A5}" type="presParOf" srcId="{871AD84C-6673-4522-B37A-1F7B22405B65}" destId="{DDA7F372-13C7-4D72-A44A-1B1B7396A97C}" srcOrd="1" destOrd="0" presId="urn:microsoft.com/office/officeart/2008/layout/LinedList"/>
    <dgm:cxn modelId="{AAB64B3A-EF6E-445E-A3DB-51063A663926}" type="presParOf" srcId="{A8F88666-5EBD-408D-A4EE-8BE80198B327}" destId="{0345BF75-F052-4293-AD4C-8A257FF34A1D}" srcOrd="2" destOrd="0" presId="urn:microsoft.com/office/officeart/2008/layout/LinedList"/>
    <dgm:cxn modelId="{7C25CA48-7C7B-4D2D-B9D5-83A88BC8675B}" type="presParOf" srcId="{A8F88666-5EBD-408D-A4EE-8BE80198B327}" destId="{93C529B0-8FCA-4083-9CAD-18E59257325B}" srcOrd="3" destOrd="0" presId="urn:microsoft.com/office/officeart/2008/layout/LinedList"/>
    <dgm:cxn modelId="{36D0A09F-CA8E-49D7-9977-2A086A932E28}" type="presParOf" srcId="{93C529B0-8FCA-4083-9CAD-18E59257325B}" destId="{18929F2F-99AC-4427-8566-49F44E9F8829}" srcOrd="0" destOrd="0" presId="urn:microsoft.com/office/officeart/2008/layout/LinedList"/>
    <dgm:cxn modelId="{C7D34DC7-5260-43AA-A428-84F678C23A12}" type="presParOf" srcId="{93C529B0-8FCA-4083-9CAD-18E59257325B}" destId="{698FD5C8-6A35-4BB8-B3D1-53B4C62D214B}" srcOrd="1" destOrd="0" presId="urn:microsoft.com/office/officeart/2008/layout/LinedList"/>
    <dgm:cxn modelId="{80BA0B07-622E-4690-B2EF-D51D798F6C80}" type="presParOf" srcId="{A8F88666-5EBD-408D-A4EE-8BE80198B327}" destId="{0F05C717-CB2B-421A-9E27-9368AAF837BE}" srcOrd="4" destOrd="0" presId="urn:microsoft.com/office/officeart/2008/layout/LinedList"/>
    <dgm:cxn modelId="{97D5D607-566B-48F9-928E-0DE189CDC614}" type="presParOf" srcId="{A8F88666-5EBD-408D-A4EE-8BE80198B327}" destId="{0CE881B1-B771-4634-A716-20C533E95510}" srcOrd="5" destOrd="0" presId="urn:microsoft.com/office/officeart/2008/layout/LinedList"/>
    <dgm:cxn modelId="{88DA484E-D559-4FFC-81E7-509FCEB8CA4E}" type="presParOf" srcId="{0CE881B1-B771-4634-A716-20C533E95510}" destId="{0888BD13-C705-4091-89AE-B3BB5C6EA35A}" srcOrd="0" destOrd="0" presId="urn:microsoft.com/office/officeart/2008/layout/LinedList"/>
    <dgm:cxn modelId="{92A80D95-A2E9-41E7-B705-839A1C0EB302}" type="presParOf" srcId="{0CE881B1-B771-4634-A716-20C533E95510}" destId="{6F70E521-2854-454B-8269-446858B8287E}" srcOrd="1" destOrd="0" presId="urn:microsoft.com/office/officeart/2008/layout/LinedList"/>
    <dgm:cxn modelId="{210E61FE-D3A6-415E-9462-9F43E611254D}" type="presParOf" srcId="{A8F88666-5EBD-408D-A4EE-8BE80198B327}" destId="{480E01FF-4459-4B14-A0A3-3CE817A64E96}" srcOrd="6" destOrd="0" presId="urn:microsoft.com/office/officeart/2008/layout/LinedList"/>
    <dgm:cxn modelId="{0C2AA828-1FF1-4441-94B7-4AFF7A164D2B}" type="presParOf" srcId="{A8F88666-5EBD-408D-A4EE-8BE80198B327}" destId="{504582F6-8C17-4006-9D1A-56DC24C58033}" srcOrd="7" destOrd="0" presId="urn:microsoft.com/office/officeart/2008/layout/LinedList"/>
    <dgm:cxn modelId="{7E7BF163-07A3-41D9-80FA-C3AC50F15F3F}" type="presParOf" srcId="{504582F6-8C17-4006-9D1A-56DC24C58033}" destId="{6ECB865D-408C-4370-B15E-A6065002BFAF}" srcOrd="0" destOrd="0" presId="urn:microsoft.com/office/officeart/2008/layout/LinedList"/>
    <dgm:cxn modelId="{161105F2-5039-448D-A58E-7110F7D73731}" type="presParOf" srcId="{504582F6-8C17-4006-9D1A-56DC24C58033}" destId="{ED145776-7A18-41ED-9A88-A527E19E240F}" srcOrd="1" destOrd="0" presId="urn:microsoft.com/office/officeart/2008/layout/LinedList"/>
    <dgm:cxn modelId="{81CD7090-0C20-471B-B18E-A97DF68DC100}" type="presParOf" srcId="{A8F88666-5EBD-408D-A4EE-8BE80198B327}" destId="{F6A86511-CCE2-4045-ADDB-3FC0C68D38C9}" srcOrd="8" destOrd="0" presId="urn:microsoft.com/office/officeart/2008/layout/LinedList"/>
    <dgm:cxn modelId="{AB4A18F9-5287-433B-91EF-C556CA14302F}" type="presParOf" srcId="{A8F88666-5EBD-408D-A4EE-8BE80198B327}" destId="{31E593BF-77DF-4D81-A70D-259B2769B504}" srcOrd="9" destOrd="0" presId="urn:microsoft.com/office/officeart/2008/layout/LinedList"/>
    <dgm:cxn modelId="{7D73014B-C915-4891-BC75-191D635FBE1C}" type="presParOf" srcId="{31E593BF-77DF-4D81-A70D-259B2769B504}" destId="{63C034D8-5BCE-4F85-A784-60E2815CD642}" srcOrd="0" destOrd="0" presId="urn:microsoft.com/office/officeart/2008/layout/LinedList"/>
    <dgm:cxn modelId="{E2BB528F-974C-4161-A18C-CA18D8398559}" type="presParOf" srcId="{31E593BF-77DF-4D81-A70D-259B2769B504}" destId="{0C7186B7-8AFF-4A34-9D01-505E90077D3A}" srcOrd="1" destOrd="0" presId="urn:microsoft.com/office/officeart/2008/layout/LinedList"/>
    <dgm:cxn modelId="{9BE74C64-CFAA-4327-BF83-48B212608A98}" type="presParOf" srcId="{A8F88666-5EBD-408D-A4EE-8BE80198B327}" destId="{FB06E638-66C2-4BFD-B3CF-434349AD7DAB}" srcOrd="10" destOrd="0" presId="urn:microsoft.com/office/officeart/2008/layout/LinedList"/>
    <dgm:cxn modelId="{E46EA4E8-AFE9-4FFA-A0F8-8FF41AD91263}" type="presParOf" srcId="{A8F88666-5EBD-408D-A4EE-8BE80198B327}" destId="{B8E1C9B1-98F0-4A66-B208-C780DFFFC0B8}" srcOrd="11" destOrd="0" presId="urn:microsoft.com/office/officeart/2008/layout/LinedList"/>
    <dgm:cxn modelId="{A91FD04A-4D66-41FF-A4B1-A66B06338F4C}" type="presParOf" srcId="{B8E1C9B1-98F0-4A66-B208-C780DFFFC0B8}" destId="{53FEC413-6995-4477-8CB4-B645C3A9E1D9}" srcOrd="0" destOrd="0" presId="urn:microsoft.com/office/officeart/2008/layout/LinedList"/>
    <dgm:cxn modelId="{4630ADD5-501F-4585-8514-F162C4A26806}" type="presParOf" srcId="{B8E1C9B1-98F0-4A66-B208-C780DFFFC0B8}" destId="{C45D0171-6702-4E8F-BD12-5CE7BF3B17DD}" srcOrd="1" destOrd="0" presId="urn:microsoft.com/office/officeart/2008/layout/LinedList"/>
    <dgm:cxn modelId="{F600C969-AC4B-4FCF-8726-D6EA58EC01CA}" type="presParOf" srcId="{A8F88666-5EBD-408D-A4EE-8BE80198B327}" destId="{E8FF01E3-B375-4B35-A623-F322165BE837}" srcOrd="12" destOrd="0" presId="urn:microsoft.com/office/officeart/2008/layout/LinedList"/>
    <dgm:cxn modelId="{065FA384-2CCC-4F6F-A96E-307B9656D026}" type="presParOf" srcId="{A8F88666-5EBD-408D-A4EE-8BE80198B327}" destId="{3E029F28-0151-4378-ACCF-BDF67C289584}" srcOrd="13" destOrd="0" presId="urn:microsoft.com/office/officeart/2008/layout/LinedList"/>
    <dgm:cxn modelId="{AC2136EF-F9EB-40F5-A749-510C4DAE21FD}" type="presParOf" srcId="{3E029F28-0151-4378-ACCF-BDF67C289584}" destId="{3EEDD9CF-2D11-47A7-B4C2-4E81E5A116F5}" srcOrd="0" destOrd="0" presId="urn:microsoft.com/office/officeart/2008/layout/LinedList"/>
    <dgm:cxn modelId="{A7075D28-E4AD-4E5E-8D22-BB5A82ACF4AB}" type="presParOf" srcId="{3E029F28-0151-4378-ACCF-BDF67C289584}" destId="{FE5B88AB-A0CF-4529-965D-CE621987B0BF}"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9A04BBF-9912-487B-ABAC-0A36B7EAA5C7}"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1A96B7CE-AC44-4742-BDB1-82F962BC2B20}">
      <dgm:prSet/>
      <dgm:spPr/>
      <dgm:t>
        <a:bodyPr/>
        <a:lstStyle/>
        <a:p>
          <a:r>
            <a:rPr lang="en-US"/>
            <a:t>My focus started with the smaller “everyday resentments,”</a:t>
          </a:r>
        </a:p>
      </dgm:t>
    </dgm:pt>
    <dgm:pt modelId="{EAC66657-F115-46EC-9897-3AC7D18414C6}" type="parTrans" cxnId="{632C685E-219F-4722-ACE9-17A933B26F2E}">
      <dgm:prSet/>
      <dgm:spPr/>
      <dgm:t>
        <a:bodyPr/>
        <a:lstStyle/>
        <a:p>
          <a:endParaRPr lang="en-US"/>
        </a:p>
      </dgm:t>
    </dgm:pt>
    <dgm:pt modelId="{1C17EAE8-5541-4BF2-8F95-BA188FD2CC7E}" type="sibTrans" cxnId="{632C685E-219F-4722-ACE9-17A933B26F2E}">
      <dgm:prSet/>
      <dgm:spPr/>
      <dgm:t>
        <a:bodyPr/>
        <a:lstStyle/>
        <a:p>
          <a:endParaRPr lang="en-US"/>
        </a:p>
      </dgm:t>
    </dgm:pt>
    <dgm:pt modelId="{C421453C-B209-47CD-8302-BD3D5E57B372}">
      <dgm:prSet/>
      <dgm:spPr/>
      <dgm:t>
        <a:bodyPr/>
        <a:lstStyle/>
        <a:p>
          <a:r>
            <a:rPr lang="en-US"/>
            <a:t>Any action we take to move away from resentment is a step toward gratitude.</a:t>
          </a:r>
        </a:p>
      </dgm:t>
    </dgm:pt>
    <dgm:pt modelId="{4B8EC971-1C58-4C57-862A-06F779AF2C4A}" type="parTrans" cxnId="{8B357AD9-CC4F-4B34-8478-609C4350B4F4}">
      <dgm:prSet/>
      <dgm:spPr/>
      <dgm:t>
        <a:bodyPr/>
        <a:lstStyle/>
        <a:p>
          <a:endParaRPr lang="en-US"/>
        </a:p>
      </dgm:t>
    </dgm:pt>
    <dgm:pt modelId="{58240813-34DF-405F-A466-7893E97A54F7}" type="sibTrans" cxnId="{8B357AD9-CC4F-4B34-8478-609C4350B4F4}">
      <dgm:prSet/>
      <dgm:spPr/>
      <dgm:t>
        <a:bodyPr/>
        <a:lstStyle/>
        <a:p>
          <a:endParaRPr lang="en-US"/>
        </a:p>
      </dgm:t>
    </dgm:pt>
    <dgm:pt modelId="{72C5BCD6-7DEA-4979-9801-0376D6A19274}">
      <dgm:prSet/>
      <dgm:spPr/>
      <dgm:t>
        <a:bodyPr/>
        <a:lstStyle/>
        <a:p>
          <a:r>
            <a:rPr lang="en-US"/>
            <a:t>Gratitude has the amazing power to illuminate where its missing.</a:t>
          </a:r>
        </a:p>
      </dgm:t>
    </dgm:pt>
    <dgm:pt modelId="{554D80DD-25B0-4A79-A31E-5180ABCF174E}" type="parTrans" cxnId="{C9693798-CBFB-4A46-B7B7-665F85C687C1}">
      <dgm:prSet/>
      <dgm:spPr/>
      <dgm:t>
        <a:bodyPr/>
        <a:lstStyle/>
        <a:p>
          <a:endParaRPr lang="en-US"/>
        </a:p>
      </dgm:t>
    </dgm:pt>
    <dgm:pt modelId="{725D35B5-BFD6-4078-AB3B-016BF0A61303}" type="sibTrans" cxnId="{C9693798-CBFB-4A46-B7B7-665F85C687C1}">
      <dgm:prSet/>
      <dgm:spPr/>
      <dgm:t>
        <a:bodyPr/>
        <a:lstStyle/>
        <a:p>
          <a:endParaRPr lang="en-US"/>
        </a:p>
      </dgm:t>
    </dgm:pt>
    <dgm:pt modelId="{6CB6FBA9-1695-4F57-83B2-049BEA848647}">
      <dgm:prSet/>
      <dgm:spPr/>
      <dgm:t>
        <a:bodyPr/>
        <a:lstStyle/>
        <a:p>
          <a:r>
            <a:rPr lang="en-US"/>
            <a:t>We need to acknowledge it…give it a voice, a shape, a place w/out shame or guilt.</a:t>
          </a:r>
        </a:p>
      </dgm:t>
    </dgm:pt>
    <dgm:pt modelId="{5E230FEF-38C1-4E19-BD0A-A50D0DE4A1BB}" type="parTrans" cxnId="{CCA13EFA-C8AF-4BFA-8F56-1242E0C28D41}">
      <dgm:prSet/>
      <dgm:spPr/>
      <dgm:t>
        <a:bodyPr/>
        <a:lstStyle/>
        <a:p>
          <a:endParaRPr lang="en-US"/>
        </a:p>
      </dgm:t>
    </dgm:pt>
    <dgm:pt modelId="{EFA60728-1A75-4EF5-9627-7C601B326421}" type="sibTrans" cxnId="{CCA13EFA-C8AF-4BFA-8F56-1242E0C28D41}">
      <dgm:prSet/>
      <dgm:spPr/>
      <dgm:t>
        <a:bodyPr/>
        <a:lstStyle/>
        <a:p>
          <a:endParaRPr lang="en-US"/>
        </a:p>
      </dgm:t>
    </dgm:pt>
    <dgm:pt modelId="{28670C86-B480-4367-8CD4-A2741DCC25A6}">
      <dgm:prSet/>
      <dgm:spPr/>
      <dgm:t>
        <a:bodyPr/>
        <a:lstStyle/>
        <a:p>
          <a:r>
            <a:rPr lang="en-US"/>
            <a:t>Only then can we see how much resentment is robbing us of our gratitude and potentially destroying our relationships and sense of well-being.</a:t>
          </a:r>
        </a:p>
      </dgm:t>
    </dgm:pt>
    <dgm:pt modelId="{C19C3295-6F82-41AA-B7CD-FF73DCC8D98D}" type="parTrans" cxnId="{E6BAA3EE-58E1-43CE-B4B5-6FB4A26E2330}">
      <dgm:prSet/>
      <dgm:spPr/>
      <dgm:t>
        <a:bodyPr/>
        <a:lstStyle/>
        <a:p>
          <a:endParaRPr lang="en-US"/>
        </a:p>
      </dgm:t>
    </dgm:pt>
    <dgm:pt modelId="{F9B24BBB-39F5-4AAD-A0B6-52627CA73F23}" type="sibTrans" cxnId="{E6BAA3EE-58E1-43CE-B4B5-6FB4A26E2330}">
      <dgm:prSet/>
      <dgm:spPr/>
      <dgm:t>
        <a:bodyPr/>
        <a:lstStyle/>
        <a:p>
          <a:endParaRPr lang="en-US"/>
        </a:p>
      </dgm:t>
    </dgm:pt>
    <dgm:pt modelId="{EA297246-A3C5-44BD-804B-1C5B57A2B290}" type="pres">
      <dgm:prSet presAssocID="{D9A04BBF-9912-487B-ABAC-0A36B7EAA5C7}" presName="linear" presStyleCnt="0">
        <dgm:presLayoutVars>
          <dgm:animLvl val="lvl"/>
          <dgm:resizeHandles val="exact"/>
        </dgm:presLayoutVars>
      </dgm:prSet>
      <dgm:spPr/>
    </dgm:pt>
    <dgm:pt modelId="{2396003F-1628-409D-9308-9A2E6E56E4D0}" type="pres">
      <dgm:prSet presAssocID="{1A96B7CE-AC44-4742-BDB1-82F962BC2B20}" presName="parentText" presStyleLbl="node1" presStyleIdx="0" presStyleCnt="5">
        <dgm:presLayoutVars>
          <dgm:chMax val="0"/>
          <dgm:bulletEnabled val="1"/>
        </dgm:presLayoutVars>
      </dgm:prSet>
      <dgm:spPr/>
    </dgm:pt>
    <dgm:pt modelId="{F98253DB-9599-478E-BEED-B79A7CF884CD}" type="pres">
      <dgm:prSet presAssocID="{1C17EAE8-5541-4BF2-8F95-BA188FD2CC7E}" presName="spacer" presStyleCnt="0"/>
      <dgm:spPr/>
    </dgm:pt>
    <dgm:pt modelId="{681DB4E8-A6CB-4231-817B-49AF2F4CA3A5}" type="pres">
      <dgm:prSet presAssocID="{C421453C-B209-47CD-8302-BD3D5E57B372}" presName="parentText" presStyleLbl="node1" presStyleIdx="1" presStyleCnt="5">
        <dgm:presLayoutVars>
          <dgm:chMax val="0"/>
          <dgm:bulletEnabled val="1"/>
        </dgm:presLayoutVars>
      </dgm:prSet>
      <dgm:spPr/>
    </dgm:pt>
    <dgm:pt modelId="{96FB3CD8-F69E-4AB0-B9F0-D71E7945C816}" type="pres">
      <dgm:prSet presAssocID="{58240813-34DF-405F-A466-7893E97A54F7}" presName="spacer" presStyleCnt="0"/>
      <dgm:spPr/>
    </dgm:pt>
    <dgm:pt modelId="{A1C8286B-07ED-4267-B10F-ADD74F29F813}" type="pres">
      <dgm:prSet presAssocID="{72C5BCD6-7DEA-4979-9801-0376D6A19274}" presName="parentText" presStyleLbl="node1" presStyleIdx="2" presStyleCnt="5">
        <dgm:presLayoutVars>
          <dgm:chMax val="0"/>
          <dgm:bulletEnabled val="1"/>
        </dgm:presLayoutVars>
      </dgm:prSet>
      <dgm:spPr/>
    </dgm:pt>
    <dgm:pt modelId="{1DA955CD-6501-4A75-BF6C-76B01A65D14C}" type="pres">
      <dgm:prSet presAssocID="{725D35B5-BFD6-4078-AB3B-016BF0A61303}" presName="spacer" presStyleCnt="0"/>
      <dgm:spPr/>
    </dgm:pt>
    <dgm:pt modelId="{DADF8D3F-2C25-41DD-8297-C154E61085F9}" type="pres">
      <dgm:prSet presAssocID="{6CB6FBA9-1695-4F57-83B2-049BEA848647}" presName="parentText" presStyleLbl="node1" presStyleIdx="3" presStyleCnt="5">
        <dgm:presLayoutVars>
          <dgm:chMax val="0"/>
          <dgm:bulletEnabled val="1"/>
        </dgm:presLayoutVars>
      </dgm:prSet>
      <dgm:spPr/>
    </dgm:pt>
    <dgm:pt modelId="{A61180B7-EA67-4970-87EA-327610A7246A}" type="pres">
      <dgm:prSet presAssocID="{EFA60728-1A75-4EF5-9627-7C601B326421}" presName="spacer" presStyleCnt="0"/>
      <dgm:spPr/>
    </dgm:pt>
    <dgm:pt modelId="{2D56C9D5-7278-46C8-9D16-44ACEBA4BD18}" type="pres">
      <dgm:prSet presAssocID="{28670C86-B480-4367-8CD4-A2741DCC25A6}" presName="parentText" presStyleLbl="node1" presStyleIdx="4" presStyleCnt="5">
        <dgm:presLayoutVars>
          <dgm:chMax val="0"/>
          <dgm:bulletEnabled val="1"/>
        </dgm:presLayoutVars>
      </dgm:prSet>
      <dgm:spPr/>
    </dgm:pt>
  </dgm:ptLst>
  <dgm:cxnLst>
    <dgm:cxn modelId="{9B80242C-74D1-4401-B510-EC203A07749F}" type="presOf" srcId="{C421453C-B209-47CD-8302-BD3D5E57B372}" destId="{681DB4E8-A6CB-4231-817B-49AF2F4CA3A5}" srcOrd="0" destOrd="0" presId="urn:microsoft.com/office/officeart/2005/8/layout/vList2"/>
    <dgm:cxn modelId="{632C685E-219F-4722-ACE9-17A933B26F2E}" srcId="{D9A04BBF-9912-487B-ABAC-0A36B7EAA5C7}" destId="{1A96B7CE-AC44-4742-BDB1-82F962BC2B20}" srcOrd="0" destOrd="0" parTransId="{EAC66657-F115-46EC-9897-3AC7D18414C6}" sibTransId="{1C17EAE8-5541-4BF2-8F95-BA188FD2CC7E}"/>
    <dgm:cxn modelId="{C33EF779-EBED-4790-963D-B37EA44C94F8}" type="presOf" srcId="{28670C86-B480-4367-8CD4-A2741DCC25A6}" destId="{2D56C9D5-7278-46C8-9D16-44ACEBA4BD18}" srcOrd="0" destOrd="0" presId="urn:microsoft.com/office/officeart/2005/8/layout/vList2"/>
    <dgm:cxn modelId="{C9693798-CBFB-4A46-B7B7-665F85C687C1}" srcId="{D9A04BBF-9912-487B-ABAC-0A36B7EAA5C7}" destId="{72C5BCD6-7DEA-4979-9801-0376D6A19274}" srcOrd="2" destOrd="0" parTransId="{554D80DD-25B0-4A79-A31E-5180ABCF174E}" sibTransId="{725D35B5-BFD6-4078-AB3B-016BF0A61303}"/>
    <dgm:cxn modelId="{1917D89E-3969-4331-BA1B-20786757EAB0}" type="presOf" srcId="{6CB6FBA9-1695-4F57-83B2-049BEA848647}" destId="{DADF8D3F-2C25-41DD-8297-C154E61085F9}" srcOrd="0" destOrd="0" presId="urn:microsoft.com/office/officeart/2005/8/layout/vList2"/>
    <dgm:cxn modelId="{E2CA5BB3-E45E-40B8-AA5B-046CDF68D79A}" type="presOf" srcId="{1A96B7CE-AC44-4742-BDB1-82F962BC2B20}" destId="{2396003F-1628-409D-9308-9A2E6E56E4D0}" srcOrd="0" destOrd="0" presId="urn:microsoft.com/office/officeart/2005/8/layout/vList2"/>
    <dgm:cxn modelId="{8B357AD9-CC4F-4B34-8478-609C4350B4F4}" srcId="{D9A04BBF-9912-487B-ABAC-0A36B7EAA5C7}" destId="{C421453C-B209-47CD-8302-BD3D5E57B372}" srcOrd="1" destOrd="0" parTransId="{4B8EC971-1C58-4C57-862A-06F779AF2C4A}" sibTransId="{58240813-34DF-405F-A466-7893E97A54F7}"/>
    <dgm:cxn modelId="{B12ADBE6-2B84-46B3-9FA1-8ABE01FD7CAD}" type="presOf" srcId="{72C5BCD6-7DEA-4979-9801-0376D6A19274}" destId="{A1C8286B-07ED-4267-B10F-ADD74F29F813}" srcOrd="0" destOrd="0" presId="urn:microsoft.com/office/officeart/2005/8/layout/vList2"/>
    <dgm:cxn modelId="{C508EFE9-369E-44C3-8D90-A3420E32001E}" type="presOf" srcId="{D9A04BBF-9912-487B-ABAC-0A36B7EAA5C7}" destId="{EA297246-A3C5-44BD-804B-1C5B57A2B290}" srcOrd="0" destOrd="0" presId="urn:microsoft.com/office/officeart/2005/8/layout/vList2"/>
    <dgm:cxn modelId="{E6BAA3EE-58E1-43CE-B4B5-6FB4A26E2330}" srcId="{D9A04BBF-9912-487B-ABAC-0A36B7EAA5C7}" destId="{28670C86-B480-4367-8CD4-A2741DCC25A6}" srcOrd="4" destOrd="0" parTransId="{C19C3295-6F82-41AA-B7CD-FF73DCC8D98D}" sibTransId="{F9B24BBB-39F5-4AAD-A0B6-52627CA73F23}"/>
    <dgm:cxn modelId="{CCA13EFA-C8AF-4BFA-8F56-1242E0C28D41}" srcId="{D9A04BBF-9912-487B-ABAC-0A36B7EAA5C7}" destId="{6CB6FBA9-1695-4F57-83B2-049BEA848647}" srcOrd="3" destOrd="0" parTransId="{5E230FEF-38C1-4E19-BD0A-A50D0DE4A1BB}" sibTransId="{EFA60728-1A75-4EF5-9627-7C601B326421}"/>
    <dgm:cxn modelId="{0CD455F9-3D6C-43FF-8DCE-03C474D43AA8}" type="presParOf" srcId="{EA297246-A3C5-44BD-804B-1C5B57A2B290}" destId="{2396003F-1628-409D-9308-9A2E6E56E4D0}" srcOrd="0" destOrd="0" presId="urn:microsoft.com/office/officeart/2005/8/layout/vList2"/>
    <dgm:cxn modelId="{83F2E6DA-5301-47FA-A275-649BF1532B13}" type="presParOf" srcId="{EA297246-A3C5-44BD-804B-1C5B57A2B290}" destId="{F98253DB-9599-478E-BEED-B79A7CF884CD}" srcOrd="1" destOrd="0" presId="urn:microsoft.com/office/officeart/2005/8/layout/vList2"/>
    <dgm:cxn modelId="{D41F13ED-650A-49B0-B6EC-65A49EEA2DF1}" type="presParOf" srcId="{EA297246-A3C5-44BD-804B-1C5B57A2B290}" destId="{681DB4E8-A6CB-4231-817B-49AF2F4CA3A5}" srcOrd="2" destOrd="0" presId="urn:microsoft.com/office/officeart/2005/8/layout/vList2"/>
    <dgm:cxn modelId="{E5398CB7-A22B-43CB-BAD1-1E42407A410B}" type="presParOf" srcId="{EA297246-A3C5-44BD-804B-1C5B57A2B290}" destId="{96FB3CD8-F69E-4AB0-B9F0-D71E7945C816}" srcOrd="3" destOrd="0" presId="urn:microsoft.com/office/officeart/2005/8/layout/vList2"/>
    <dgm:cxn modelId="{926BC890-3464-46AD-A159-EDA4EEDC2999}" type="presParOf" srcId="{EA297246-A3C5-44BD-804B-1C5B57A2B290}" destId="{A1C8286B-07ED-4267-B10F-ADD74F29F813}" srcOrd="4" destOrd="0" presId="urn:microsoft.com/office/officeart/2005/8/layout/vList2"/>
    <dgm:cxn modelId="{62886BB8-45E4-4EAA-AEB8-7224FCA496E7}" type="presParOf" srcId="{EA297246-A3C5-44BD-804B-1C5B57A2B290}" destId="{1DA955CD-6501-4A75-BF6C-76B01A65D14C}" srcOrd="5" destOrd="0" presId="urn:microsoft.com/office/officeart/2005/8/layout/vList2"/>
    <dgm:cxn modelId="{D2D88BFB-FB94-4515-9699-51AFA67B0018}" type="presParOf" srcId="{EA297246-A3C5-44BD-804B-1C5B57A2B290}" destId="{DADF8D3F-2C25-41DD-8297-C154E61085F9}" srcOrd="6" destOrd="0" presId="urn:microsoft.com/office/officeart/2005/8/layout/vList2"/>
    <dgm:cxn modelId="{85D52E69-A63F-4353-8E9D-8089671B418E}" type="presParOf" srcId="{EA297246-A3C5-44BD-804B-1C5B57A2B290}" destId="{A61180B7-EA67-4970-87EA-327610A7246A}" srcOrd="7" destOrd="0" presId="urn:microsoft.com/office/officeart/2005/8/layout/vList2"/>
    <dgm:cxn modelId="{5F355F19-4949-4E72-B452-323CE8E2CF33}" type="presParOf" srcId="{EA297246-A3C5-44BD-804B-1C5B57A2B290}" destId="{2D56C9D5-7278-46C8-9D16-44ACEBA4BD18}"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5C269C-BEDF-40DA-8000-CC545C57809A}"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900AF395-B18E-4ED2-96EA-623989E5B53C}">
      <dgm:prSet/>
      <dgm:spPr/>
      <dgm:t>
        <a:bodyPr/>
        <a:lstStyle/>
        <a:p>
          <a:r>
            <a:rPr lang="en-US" dirty="0"/>
            <a:t>Russia- China</a:t>
          </a:r>
        </a:p>
      </dgm:t>
    </dgm:pt>
    <dgm:pt modelId="{D7603559-527C-41A2-B203-72E0F4FB964E}" type="parTrans" cxnId="{07F87C14-F7AD-44DA-8C02-A402ED46568A}">
      <dgm:prSet/>
      <dgm:spPr/>
      <dgm:t>
        <a:bodyPr/>
        <a:lstStyle/>
        <a:p>
          <a:endParaRPr lang="en-US"/>
        </a:p>
      </dgm:t>
    </dgm:pt>
    <dgm:pt modelId="{0971D500-4E26-43E9-8FCD-7C7862D35CFA}" type="sibTrans" cxnId="{07F87C14-F7AD-44DA-8C02-A402ED46568A}">
      <dgm:prSet/>
      <dgm:spPr/>
      <dgm:t>
        <a:bodyPr/>
        <a:lstStyle/>
        <a:p>
          <a:endParaRPr lang="en-US"/>
        </a:p>
      </dgm:t>
    </dgm:pt>
    <dgm:pt modelId="{69961C35-3513-476C-95DB-12675184F9D8}">
      <dgm:prSet/>
      <dgm:spPr/>
      <dgm:t>
        <a:bodyPr/>
        <a:lstStyle/>
        <a:p>
          <a:r>
            <a:rPr lang="en-US" dirty="0"/>
            <a:t>Russia-Ukraine</a:t>
          </a:r>
        </a:p>
      </dgm:t>
    </dgm:pt>
    <dgm:pt modelId="{B66427FD-A77E-4F9F-BE47-64BD7D13FB2F}" type="parTrans" cxnId="{639595A2-CA30-4F80-9514-A6EF904FD7B5}">
      <dgm:prSet/>
      <dgm:spPr/>
      <dgm:t>
        <a:bodyPr/>
        <a:lstStyle/>
        <a:p>
          <a:endParaRPr lang="en-US"/>
        </a:p>
      </dgm:t>
    </dgm:pt>
    <dgm:pt modelId="{94E83C00-0EAA-41D0-A840-DEFD6262DCE4}" type="sibTrans" cxnId="{639595A2-CA30-4F80-9514-A6EF904FD7B5}">
      <dgm:prSet/>
      <dgm:spPr/>
      <dgm:t>
        <a:bodyPr/>
        <a:lstStyle/>
        <a:p>
          <a:endParaRPr lang="en-US"/>
        </a:p>
      </dgm:t>
    </dgm:pt>
    <dgm:pt modelId="{41773DCB-6BFE-4E2D-9185-7F588DCEAD71}">
      <dgm:prSet/>
      <dgm:spPr/>
      <dgm:t>
        <a:bodyPr/>
        <a:lstStyle/>
        <a:p>
          <a:r>
            <a:rPr lang="en-US" dirty="0"/>
            <a:t>Afghanistan-China</a:t>
          </a:r>
        </a:p>
      </dgm:t>
    </dgm:pt>
    <dgm:pt modelId="{68C3B6B7-5056-4384-916D-2E218D8F5C1E}" type="parTrans" cxnId="{83237B6B-059A-4777-A8EA-9B62C923A359}">
      <dgm:prSet/>
      <dgm:spPr/>
      <dgm:t>
        <a:bodyPr/>
        <a:lstStyle/>
        <a:p>
          <a:endParaRPr lang="en-US"/>
        </a:p>
      </dgm:t>
    </dgm:pt>
    <dgm:pt modelId="{CDF60F8F-F794-45DA-BF49-C681D3AC324F}" type="sibTrans" cxnId="{83237B6B-059A-4777-A8EA-9B62C923A359}">
      <dgm:prSet/>
      <dgm:spPr/>
      <dgm:t>
        <a:bodyPr/>
        <a:lstStyle/>
        <a:p>
          <a:endParaRPr lang="en-US"/>
        </a:p>
      </dgm:t>
    </dgm:pt>
    <dgm:pt modelId="{24963915-363E-403D-9A87-5D4759910DB7}">
      <dgm:prSet/>
      <dgm:spPr/>
      <dgm:t>
        <a:bodyPr/>
        <a:lstStyle/>
        <a:p>
          <a:r>
            <a:rPr lang="en-US" dirty="0"/>
            <a:t>US-China</a:t>
          </a:r>
        </a:p>
      </dgm:t>
    </dgm:pt>
    <dgm:pt modelId="{A67318A4-FF8E-45E5-BA74-8084F443D664}" type="parTrans" cxnId="{54B152E6-D6CE-4415-A512-884080D8B714}">
      <dgm:prSet/>
      <dgm:spPr/>
      <dgm:t>
        <a:bodyPr/>
        <a:lstStyle/>
        <a:p>
          <a:endParaRPr lang="en-US"/>
        </a:p>
      </dgm:t>
    </dgm:pt>
    <dgm:pt modelId="{CEFF7BE5-0453-44EC-A5A4-5E588F9796DC}" type="sibTrans" cxnId="{54B152E6-D6CE-4415-A512-884080D8B714}">
      <dgm:prSet/>
      <dgm:spPr/>
      <dgm:t>
        <a:bodyPr/>
        <a:lstStyle/>
        <a:p>
          <a:endParaRPr lang="en-US"/>
        </a:p>
      </dgm:t>
    </dgm:pt>
    <dgm:pt modelId="{5673FDAD-D2FD-4FD0-8AD0-F24DFAE2A4E3}">
      <dgm:prSet/>
      <dgm:spPr/>
      <dgm:t>
        <a:bodyPr/>
        <a:lstStyle/>
        <a:p>
          <a:r>
            <a:rPr lang="en-US" dirty="0"/>
            <a:t>China-Taiwan-Tibet</a:t>
          </a:r>
        </a:p>
      </dgm:t>
    </dgm:pt>
    <dgm:pt modelId="{43EF8F45-EB9D-4FDE-B017-5CBAE0EAB5A9}" type="parTrans" cxnId="{D7A73836-CA2D-42C3-9C1E-EA51801C2B39}">
      <dgm:prSet/>
      <dgm:spPr/>
      <dgm:t>
        <a:bodyPr/>
        <a:lstStyle/>
        <a:p>
          <a:endParaRPr lang="en-US"/>
        </a:p>
      </dgm:t>
    </dgm:pt>
    <dgm:pt modelId="{0B3A8C81-706E-48CB-B345-8448D65C32B1}" type="sibTrans" cxnId="{D7A73836-CA2D-42C3-9C1E-EA51801C2B39}">
      <dgm:prSet/>
      <dgm:spPr/>
      <dgm:t>
        <a:bodyPr/>
        <a:lstStyle/>
        <a:p>
          <a:endParaRPr lang="en-US"/>
        </a:p>
      </dgm:t>
    </dgm:pt>
    <dgm:pt modelId="{33839A8C-AF3B-4BCF-8CAD-AA69837EF739}" type="pres">
      <dgm:prSet presAssocID="{125C269C-BEDF-40DA-8000-CC545C57809A}" presName="linear" presStyleCnt="0">
        <dgm:presLayoutVars>
          <dgm:animLvl val="lvl"/>
          <dgm:resizeHandles val="exact"/>
        </dgm:presLayoutVars>
      </dgm:prSet>
      <dgm:spPr/>
    </dgm:pt>
    <dgm:pt modelId="{B0136619-5F79-47E5-A5EC-007215293394}" type="pres">
      <dgm:prSet presAssocID="{900AF395-B18E-4ED2-96EA-623989E5B53C}" presName="parentText" presStyleLbl="node1" presStyleIdx="0" presStyleCnt="5">
        <dgm:presLayoutVars>
          <dgm:chMax val="0"/>
          <dgm:bulletEnabled val="1"/>
        </dgm:presLayoutVars>
      </dgm:prSet>
      <dgm:spPr/>
    </dgm:pt>
    <dgm:pt modelId="{6E648538-473E-4DB9-AE21-11E9BF105B94}" type="pres">
      <dgm:prSet presAssocID="{0971D500-4E26-43E9-8FCD-7C7862D35CFA}" presName="spacer" presStyleCnt="0"/>
      <dgm:spPr/>
    </dgm:pt>
    <dgm:pt modelId="{CD1545D3-93E8-428E-8947-7E4749688EDC}" type="pres">
      <dgm:prSet presAssocID="{69961C35-3513-476C-95DB-12675184F9D8}" presName="parentText" presStyleLbl="node1" presStyleIdx="1" presStyleCnt="5">
        <dgm:presLayoutVars>
          <dgm:chMax val="0"/>
          <dgm:bulletEnabled val="1"/>
        </dgm:presLayoutVars>
      </dgm:prSet>
      <dgm:spPr/>
    </dgm:pt>
    <dgm:pt modelId="{A1D6A58B-B49B-448F-A543-12AA2347C49F}" type="pres">
      <dgm:prSet presAssocID="{94E83C00-0EAA-41D0-A840-DEFD6262DCE4}" presName="spacer" presStyleCnt="0"/>
      <dgm:spPr/>
    </dgm:pt>
    <dgm:pt modelId="{D39535C8-D00E-49C7-ADE3-858CA1E3253A}" type="pres">
      <dgm:prSet presAssocID="{41773DCB-6BFE-4E2D-9185-7F588DCEAD71}" presName="parentText" presStyleLbl="node1" presStyleIdx="2" presStyleCnt="5">
        <dgm:presLayoutVars>
          <dgm:chMax val="0"/>
          <dgm:bulletEnabled val="1"/>
        </dgm:presLayoutVars>
      </dgm:prSet>
      <dgm:spPr/>
    </dgm:pt>
    <dgm:pt modelId="{3F0AAC15-F135-4D94-9B1E-D96EDC6DD431}" type="pres">
      <dgm:prSet presAssocID="{CDF60F8F-F794-45DA-BF49-C681D3AC324F}" presName="spacer" presStyleCnt="0"/>
      <dgm:spPr/>
    </dgm:pt>
    <dgm:pt modelId="{60AB2414-1B0C-4DAF-8698-A6B58E532D93}" type="pres">
      <dgm:prSet presAssocID="{24963915-363E-403D-9A87-5D4759910DB7}" presName="parentText" presStyleLbl="node1" presStyleIdx="3" presStyleCnt="5">
        <dgm:presLayoutVars>
          <dgm:chMax val="0"/>
          <dgm:bulletEnabled val="1"/>
        </dgm:presLayoutVars>
      </dgm:prSet>
      <dgm:spPr/>
    </dgm:pt>
    <dgm:pt modelId="{8CB10247-5F40-479C-9E47-B8ACFBB67FA2}" type="pres">
      <dgm:prSet presAssocID="{CEFF7BE5-0453-44EC-A5A4-5E588F9796DC}" presName="spacer" presStyleCnt="0"/>
      <dgm:spPr/>
    </dgm:pt>
    <dgm:pt modelId="{E86315EF-7FDD-415B-9846-DA288CBFD21C}" type="pres">
      <dgm:prSet presAssocID="{5673FDAD-D2FD-4FD0-8AD0-F24DFAE2A4E3}" presName="parentText" presStyleLbl="node1" presStyleIdx="4" presStyleCnt="5">
        <dgm:presLayoutVars>
          <dgm:chMax val="0"/>
          <dgm:bulletEnabled val="1"/>
        </dgm:presLayoutVars>
      </dgm:prSet>
      <dgm:spPr/>
    </dgm:pt>
  </dgm:ptLst>
  <dgm:cxnLst>
    <dgm:cxn modelId="{07F87C14-F7AD-44DA-8C02-A402ED46568A}" srcId="{125C269C-BEDF-40DA-8000-CC545C57809A}" destId="{900AF395-B18E-4ED2-96EA-623989E5B53C}" srcOrd="0" destOrd="0" parTransId="{D7603559-527C-41A2-B203-72E0F4FB964E}" sibTransId="{0971D500-4E26-43E9-8FCD-7C7862D35CFA}"/>
    <dgm:cxn modelId="{C9F06B2A-6619-46E1-8169-7E3E6737A664}" type="presOf" srcId="{900AF395-B18E-4ED2-96EA-623989E5B53C}" destId="{B0136619-5F79-47E5-A5EC-007215293394}" srcOrd="0" destOrd="0" presId="urn:microsoft.com/office/officeart/2005/8/layout/vList2"/>
    <dgm:cxn modelId="{D7A73836-CA2D-42C3-9C1E-EA51801C2B39}" srcId="{125C269C-BEDF-40DA-8000-CC545C57809A}" destId="{5673FDAD-D2FD-4FD0-8AD0-F24DFAE2A4E3}" srcOrd="4" destOrd="0" parTransId="{43EF8F45-EB9D-4FDE-B017-5CBAE0EAB5A9}" sibTransId="{0B3A8C81-706E-48CB-B345-8448D65C32B1}"/>
    <dgm:cxn modelId="{BE56FA37-CAAC-4655-A989-48F4D8C0C7C8}" type="presOf" srcId="{24963915-363E-403D-9A87-5D4759910DB7}" destId="{60AB2414-1B0C-4DAF-8698-A6B58E532D93}" srcOrd="0" destOrd="0" presId="urn:microsoft.com/office/officeart/2005/8/layout/vList2"/>
    <dgm:cxn modelId="{83237B6B-059A-4777-A8EA-9B62C923A359}" srcId="{125C269C-BEDF-40DA-8000-CC545C57809A}" destId="{41773DCB-6BFE-4E2D-9185-7F588DCEAD71}" srcOrd="2" destOrd="0" parTransId="{68C3B6B7-5056-4384-916D-2E218D8F5C1E}" sibTransId="{CDF60F8F-F794-45DA-BF49-C681D3AC324F}"/>
    <dgm:cxn modelId="{21E9DD71-E422-471A-B511-25E173506644}" type="presOf" srcId="{125C269C-BEDF-40DA-8000-CC545C57809A}" destId="{33839A8C-AF3B-4BCF-8CAD-AA69837EF739}" srcOrd="0" destOrd="0" presId="urn:microsoft.com/office/officeart/2005/8/layout/vList2"/>
    <dgm:cxn modelId="{639595A2-CA30-4F80-9514-A6EF904FD7B5}" srcId="{125C269C-BEDF-40DA-8000-CC545C57809A}" destId="{69961C35-3513-476C-95DB-12675184F9D8}" srcOrd="1" destOrd="0" parTransId="{B66427FD-A77E-4F9F-BE47-64BD7D13FB2F}" sibTransId="{94E83C00-0EAA-41D0-A840-DEFD6262DCE4}"/>
    <dgm:cxn modelId="{B9F84FC3-F650-454A-83CC-166127BC4972}" type="presOf" srcId="{5673FDAD-D2FD-4FD0-8AD0-F24DFAE2A4E3}" destId="{E86315EF-7FDD-415B-9846-DA288CBFD21C}" srcOrd="0" destOrd="0" presId="urn:microsoft.com/office/officeart/2005/8/layout/vList2"/>
    <dgm:cxn modelId="{C30414E6-4A63-4F83-A68C-8FD4A3EDEA9B}" type="presOf" srcId="{41773DCB-6BFE-4E2D-9185-7F588DCEAD71}" destId="{D39535C8-D00E-49C7-ADE3-858CA1E3253A}" srcOrd="0" destOrd="0" presId="urn:microsoft.com/office/officeart/2005/8/layout/vList2"/>
    <dgm:cxn modelId="{54B152E6-D6CE-4415-A512-884080D8B714}" srcId="{125C269C-BEDF-40DA-8000-CC545C57809A}" destId="{24963915-363E-403D-9A87-5D4759910DB7}" srcOrd="3" destOrd="0" parTransId="{A67318A4-FF8E-45E5-BA74-8084F443D664}" sibTransId="{CEFF7BE5-0453-44EC-A5A4-5E588F9796DC}"/>
    <dgm:cxn modelId="{5C5BF1F1-F619-4F3D-ACE1-876132507E83}" type="presOf" srcId="{69961C35-3513-476C-95DB-12675184F9D8}" destId="{CD1545D3-93E8-428E-8947-7E4749688EDC}" srcOrd="0" destOrd="0" presId="urn:microsoft.com/office/officeart/2005/8/layout/vList2"/>
    <dgm:cxn modelId="{59F7DC38-EFC7-4635-BF17-0EDC1618D743}" type="presParOf" srcId="{33839A8C-AF3B-4BCF-8CAD-AA69837EF739}" destId="{B0136619-5F79-47E5-A5EC-007215293394}" srcOrd="0" destOrd="0" presId="urn:microsoft.com/office/officeart/2005/8/layout/vList2"/>
    <dgm:cxn modelId="{FCE94BC6-23FF-40AD-AC12-C41D576573DA}" type="presParOf" srcId="{33839A8C-AF3B-4BCF-8CAD-AA69837EF739}" destId="{6E648538-473E-4DB9-AE21-11E9BF105B94}" srcOrd="1" destOrd="0" presId="urn:microsoft.com/office/officeart/2005/8/layout/vList2"/>
    <dgm:cxn modelId="{A8CFDDA5-F961-4176-A91E-6843FA2F6A9C}" type="presParOf" srcId="{33839A8C-AF3B-4BCF-8CAD-AA69837EF739}" destId="{CD1545D3-93E8-428E-8947-7E4749688EDC}" srcOrd="2" destOrd="0" presId="urn:microsoft.com/office/officeart/2005/8/layout/vList2"/>
    <dgm:cxn modelId="{5FF576F7-6AE0-4F62-9BCC-4A9B80598E43}" type="presParOf" srcId="{33839A8C-AF3B-4BCF-8CAD-AA69837EF739}" destId="{A1D6A58B-B49B-448F-A543-12AA2347C49F}" srcOrd="3" destOrd="0" presId="urn:microsoft.com/office/officeart/2005/8/layout/vList2"/>
    <dgm:cxn modelId="{9399E115-D9CA-4988-B586-C2ABA1A0677B}" type="presParOf" srcId="{33839A8C-AF3B-4BCF-8CAD-AA69837EF739}" destId="{D39535C8-D00E-49C7-ADE3-858CA1E3253A}" srcOrd="4" destOrd="0" presId="urn:microsoft.com/office/officeart/2005/8/layout/vList2"/>
    <dgm:cxn modelId="{98B4E613-A19A-415D-994F-644B8405011A}" type="presParOf" srcId="{33839A8C-AF3B-4BCF-8CAD-AA69837EF739}" destId="{3F0AAC15-F135-4D94-9B1E-D96EDC6DD431}" srcOrd="5" destOrd="0" presId="urn:microsoft.com/office/officeart/2005/8/layout/vList2"/>
    <dgm:cxn modelId="{CB843275-3E42-446C-81A5-C5EDF2A095A3}" type="presParOf" srcId="{33839A8C-AF3B-4BCF-8CAD-AA69837EF739}" destId="{60AB2414-1B0C-4DAF-8698-A6B58E532D93}" srcOrd="6" destOrd="0" presId="urn:microsoft.com/office/officeart/2005/8/layout/vList2"/>
    <dgm:cxn modelId="{20498D7C-0354-4A34-9F5D-652E7C80A668}" type="presParOf" srcId="{33839A8C-AF3B-4BCF-8CAD-AA69837EF739}" destId="{8CB10247-5F40-479C-9E47-B8ACFBB67FA2}" srcOrd="7" destOrd="0" presId="urn:microsoft.com/office/officeart/2005/8/layout/vList2"/>
    <dgm:cxn modelId="{1D66BD0E-F4D1-4027-99F2-CD29C3C2C6F5}" type="presParOf" srcId="{33839A8C-AF3B-4BCF-8CAD-AA69837EF739}" destId="{E86315EF-7FDD-415B-9846-DA288CBFD21C}"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AA5C3F5-A070-4E4F-95D6-81870BA1ACC9}"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71D4AD55-25AD-4E86-A434-22900F722354}">
      <dgm:prSet/>
      <dgm:spPr/>
      <dgm:t>
        <a:bodyPr/>
        <a:lstStyle/>
        <a:p>
          <a:r>
            <a:rPr lang="en-US" dirty="0"/>
            <a:t>…after the botched withdrawal of troops from Afghanistan, if Russia invades Ukraine in any capacity and the U.S. does not retaliate with a forceful and sufficiently decisive response, the CCP will be emboldened to take aggressive action against Taiwan.  </a:t>
          </a:r>
        </a:p>
      </dgm:t>
    </dgm:pt>
    <dgm:pt modelId="{18697B48-02F4-472C-8715-EA10CE461010}" type="parTrans" cxnId="{57EE0FD3-D4D2-4F31-9DFF-E989569288EA}">
      <dgm:prSet/>
      <dgm:spPr/>
      <dgm:t>
        <a:bodyPr/>
        <a:lstStyle/>
        <a:p>
          <a:endParaRPr lang="en-US"/>
        </a:p>
      </dgm:t>
    </dgm:pt>
    <dgm:pt modelId="{1DD003B7-CECA-4C51-A8C6-76D55EDC9D1F}" type="sibTrans" cxnId="{57EE0FD3-D4D2-4F31-9DFF-E989569288EA}">
      <dgm:prSet/>
      <dgm:spPr/>
      <dgm:t>
        <a:bodyPr/>
        <a:lstStyle/>
        <a:p>
          <a:endParaRPr lang="en-US"/>
        </a:p>
      </dgm:t>
    </dgm:pt>
    <dgm:pt modelId="{4E4172CD-4458-44F2-8D79-BD61FA72FC9F}">
      <dgm:prSet/>
      <dgm:spPr/>
      <dgm:t>
        <a:bodyPr/>
        <a:lstStyle/>
        <a:p>
          <a:r>
            <a:rPr lang="en-US" dirty="0"/>
            <a:t>Further, if Taiwan feels that the United States — their most prominent and steadfast supporter of the island’s independence — is an unreliable international partner, Taiwan may be more willing to accept the terms of mainland China’s rule out of fear.</a:t>
          </a:r>
        </a:p>
      </dgm:t>
    </dgm:pt>
    <dgm:pt modelId="{5E5E09AB-ED21-47A8-A626-DCA4DFF013D8}" type="parTrans" cxnId="{44902A15-59B9-4177-9120-577E6FD991D7}">
      <dgm:prSet/>
      <dgm:spPr/>
      <dgm:t>
        <a:bodyPr/>
        <a:lstStyle/>
        <a:p>
          <a:endParaRPr lang="en-US"/>
        </a:p>
      </dgm:t>
    </dgm:pt>
    <dgm:pt modelId="{870570FD-1714-40D9-A4B8-BED38F242313}" type="sibTrans" cxnId="{44902A15-59B9-4177-9120-577E6FD991D7}">
      <dgm:prSet/>
      <dgm:spPr/>
      <dgm:t>
        <a:bodyPr/>
        <a:lstStyle/>
        <a:p>
          <a:endParaRPr lang="en-US"/>
        </a:p>
      </dgm:t>
    </dgm:pt>
    <dgm:pt modelId="{9B6342F6-4CFE-45F9-8C56-CA98B4A340EE}">
      <dgm:prSet/>
      <dgm:spPr/>
      <dgm:t>
        <a:bodyPr/>
        <a:lstStyle/>
        <a:p>
          <a:r>
            <a:rPr lang="en-US" dirty="0"/>
            <a:t>Ultimately, the U.S. must begin waging a more forceful defense of democratic values in Ukraine, Taiwan, and around the world.   </a:t>
          </a:r>
        </a:p>
      </dgm:t>
    </dgm:pt>
    <dgm:pt modelId="{816DB697-6FBF-45DE-896C-FED694EA0945}" type="parTrans" cxnId="{8E08CE02-290C-4998-AF66-312DDEEB88BD}">
      <dgm:prSet/>
      <dgm:spPr/>
      <dgm:t>
        <a:bodyPr/>
        <a:lstStyle/>
        <a:p>
          <a:endParaRPr lang="en-US"/>
        </a:p>
      </dgm:t>
    </dgm:pt>
    <dgm:pt modelId="{8A0A1B3F-CF0D-4162-B249-1DAF8B06CA82}" type="sibTrans" cxnId="{8E08CE02-290C-4998-AF66-312DDEEB88BD}">
      <dgm:prSet/>
      <dgm:spPr/>
      <dgm:t>
        <a:bodyPr/>
        <a:lstStyle/>
        <a:p>
          <a:endParaRPr lang="en-US"/>
        </a:p>
      </dgm:t>
    </dgm:pt>
    <dgm:pt modelId="{0F894CBD-D676-4008-9792-40366C152936}">
      <dgm:prSet/>
      <dgm:spPr/>
      <dgm:t>
        <a:bodyPr/>
        <a:lstStyle/>
        <a:p>
          <a:r>
            <a:rPr lang="en-US" b="1" dirty="0"/>
            <a:t>In this war — the war between democracy versus autocracy — the world order is on the line, freedom is on the line, and human rights everywhere are on the line.  </a:t>
          </a:r>
        </a:p>
      </dgm:t>
    </dgm:pt>
    <dgm:pt modelId="{14E0DAED-7576-40B3-A59A-7F6328CE761F}" type="parTrans" cxnId="{F0C97DE9-5DC0-4218-AEA1-F63D2C827FF1}">
      <dgm:prSet/>
      <dgm:spPr/>
      <dgm:t>
        <a:bodyPr/>
        <a:lstStyle/>
        <a:p>
          <a:endParaRPr lang="en-US"/>
        </a:p>
      </dgm:t>
    </dgm:pt>
    <dgm:pt modelId="{297DBA41-1E16-41FC-BAA9-4F1700F7E143}" type="sibTrans" cxnId="{F0C97DE9-5DC0-4218-AEA1-F63D2C827FF1}">
      <dgm:prSet/>
      <dgm:spPr/>
      <dgm:t>
        <a:bodyPr/>
        <a:lstStyle/>
        <a:p>
          <a:endParaRPr lang="en-US"/>
        </a:p>
      </dgm:t>
    </dgm:pt>
    <dgm:pt modelId="{E17C4F85-CD41-4E96-9161-2330CA43F2EE}" type="pres">
      <dgm:prSet presAssocID="{8AA5C3F5-A070-4E4F-95D6-81870BA1ACC9}" presName="linear" presStyleCnt="0">
        <dgm:presLayoutVars>
          <dgm:animLvl val="lvl"/>
          <dgm:resizeHandles val="exact"/>
        </dgm:presLayoutVars>
      </dgm:prSet>
      <dgm:spPr/>
    </dgm:pt>
    <dgm:pt modelId="{855C028A-03C0-42FB-A2CE-E90E698EF380}" type="pres">
      <dgm:prSet presAssocID="{71D4AD55-25AD-4E86-A434-22900F722354}" presName="parentText" presStyleLbl="node1" presStyleIdx="0" presStyleCnt="4">
        <dgm:presLayoutVars>
          <dgm:chMax val="0"/>
          <dgm:bulletEnabled val="1"/>
        </dgm:presLayoutVars>
      </dgm:prSet>
      <dgm:spPr/>
    </dgm:pt>
    <dgm:pt modelId="{F564900B-59D6-4F06-A16C-116EB059E101}" type="pres">
      <dgm:prSet presAssocID="{1DD003B7-CECA-4C51-A8C6-76D55EDC9D1F}" presName="spacer" presStyleCnt="0"/>
      <dgm:spPr/>
    </dgm:pt>
    <dgm:pt modelId="{A4E27D4A-4F86-4E7B-A3FA-5A219C3054BC}" type="pres">
      <dgm:prSet presAssocID="{4E4172CD-4458-44F2-8D79-BD61FA72FC9F}" presName="parentText" presStyleLbl="node1" presStyleIdx="1" presStyleCnt="4">
        <dgm:presLayoutVars>
          <dgm:chMax val="0"/>
          <dgm:bulletEnabled val="1"/>
        </dgm:presLayoutVars>
      </dgm:prSet>
      <dgm:spPr/>
    </dgm:pt>
    <dgm:pt modelId="{121932F8-7A31-4C1A-B43E-D81979AEAAFD}" type="pres">
      <dgm:prSet presAssocID="{870570FD-1714-40D9-A4B8-BED38F242313}" presName="spacer" presStyleCnt="0"/>
      <dgm:spPr/>
    </dgm:pt>
    <dgm:pt modelId="{267AACB6-0445-441E-80C5-9B4AF335BA7D}" type="pres">
      <dgm:prSet presAssocID="{9B6342F6-4CFE-45F9-8C56-CA98B4A340EE}" presName="parentText" presStyleLbl="node1" presStyleIdx="2" presStyleCnt="4">
        <dgm:presLayoutVars>
          <dgm:chMax val="0"/>
          <dgm:bulletEnabled val="1"/>
        </dgm:presLayoutVars>
      </dgm:prSet>
      <dgm:spPr/>
    </dgm:pt>
    <dgm:pt modelId="{593C3BA1-4370-4790-AAA6-DB07EE808596}" type="pres">
      <dgm:prSet presAssocID="{8A0A1B3F-CF0D-4162-B249-1DAF8B06CA82}" presName="spacer" presStyleCnt="0"/>
      <dgm:spPr/>
    </dgm:pt>
    <dgm:pt modelId="{440BA1EA-72BC-4ACA-BA4D-2E5B1D09DA34}" type="pres">
      <dgm:prSet presAssocID="{0F894CBD-D676-4008-9792-40366C152936}" presName="parentText" presStyleLbl="node1" presStyleIdx="3" presStyleCnt="4">
        <dgm:presLayoutVars>
          <dgm:chMax val="0"/>
          <dgm:bulletEnabled val="1"/>
        </dgm:presLayoutVars>
      </dgm:prSet>
      <dgm:spPr/>
    </dgm:pt>
  </dgm:ptLst>
  <dgm:cxnLst>
    <dgm:cxn modelId="{8E08CE02-290C-4998-AF66-312DDEEB88BD}" srcId="{8AA5C3F5-A070-4E4F-95D6-81870BA1ACC9}" destId="{9B6342F6-4CFE-45F9-8C56-CA98B4A340EE}" srcOrd="2" destOrd="0" parTransId="{816DB697-6FBF-45DE-896C-FED694EA0945}" sibTransId="{8A0A1B3F-CF0D-4162-B249-1DAF8B06CA82}"/>
    <dgm:cxn modelId="{44902A15-59B9-4177-9120-577E6FD991D7}" srcId="{8AA5C3F5-A070-4E4F-95D6-81870BA1ACC9}" destId="{4E4172CD-4458-44F2-8D79-BD61FA72FC9F}" srcOrd="1" destOrd="0" parTransId="{5E5E09AB-ED21-47A8-A626-DCA4DFF013D8}" sibTransId="{870570FD-1714-40D9-A4B8-BED38F242313}"/>
    <dgm:cxn modelId="{2DCDED17-14CD-4213-8166-E6CF3D9874B6}" type="presOf" srcId="{9B6342F6-4CFE-45F9-8C56-CA98B4A340EE}" destId="{267AACB6-0445-441E-80C5-9B4AF335BA7D}" srcOrd="0" destOrd="0" presId="urn:microsoft.com/office/officeart/2005/8/layout/vList2"/>
    <dgm:cxn modelId="{3BC2B91A-6330-4149-9F2B-97ED38E7317A}" type="presOf" srcId="{71D4AD55-25AD-4E86-A434-22900F722354}" destId="{855C028A-03C0-42FB-A2CE-E90E698EF380}" srcOrd="0" destOrd="0" presId="urn:microsoft.com/office/officeart/2005/8/layout/vList2"/>
    <dgm:cxn modelId="{C8BF8A1E-420C-4D74-806D-BB2C8A1576F4}" type="presOf" srcId="{0F894CBD-D676-4008-9792-40366C152936}" destId="{440BA1EA-72BC-4ACA-BA4D-2E5B1D09DA34}" srcOrd="0" destOrd="0" presId="urn:microsoft.com/office/officeart/2005/8/layout/vList2"/>
    <dgm:cxn modelId="{BF3AAC49-AB39-47CC-B790-3A9084DCF7A4}" type="presOf" srcId="{4E4172CD-4458-44F2-8D79-BD61FA72FC9F}" destId="{A4E27D4A-4F86-4E7B-A3FA-5A219C3054BC}" srcOrd="0" destOrd="0" presId="urn:microsoft.com/office/officeart/2005/8/layout/vList2"/>
    <dgm:cxn modelId="{F056BD8F-A00A-4680-9145-630E131B737D}" type="presOf" srcId="{8AA5C3F5-A070-4E4F-95D6-81870BA1ACC9}" destId="{E17C4F85-CD41-4E96-9161-2330CA43F2EE}" srcOrd="0" destOrd="0" presId="urn:microsoft.com/office/officeart/2005/8/layout/vList2"/>
    <dgm:cxn modelId="{57EE0FD3-D4D2-4F31-9DFF-E989569288EA}" srcId="{8AA5C3F5-A070-4E4F-95D6-81870BA1ACC9}" destId="{71D4AD55-25AD-4E86-A434-22900F722354}" srcOrd="0" destOrd="0" parTransId="{18697B48-02F4-472C-8715-EA10CE461010}" sibTransId="{1DD003B7-CECA-4C51-A8C6-76D55EDC9D1F}"/>
    <dgm:cxn modelId="{F0C97DE9-5DC0-4218-AEA1-F63D2C827FF1}" srcId="{8AA5C3F5-A070-4E4F-95D6-81870BA1ACC9}" destId="{0F894CBD-D676-4008-9792-40366C152936}" srcOrd="3" destOrd="0" parTransId="{14E0DAED-7576-40B3-A59A-7F6328CE761F}" sibTransId="{297DBA41-1E16-41FC-BAA9-4F1700F7E143}"/>
    <dgm:cxn modelId="{B5DE8CC0-F70F-4629-9F43-BE4EB71A24CE}" type="presParOf" srcId="{E17C4F85-CD41-4E96-9161-2330CA43F2EE}" destId="{855C028A-03C0-42FB-A2CE-E90E698EF380}" srcOrd="0" destOrd="0" presId="urn:microsoft.com/office/officeart/2005/8/layout/vList2"/>
    <dgm:cxn modelId="{B6D39653-F85D-4007-8576-AB09B411FE8A}" type="presParOf" srcId="{E17C4F85-CD41-4E96-9161-2330CA43F2EE}" destId="{F564900B-59D6-4F06-A16C-116EB059E101}" srcOrd="1" destOrd="0" presId="urn:microsoft.com/office/officeart/2005/8/layout/vList2"/>
    <dgm:cxn modelId="{96EED444-42BC-4B0A-A9A5-A75599C55912}" type="presParOf" srcId="{E17C4F85-CD41-4E96-9161-2330CA43F2EE}" destId="{A4E27D4A-4F86-4E7B-A3FA-5A219C3054BC}" srcOrd="2" destOrd="0" presId="urn:microsoft.com/office/officeart/2005/8/layout/vList2"/>
    <dgm:cxn modelId="{6785F98B-7831-4F52-B060-4D12D32A50F1}" type="presParOf" srcId="{E17C4F85-CD41-4E96-9161-2330CA43F2EE}" destId="{121932F8-7A31-4C1A-B43E-D81979AEAAFD}" srcOrd="3" destOrd="0" presId="urn:microsoft.com/office/officeart/2005/8/layout/vList2"/>
    <dgm:cxn modelId="{73FB5B40-D1B8-4F74-ABB3-8A11EE20816C}" type="presParOf" srcId="{E17C4F85-CD41-4E96-9161-2330CA43F2EE}" destId="{267AACB6-0445-441E-80C5-9B4AF335BA7D}" srcOrd="4" destOrd="0" presId="urn:microsoft.com/office/officeart/2005/8/layout/vList2"/>
    <dgm:cxn modelId="{BC065975-8A68-450B-A255-5E5465E8BFFC}" type="presParOf" srcId="{E17C4F85-CD41-4E96-9161-2330CA43F2EE}" destId="{593C3BA1-4370-4790-AAA6-DB07EE808596}" srcOrd="5" destOrd="0" presId="urn:microsoft.com/office/officeart/2005/8/layout/vList2"/>
    <dgm:cxn modelId="{62EF4050-10DF-42A3-9DE2-DC9DAF8F6AD7}" type="presParOf" srcId="{E17C4F85-CD41-4E96-9161-2330CA43F2EE}" destId="{440BA1EA-72BC-4ACA-BA4D-2E5B1D09DA34}"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94A23F9-5CA2-435D-875F-3662503A449D}"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808F8376-866D-4AF8-956D-ABAE1CBF0DAF}">
      <dgm:prSet/>
      <dgm:spPr/>
      <dgm:t>
        <a:bodyPr/>
        <a:lstStyle/>
        <a:p>
          <a:r>
            <a:rPr lang="en-US" dirty="0"/>
            <a:t>In the very heart of Moscow, across from the Kremlin is a Statue christened in 2016 of Prince Vladimir. He ruled from 980-1015 in the city of Kiev where he left a legacy by accepting the Christian religion for himself and his realm– the medieval state of </a:t>
          </a:r>
          <a:r>
            <a:rPr lang="en-US" dirty="0" err="1"/>
            <a:t>Kyivan</a:t>
          </a:r>
          <a:r>
            <a:rPr lang="en-US" dirty="0"/>
            <a:t> Rus; which included vast territories extending from the Carpathian Mountains in the west to the Volga River in the east.</a:t>
          </a:r>
        </a:p>
      </dgm:t>
    </dgm:pt>
    <dgm:pt modelId="{9AB8568A-8839-4710-812F-D6BF8027D316}" type="parTrans" cxnId="{A3BF6779-3716-404B-88AB-145B24893654}">
      <dgm:prSet/>
      <dgm:spPr/>
      <dgm:t>
        <a:bodyPr/>
        <a:lstStyle/>
        <a:p>
          <a:endParaRPr lang="en-US"/>
        </a:p>
      </dgm:t>
    </dgm:pt>
    <dgm:pt modelId="{B3516A5E-8F49-4D37-9D22-458FEE561B9D}" type="sibTrans" cxnId="{A3BF6779-3716-404B-88AB-145B24893654}">
      <dgm:prSet/>
      <dgm:spPr/>
      <dgm:t>
        <a:bodyPr/>
        <a:lstStyle/>
        <a:p>
          <a:endParaRPr lang="en-US"/>
        </a:p>
      </dgm:t>
    </dgm:pt>
    <dgm:pt modelId="{7DC33D4E-3A83-4514-91C5-E7823D38653C}">
      <dgm:prSet/>
      <dgm:spPr/>
      <dgm:t>
        <a:bodyPr/>
        <a:lstStyle/>
        <a:p>
          <a:r>
            <a:rPr lang="en-US" dirty="0"/>
            <a:t>The importance of the monument symbolizes the Russian claim for </a:t>
          </a:r>
          <a:r>
            <a:rPr lang="en-US" b="1" dirty="0" err="1"/>
            <a:t>Kyivan</a:t>
          </a:r>
          <a:r>
            <a:rPr lang="en-US" b="1" dirty="0"/>
            <a:t> heritage </a:t>
          </a:r>
          <a:r>
            <a:rPr lang="en-US" dirty="0"/>
            <a:t>and underlines the importance of </a:t>
          </a:r>
          <a:r>
            <a:rPr lang="en-US" dirty="0" err="1"/>
            <a:t>Kyivan</a:t>
          </a:r>
          <a:r>
            <a:rPr lang="en-US" dirty="0"/>
            <a:t> Rus for the</a:t>
          </a:r>
          <a:r>
            <a:rPr lang="en-US" b="1" dirty="0"/>
            <a:t> historical identity </a:t>
          </a:r>
          <a:r>
            <a:rPr lang="en-US" dirty="0"/>
            <a:t>of contemporary Russia. First stone was laid in 2015 after Russia annexation of the Crimea, Ukraine.</a:t>
          </a:r>
        </a:p>
      </dgm:t>
    </dgm:pt>
    <dgm:pt modelId="{59BB9A73-AAF3-463D-9D4B-D678D3537832}" type="parTrans" cxnId="{0AE145D5-DFA9-45D9-BBC8-EBD4685F4B5D}">
      <dgm:prSet/>
      <dgm:spPr/>
      <dgm:t>
        <a:bodyPr/>
        <a:lstStyle/>
        <a:p>
          <a:endParaRPr lang="en-US"/>
        </a:p>
      </dgm:t>
    </dgm:pt>
    <dgm:pt modelId="{243D21B1-5657-4780-84A5-1E2C8EAF392F}" type="sibTrans" cxnId="{0AE145D5-DFA9-45D9-BBC8-EBD4685F4B5D}">
      <dgm:prSet/>
      <dgm:spPr/>
      <dgm:t>
        <a:bodyPr/>
        <a:lstStyle/>
        <a:p>
          <a:endParaRPr lang="en-US"/>
        </a:p>
      </dgm:t>
    </dgm:pt>
    <dgm:pt modelId="{2A9A27BD-5624-49E7-B56B-0B6D2599C98C}">
      <dgm:prSet/>
      <dgm:spPr/>
      <dgm:t>
        <a:bodyPr/>
        <a:lstStyle/>
        <a:p>
          <a:r>
            <a:rPr lang="en-US"/>
            <a:t>Otherwise, what would a monument to a prince of Kyiv, the capital for the neighboring state of Ukraine, be doing in such a coveted space in the very heart of Moscow, across the square from the Borovitsky gate of the Kremlin, the tallest monument in the Russian Capital.</a:t>
          </a:r>
        </a:p>
      </dgm:t>
    </dgm:pt>
    <dgm:pt modelId="{351F68A5-5621-483D-91D3-0D8C7E95E78A}" type="parTrans" cxnId="{7502C589-E5E1-4DD3-9263-28BB7004FCB4}">
      <dgm:prSet/>
      <dgm:spPr/>
      <dgm:t>
        <a:bodyPr/>
        <a:lstStyle/>
        <a:p>
          <a:endParaRPr lang="en-US"/>
        </a:p>
      </dgm:t>
    </dgm:pt>
    <dgm:pt modelId="{F1AD41AC-6490-40F0-B816-A992FB4331CC}" type="sibTrans" cxnId="{7502C589-E5E1-4DD3-9263-28BB7004FCB4}">
      <dgm:prSet/>
      <dgm:spPr/>
      <dgm:t>
        <a:bodyPr/>
        <a:lstStyle/>
        <a:p>
          <a:endParaRPr lang="en-US"/>
        </a:p>
      </dgm:t>
    </dgm:pt>
    <dgm:pt modelId="{CAA4DC60-66F6-4178-95FF-F5E2E9AD9467}" type="pres">
      <dgm:prSet presAssocID="{E94A23F9-5CA2-435D-875F-3662503A449D}" presName="linear" presStyleCnt="0">
        <dgm:presLayoutVars>
          <dgm:animLvl val="lvl"/>
          <dgm:resizeHandles val="exact"/>
        </dgm:presLayoutVars>
      </dgm:prSet>
      <dgm:spPr/>
    </dgm:pt>
    <dgm:pt modelId="{00838C19-6860-4CA8-8A79-AD90CB5FEFBB}" type="pres">
      <dgm:prSet presAssocID="{808F8376-866D-4AF8-956D-ABAE1CBF0DAF}" presName="parentText" presStyleLbl="node1" presStyleIdx="0" presStyleCnt="3">
        <dgm:presLayoutVars>
          <dgm:chMax val="0"/>
          <dgm:bulletEnabled val="1"/>
        </dgm:presLayoutVars>
      </dgm:prSet>
      <dgm:spPr/>
    </dgm:pt>
    <dgm:pt modelId="{F58DFA9A-980E-4462-A595-02A18F95D81D}" type="pres">
      <dgm:prSet presAssocID="{B3516A5E-8F49-4D37-9D22-458FEE561B9D}" presName="spacer" presStyleCnt="0"/>
      <dgm:spPr/>
    </dgm:pt>
    <dgm:pt modelId="{A58785DC-6B8E-4755-9F63-3E906CB98AC3}" type="pres">
      <dgm:prSet presAssocID="{7DC33D4E-3A83-4514-91C5-E7823D38653C}" presName="parentText" presStyleLbl="node1" presStyleIdx="1" presStyleCnt="3">
        <dgm:presLayoutVars>
          <dgm:chMax val="0"/>
          <dgm:bulletEnabled val="1"/>
        </dgm:presLayoutVars>
      </dgm:prSet>
      <dgm:spPr/>
    </dgm:pt>
    <dgm:pt modelId="{EFF29680-5B11-49B9-8F44-0EB52E518F64}" type="pres">
      <dgm:prSet presAssocID="{243D21B1-5657-4780-84A5-1E2C8EAF392F}" presName="spacer" presStyleCnt="0"/>
      <dgm:spPr/>
    </dgm:pt>
    <dgm:pt modelId="{2DE7AEB4-E875-4BC9-AC35-20D34E1E224F}" type="pres">
      <dgm:prSet presAssocID="{2A9A27BD-5624-49E7-B56B-0B6D2599C98C}" presName="parentText" presStyleLbl="node1" presStyleIdx="2" presStyleCnt="3">
        <dgm:presLayoutVars>
          <dgm:chMax val="0"/>
          <dgm:bulletEnabled val="1"/>
        </dgm:presLayoutVars>
      </dgm:prSet>
      <dgm:spPr/>
    </dgm:pt>
  </dgm:ptLst>
  <dgm:cxnLst>
    <dgm:cxn modelId="{A553C333-2F46-4599-97E2-C1571F59BEB1}" type="presOf" srcId="{7DC33D4E-3A83-4514-91C5-E7823D38653C}" destId="{A58785DC-6B8E-4755-9F63-3E906CB98AC3}" srcOrd="0" destOrd="0" presId="urn:microsoft.com/office/officeart/2005/8/layout/vList2"/>
    <dgm:cxn modelId="{7E77043A-F4A4-4F78-A3C7-C29BA28BC26E}" type="presOf" srcId="{2A9A27BD-5624-49E7-B56B-0B6D2599C98C}" destId="{2DE7AEB4-E875-4BC9-AC35-20D34E1E224F}" srcOrd="0" destOrd="0" presId="urn:microsoft.com/office/officeart/2005/8/layout/vList2"/>
    <dgm:cxn modelId="{9EE8796E-49B0-484D-B387-B302F3E63E17}" type="presOf" srcId="{E94A23F9-5CA2-435D-875F-3662503A449D}" destId="{CAA4DC60-66F6-4178-95FF-F5E2E9AD9467}" srcOrd="0" destOrd="0" presId="urn:microsoft.com/office/officeart/2005/8/layout/vList2"/>
    <dgm:cxn modelId="{A3BF6779-3716-404B-88AB-145B24893654}" srcId="{E94A23F9-5CA2-435D-875F-3662503A449D}" destId="{808F8376-866D-4AF8-956D-ABAE1CBF0DAF}" srcOrd="0" destOrd="0" parTransId="{9AB8568A-8839-4710-812F-D6BF8027D316}" sibTransId="{B3516A5E-8F49-4D37-9D22-458FEE561B9D}"/>
    <dgm:cxn modelId="{7502C589-E5E1-4DD3-9263-28BB7004FCB4}" srcId="{E94A23F9-5CA2-435D-875F-3662503A449D}" destId="{2A9A27BD-5624-49E7-B56B-0B6D2599C98C}" srcOrd="2" destOrd="0" parTransId="{351F68A5-5621-483D-91D3-0D8C7E95E78A}" sibTransId="{F1AD41AC-6490-40F0-B816-A992FB4331CC}"/>
    <dgm:cxn modelId="{D662AE8F-CBDB-4CDB-8C6B-AF53CCC26A05}" type="presOf" srcId="{808F8376-866D-4AF8-956D-ABAE1CBF0DAF}" destId="{00838C19-6860-4CA8-8A79-AD90CB5FEFBB}" srcOrd="0" destOrd="0" presId="urn:microsoft.com/office/officeart/2005/8/layout/vList2"/>
    <dgm:cxn modelId="{0AE145D5-DFA9-45D9-BBC8-EBD4685F4B5D}" srcId="{E94A23F9-5CA2-435D-875F-3662503A449D}" destId="{7DC33D4E-3A83-4514-91C5-E7823D38653C}" srcOrd="1" destOrd="0" parTransId="{59BB9A73-AAF3-463D-9D4B-D678D3537832}" sibTransId="{243D21B1-5657-4780-84A5-1E2C8EAF392F}"/>
    <dgm:cxn modelId="{25294334-3D4E-486F-889E-325500DB26B5}" type="presParOf" srcId="{CAA4DC60-66F6-4178-95FF-F5E2E9AD9467}" destId="{00838C19-6860-4CA8-8A79-AD90CB5FEFBB}" srcOrd="0" destOrd="0" presId="urn:microsoft.com/office/officeart/2005/8/layout/vList2"/>
    <dgm:cxn modelId="{CAA9569F-CE5D-40A2-A8F9-C698AAB0657F}" type="presParOf" srcId="{CAA4DC60-66F6-4178-95FF-F5E2E9AD9467}" destId="{F58DFA9A-980E-4462-A595-02A18F95D81D}" srcOrd="1" destOrd="0" presId="urn:microsoft.com/office/officeart/2005/8/layout/vList2"/>
    <dgm:cxn modelId="{9A80F093-9C77-4A1E-A061-18C54CDE1AE4}" type="presParOf" srcId="{CAA4DC60-66F6-4178-95FF-F5E2E9AD9467}" destId="{A58785DC-6B8E-4755-9F63-3E906CB98AC3}" srcOrd="2" destOrd="0" presId="urn:microsoft.com/office/officeart/2005/8/layout/vList2"/>
    <dgm:cxn modelId="{2740B520-B377-4260-BD1F-95951371D8B1}" type="presParOf" srcId="{CAA4DC60-66F6-4178-95FF-F5E2E9AD9467}" destId="{EFF29680-5B11-49B9-8F44-0EB52E518F64}" srcOrd="3" destOrd="0" presId="urn:microsoft.com/office/officeart/2005/8/layout/vList2"/>
    <dgm:cxn modelId="{0A446907-4733-420F-8086-12BF2613A46E}" type="presParOf" srcId="{CAA4DC60-66F6-4178-95FF-F5E2E9AD9467}" destId="{2DE7AEB4-E875-4BC9-AC35-20D34E1E224F}"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C95A82C-6DC4-48BE-AE2B-92DFC372C789}"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2D5E5275-EBA7-4D0F-B02A-25971CA92BCF}">
      <dgm:prSet/>
      <dgm:spPr/>
      <dgm:t>
        <a:bodyPr/>
        <a:lstStyle/>
        <a:p>
          <a:r>
            <a:rPr lang="en-US" b="0" i="0"/>
            <a:t>The Russian leader said that one of the goals of the offensive was to “denazify” the country, part of a long-running effort by Putin to delegitimize Ukrainian nationalism and sell the incursion to his constituency at home.</a:t>
          </a:r>
          <a:endParaRPr lang="en-US"/>
        </a:p>
      </dgm:t>
    </dgm:pt>
    <dgm:pt modelId="{FD2237EB-63CE-47F1-B3D3-534D296CB727}" type="parTrans" cxnId="{B3663744-D9BE-4F9D-9928-9480190382AF}">
      <dgm:prSet/>
      <dgm:spPr/>
      <dgm:t>
        <a:bodyPr/>
        <a:lstStyle/>
        <a:p>
          <a:endParaRPr lang="en-US"/>
        </a:p>
      </dgm:t>
    </dgm:pt>
    <dgm:pt modelId="{D1F78BDB-4645-4E4E-A96A-6105DD534A89}" type="sibTrans" cxnId="{B3663744-D9BE-4F9D-9928-9480190382AF}">
      <dgm:prSet/>
      <dgm:spPr/>
      <dgm:t>
        <a:bodyPr/>
        <a:lstStyle/>
        <a:p>
          <a:endParaRPr lang="en-US"/>
        </a:p>
      </dgm:t>
    </dgm:pt>
    <dgm:pt modelId="{7289361C-3ECB-4351-B9BA-A3584032992D}">
      <dgm:prSet/>
      <dgm:spPr/>
      <dgm:t>
        <a:bodyPr/>
        <a:lstStyle/>
        <a:p>
          <a:r>
            <a:rPr lang="en-US" b="0" i="0"/>
            <a:t>Three of Zelensky’s great uncles were executed as part of the German-led genocide of European Jews during the war, the president said on a trip to </a:t>
          </a:r>
          <a:r>
            <a:rPr lang="en-US" b="0" i="0">
              <a:hlinkClick xmlns:r="http://schemas.openxmlformats.org/officeDocument/2006/relationships" r:id="rId1"/>
            </a:rPr>
            <a:t>Jerusalem in 2020</a:t>
          </a:r>
          <a:r>
            <a:rPr lang="en-US" b="0" i="0"/>
            <a:t>. His grandfather, who was the brother of those killed, survived.</a:t>
          </a:r>
          <a:endParaRPr lang="en-US"/>
        </a:p>
      </dgm:t>
    </dgm:pt>
    <dgm:pt modelId="{39673811-134A-4E0A-982B-F7912643A8A3}" type="parTrans" cxnId="{CFA0712A-799D-456B-A152-5DB302AA9353}">
      <dgm:prSet/>
      <dgm:spPr/>
      <dgm:t>
        <a:bodyPr/>
        <a:lstStyle/>
        <a:p>
          <a:endParaRPr lang="en-US"/>
        </a:p>
      </dgm:t>
    </dgm:pt>
    <dgm:pt modelId="{0E7EB1D0-2432-4F1E-AA31-C4A2876FFF55}" type="sibTrans" cxnId="{CFA0712A-799D-456B-A152-5DB302AA9353}">
      <dgm:prSet/>
      <dgm:spPr/>
      <dgm:t>
        <a:bodyPr/>
        <a:lstStyle/>
        <a:p>
          <a:endParaRPr lang="en-US"/>
        </a:p>
      </dgm:t>
    </dgm:pt>
    <dgm:pt modelId="{BD77D0A3-E5A1-42D3-86FC-F9C0E34AFBED}">
      <dgm:prSet/>
      <dgm:spPr/>
      <dgm:t>
        <a:bodyPr/>
        <a:lstStyle/>
        <a:p>
          <a:r>
            <a:rPr lang="en-US" b="0" i="0"/>
            <a:t>“Forty years later, his Jewish grandson became president,” Zelenksy said in an address.</a:t>
          </a:r>
          <a:endParaRPr lang="en-US"/>
        </a:p>
      </dgm:t>
    </dgm:pt>
    <dgm:pt modelId="{176445BE-F29D-4D15-ADF8-2320CEE55E24}" type="parTrans" cxnId="{3F5EBCD0-B4C8-4B16-A86D-9033551C6AED}">
      <dgm:prSet/>
      <dgm:spPr/>
      <dgm:t>
        <a:bodyPr/>
        <a:lstStyle/>
        <a:p>
          <a:endParaRPr lang="en-US"/>
        </a:p>
      </dgm:t>
    </dgm:pt>
    <dgm:pt modelId="{615572E3-0CCD-4393-A14C-EAF2FC3A4C08}" type="sibTrans" cxnId="{3F5EBCD0-B4C8-4B16-A86D-9033551C6AED}">
      <dgm:prSet/>
      <dgm:spPr/>
      <dgm:t>
        <a:bodyPr/>
        <a:lstStyle/>
        <a:p>
          <a:endParaRPr lang="en-US"/>
        </a:p>
      </dgm:t>
    </dgm:pt>
    <dgm:pt modelId="{F2920685-006D-424C-A69B-3B4140428DE2}">
      <dgm:prSet/>
      <dgm:spPr/>
      <dgm:t>
        <a:bodyPr/>
        <a:lstStyle/>
        <a:p>
          <a:r>
            <a:rPr lang="en-US" b="0" i="0"/>
            <a:t>The Ukrainian leader also fired back at Putin’s Nazi claim Thursday, saying on Twitter that Russia had attacked Ukraine just “as Nazi Germany did.”</a:t>
          </a:r>
          <a:endParaRPr lang="en-US"/>
        </a:p>
      </dgm:t>
    </dgm:pt>
    <dgm:pt modelId="{5956334D-351A-4F60-8607-68A26FA39743}" type="parTrans" cxnId="{43F5FE2F-C01D-4934-8DD6-68FF0F906962}">
      <dgm:prSet/>
      <dgm:spPr/>
      <dgm:t>
        <a:bodyPr/>
        <a:lstStyle/>
        <a:p>
          <a:endParaRPr lang="en-US"/>
        </a:p>
      </dgm:t>
    </dgm:pt>
    <dgm:pt modelId="{24D0ED33-2D61-4441-B32A-8515B5634055}" type="sibTrans" cxnId="{43F5FE2F-C01D-4934-8DD6-68FF0F906962}">
      <dgm:prSet/>
      <dgm:spPr/>
      <dgm:t>
        <a:bodyPr/>
        <a:lstStyle/>
        <a:p>
          <a:endParaRPr lang="en-US"/>
        </a:p>
      </dgm:t>
    </dgm:pt>
    <dgm:pt modelId="{D0D33AA3-6648-4106-8A1E-C9A33FC1A8D8}">
      <dgm:prSet/>
      <dgm:spPr/>
      <dgm:t>
        <a:bodyPr/>
        <a:lstStyle/>
        <a:p>
          <a:r>
            <a:rPr lang="en-US" b="0" i="0"/>
            <a:t>One of World War II’s worst massacres took place near the Ukrainian capital in 1941, when German-led forces killed tens of thousands of Jews in the ravine of Babi Yar.</a:t>
          </a:r>
          <a:endParaRPr lang="en-US"/>
        </a:p>
      </dgm:t>
    </dgm:pt>
    <dgm:pt modelId="{73C86356-D3F0-4C6E-AB62-FAEB0BA90DBB}" type="parTrans" cxnId="{BBB42E09-CE48-4682-8372-C9809FD1E105}">
      <dgm:prSet/>
      <dgm:spPr/>
      <dgm:t>
        <a:bodyPr/>
        <a:lstStyle/>
        <a:p>
          <a:endParaRPr lang="en-US"/>
        </a:p>
      </dgm:t>
    </dgm:pt>
    <dgm:pt modelId="{941E9E30-9CE8-43D7-84F8-B8855E7D6BC8}" type="sibTrans" cxnId="{BBB42E09-CE48-4682-8372-C9809FD1E105}">
      <dgm:prSet/>
      <dgm:spPr/>
      <dgm:t>
        <a:bodyPr/>
        <a:lstStyle/>
        <a:p>
          <a:endParaRPr lang="en-US"/>
        </a:p>
      </dgm:t>
    </dgm:pt>
    <dgm:pt modelId="{E237DDAF-086A-43F1-9434-FC9A84051D53}">
      <dgm:prSet/>
      <dgm:spPr/>
      <dgm:t>
        <a:bodyPr/>
        <a:lstStyle/>
        <a:p>
          <a:r>
            <a:rPr lang="en-US" b="0" i="0"/>
            <a:t>“As of today, our countries are on different sides of world history,” Zelensky said on Twitter, addressing Putin. “Russia has embarked on a path of evil.”</a:t>
          </a:r>
          <a:endParaRPr lang="en-US"/>
        </a:p>
      </dgm:t>
    </dgm:pt>
    <dgm:pt modelId="{D27A1439-5FB2-40F1-939B-97CF1FE5D300}" type="parTrans" cxnId="{81894322-D66F-4B54-9888-2F42A1918699}">
      <dgm:prSet/>
      <dgm:spPr/>
      <dgm:t>
        <a:bodyPr/>
        <a:lstStyle/>
        <a:p>
          <a:endParaRPr lang="en-US"/>
        </a:p>
      </dgm:t>
    </dgm:pt>
    <dgm:pt modelId="{72736BEF-D01B-4DB5-A332-6B48CFB4DE87}" type="sibTrans" cxnId="{81894322-D66F-4B54-9888-2F42A1918699}">
      <dgm:prSet/>
      <dgm:spPr/>
      <dgm:t>
        <a:bodyPr/>
        <a:lstStyle/>
        <a:p>
          <a:endParaRPr lang="en-US"/>
        </a:p>
      </dgm:t>
    </dgm:pt>
    <dgm:pt modelId="{EEC20BDE-E7B2-4483-812C-47DB4F08D243}" type="pres">
      <dgm:prSet presAssocID="{2C95A82C-6DC4-48BE-AE2B-92DFC372C789}" presName="linear" presStyleCnt="0">
        <dgm:presLayoutVars>
          <dgm:animLvl val="lvl"/>
          <dgm:resizeHandles val="exact"/>
        </dgm:presLayoutVars>
      </dgm:prSet>
      <dgm:spPr/>
    </dgm:pt>
    <dgm:pt modelId="{B81FD41A-3945-43F3-9222-C7895E9219C0}" type="pres">
      <dgm:prSet presAssocID="{2D5E5275-EBA7-4D0F-B02A-25971CA92BCF}" presName="parentText" presStyleLbl="node1" presStyleIdx="0" presStyleCnt="6">
        <dgm:presLayoutVars>
          <dgm:chMax val="0"/>
          <dgm:bulletEnabled val="1"/>
        </dgm:presLayoutVars>
      </dgm:prSet>
      <dgm:spPr/>
    </dgm:pt>
    <dgm:pt modelId="{640FB380-7A5A-4BD5-992F-38265B74A0C8}" type="pres">
      <dgm:prSet presAssocID="{D1F78BDB-4645-4E4E-A96A-6105DD534A89}" presName="spacer" presStyleCnt="0"/>
      <dgm:spPr/>
    </dgm:pt>
    <dgm:pt modelId="{E2327A22-62A7-476A-BE9B-248A1F7248E7}" type="pres">
      <dgm:prSet presAssocID="{7289361C-3ECB-4351-B9BA-A3584032992D}" presName="parentText" presStyleLbl="node1" presStyleIdx="1" presStyleCnt="6">
        <dgm:presLayoutVars>
          <dgm:chMax val="0"/>
          <dgm:bulletEnabled val="1"/>
        </dgm:presLayoutVars>
      </dgm:prSet>
      <dgm:spPr/>
    </dgm:pt>
    <dgm:pt modelId="{264DF507-0089-4928-A08B-42075D498D09}" type="pres">
      <dgm:prSet presAssocID="{0E7EB1D0-2432-4F1E-AA31-C4A2876FFF55}" presName="spacer" presStyleCnt="0"/>
      <dgm:spPr/>
    </dgm:pt>
    <dgm:pt modelId="{8BF9B3BE-C5EC-4A4B-A3D4-7EBD8A257124}" type="pres">
      <dgm:prSet presAssocID="{BD77D0A3-E5A1-42D3-86FC-F9C0E34AFBED}" presName="parentText" presStyleLbl="node1" presStyleIdx="2" presStyleCnt="6">
        <dgm:presLayoutVars>
          <dgm:chMax val="0"/>
          <dgm:bulletEnabled val="1"/>
        </dgm:presLayoutVars>
      </dgm:prSet>
      <dgm:spPr/>
    </dgm:pt>
    <dgm:pt modelId="{CDAE51F0-E8D9-46C4-A0A1-74D103C03D9F}" type="pres">
      <dgm:prSet presAssocID="{615572E3-0CCD-4393-A14C-EAF2FC3A4C08}" presName="spacer" presStyleCnt="0"/>
      <dgm:spPr/>
    </dgm:pt>
    <dgm:pt modelId="{9294CEE5-4799-4817-A402-10EAE95B13BD}" type="pres">
      <dgm:prSet presAssocID="{F2920685-006D-424C-A69B-3B4140428DE2}" presName="parentText" presStyleLbl="node1" presStyleIdx="3" presStyleCnt="6">
        <dgm:presLayoutVars>
          <dgm:chMax val="0"/>
          <dgm:bulletEnabled val="1"/>
        </dgm:presLayoutVars>
      </dgm:prSet>
      <dgm:spPr/>
    </dgm:pt>
    <dgm:pt modelId="{F3B5FF48-547A-45E7-BE9B-6EB6ECEE3098}" type="pres">
      <dgm:prSet presAssocID="{24D0ED33-2D61-4441-B32A-8515B5634055}" presName="spacer" presStyleCnt="0"/>
      <dgm:spPr/>
    </dgm:pt>
    <dgm:pt modelId="{ABD3CA02-5B77-45B8-98A9-D9936865B25D}" type="pres">
      <dgm:prSet presAssocID="{D0D33AA3-6648-4106-8A1E-C9A33FC1A8D8}" presName="parentText" presStyleLbl="node1" presStyleIdx="4" presStyleCnt="6">
        <dgm:presLayoutVars>
          <dgm:chMax val="0"/>
          <dgm:bulletEnabled val="1"/>
        </dgm:presLayoutVars>
      </dgm:prSet>
      <dgm:spPr/>
    </dgm:pt>
    <dgm:pt modelId="{57984BFE-FD33-4692-80DC-65789FBB6839}" type="pres">
      <dgm:prSet presAssocID="{941E9E30-9CE8-43D7-84F8-B8855E7D6BC8}" presName="spacer" presStyleCnt="0"/>
      <dgm:spPr/>
    </dgm:pt>
    <dgm:pt modelId="{C01FE924-AD85-4374-85CB-0720F504D4EF}" type="pres">
      <dgm:prSet presAssocID="{E237DDAF-086A-43F1-9434-FC9A84051D53}" presName="parentText" presStyleLbl="node1" presStyleIdx="5" presStyleCnt="6">
        <dgm:presLayoutVars>
          <dgm:chMax val="0"/>
          <dgm:bulletEnabled val="1"/>
        </dgm:presLayoutVars>
      </dgm:prSet>
      <dgm:spPr/>
    </dgm:pt>
  </dgm:ptLst>
  <dgm:cxnLst>
    <dgm:cxn modelId="{BBB42E09-CE48-4682-8372-C9809FD1E105}" srcId="{2C95A82C-6DC4-48BE-AE2B-92DFC372C789}" destId="{D0D33AA3-6648-4106-8A1E-C9A33FC1A8D8}" srcOrd="4" destOrd="0" parTransId="{73C86356-D3F0-4C6E-AB62-FAEB0BA90DBB}" sibTransId="{941E9E30-9CE8-43D7-84F8-B8855E7D6BC8}"/>
    <dgm:cxn modelId="{81894322-D66F-4B54-9888-2F42A1918699}" srcId="{2C95A82C-6DC4-48BE-AE2B-92DFC372C789}" destId="{E237DDAF-086A-43F1-9434-FC9A84051D53}" srcOrd="5" destOrd="0" parTransId="{D27A1439-5FB2-40F1-939B-97CF1FE5D300}" sibTransId="{72736BEF-D01B-4DB5-A332-6B48CFB4DE87}"/>
    <dgm:cxn modelId="{7B4D9528-ABDE-4311-8786-9483F6C79C51}" type="presOf" srcId="{BD77D0A3-E5A1-42D3-86FC-F9C0E34AFBED}" destId="{8BF9B3BE-C5EC-4A4B-A3D4-7EBD8A257124}" srcOrd="0" destOrd="0" presId="urn:microsoft.com/office/officeart/2005/8/layout/vList2"/>
    <dgm:cxn modelId="{CFA0712A-799D-456B-A152-5DB302AA9353}" srcId="{2C95A82C-6DC4-48BE-AE2B-92DFC372C789}" destId="{7289361C-3ECB-4351-B9BA-A3584032992D}" srcOrd="1" destOrd="0" parTransId="{39673811-134A-4E0A-982B-F7912643A8A3}" sibTransId="{0E7EB1D0-2432-4F1E-AA31-C4A2876FFF55}"/>
    <dgm:cxn modelId="{43F5FE2F-C01D-4934-8DD6-68FF0F906962}" srcId="{2C95A82C-6DC4-48BE-AE2B-92DFC372C789}" destId="{F2920685-006D-424C-A69B-3B4140428DE2}" srcOrd="3" destOrd="0" parTransId="{5956334D-351A-4F60-8607-68A26FA39743}" sibTransId="{24D0ED33-2D61-4441-B32A-8515B5634055}"/>
    <dgm:cxn modelId="{B3663744-D9BE-4F9D-9928-9480190382AF}" srcId="{2C95A82C-6DC4-48BE-AE2B-92DFC372C789}" destId="{2D5E5275-EBA7-4D0F-B02A-25971CA92BCF}" srcOrd="0" destOrd="0" parTransId="{FD2237EB-63CE-47F1-B3D3-534D296CB727}" sibTransId="{D1F78BDB-4645-4E4E-A96A-6105DD534A89}"/>
    <dgm:cxn modelId="{A4CEF455-FB70-449C-B99B-093C59BB5169}" type="presOf" srcId="{E237DDAF-086A-43F1-9434-FC9A84051D53}" destId="{C01FE924-AD85-4374-85CB-0720F504D4EF}" srcOrd="0" destOrd="0" presId="urn:microsoft.com/office/officeart/2005/8/layout/vList2"/>
    <dgm:cxn modelId="{9D1C7A78-644F-4DFE-AC3E-81E5E845B414}" type="presOf" srcId="{2D5E5275-EBA7-4D0F-B02A-25971CA92BCF}" destId="{B81FD41A-3945-43F3-9222-C7895E9219C0}" srcOrd="0" destOrd="0" presId="urn:microsoft.com/office/officeart/2005/8/layout/vList2"/>
    <dgm:cxn modelId="{FA204A8B-B863-4CEA-B4D8-2C94FEDF8D7E}" type="presOf" srcId="{7289361C-3ECB-4351-B9BA-A3584032992D}" destId="{E2327A22-62A7-476A-BE9B-248A1F7248E7}" srcOrd="0" destOrd="0" presId="urn:microsoft.com/office/officeart/2005/8/layout/vList2"/>
    <dgm:cxn modelId="{2FE4A9C5-4EB6-43F0-90D4-69E7B79BCBC5}" type="presOf" srcId="{D0D33AA3-6648-4106-8A1E-C9A33FC1A8D8}" destId="{ABD3CA02-5B77-45B8-98A9-D9936865B25D}" srcOrd="0" destOrd="0" presId="urn:microsoft.com/office/officeart/2005/8/layout/vList2"/>
    <dgm:cxn modelId="{35B67ECE-01D4-4B24-821D-83E783F04E5E}" type="presOf" srcId="{F2920685-006D-424C-A69B-3B4140428DE2}" destId="{9294CEE5-4799-4817-A402-10EAE95B13BD}" srcOrd="0" destOrd="0" presId="urn:microsoft.com/office/officeart/2005/8/layout/vList2"/>
    <dgm:cxn modelId="{3F5EBCD0-B4C8-4B16-A86D-9033551C6AED}" srcId="{2C95A82C-6DC4-48BE-AE2B-92DFC372C789}" destId="{BD77D0A3-E5A1-42D3-86FC-F9C0E34AFBED}" srcOrd="2" destOrd="0" parTransId="{176445BE-F29D-4D15-ADF8-2320CEE55E24}" sibTransId="{615572E3-0CCD-4393-A14C-EAF2FC3A4C08}"/>
    <dgm:cxn modelId="{C1FBB8D3-F5D2-44E5-8BD5-56D08E17CAFD}" type="presOf" srcId="{2C95A82C-6DC4-48BE-AE2B-92DFC372C789}" destId="{EEC20BDE-E7B2-4483-812C-47DB4F08D243}" srcOrd="0" destOrd="0" presId="urn:microsoft.com/office/officeart/2005/8/layout/vList2"/>
    <dgm:cxn modelId="{E273A171-8AD0-4527-B90F-4ED0AA618232}" type="presParOf" srcId="{EEC20BDE-E7B2-4483-812C-47DB4F08D243}" destId="{B81FD41A-3945-43F3-9222-C7895E9219C0}" srcOrd="0" destOrd="0" presId="urn:microsoft.com/office/officeart/2005/8/layout/vList2"/>
    <dgm:cxn modelId="{A9DA6810-F8B3-4A17-AD68-8B1DCCAFBCDE}" type="presParOf" srcId="{EEC20BDE-E7B2-4483-812C-47DB4F08D243}" destId="{640FB380-7A5A-4BD5-992F-38265B74A0C8}" srcOrd="1" destOrd="0" presId="urn:microsoft.com/office/officeart/2005/8/layout/vList2"/>
    <dgm:cxn modelId="{DEA43F3C-CD4B-4BCD-ACA6-86DAD74EC414}" type="presParOf" srcId="{EEC20BDE-E7B2-4483-812C-47DB4F08D243}" destId="{E2327A22-62A7-476A-BE9B-248A1F7248E7}" srcOrd="2" destOrd="0" presId="urn:microsoft.com/office/officeart/2005/8/layout/vList2"/>
    <dgm:cxn modelId="{7E413861-61A1-46A5-B577-B507806C626F}" type="presParOf" srcId="{EEC20BDE-E7B2-4483-812C-47DB4F08D243}" destId="{264DF507-0089-4928-A08B-42075D498D09}" srcOrd="3" destOrd="0" presId="urn:microsoft.com/office/officeart/2005/8/layout/vList2"/>
    <dgm:cxn modelId="{49BCE1F6-CAB6-4ADF-A41B-ABCB353E0CAE}" type="presParOf" srcId="{EEC20BDE-E7B2-4483-812C-47DB4F08D243}" destId="{8BF9B3BE-C5EC-4A4B-A3D4-7EBD8A257124}" srcOrd="4" destOrd="0" presId="urn:microsoft.com/office/officeart/2005/8/layout/vList2"/>
    <dgm:cxn modelId="{C3D0B261-D67C-4C09-956C-40355E08FACD}" type="presParOf" srcId="{EEC20BDE-E7B2-4483-812C-47DB4F08D243}" destId="{CDAE51F0-E8D9-46C4-A0A1-74D103C03D9F}" srcOrd="5" destOrd="0" presId="urn:microsoft.com/office/officeart/2005/8/layout/vList2"/>
    <dgm:cxn modelId="{6D37CC60-2099-4221-85EA-A46995D7000A}" type="presParOf" srcId="{EEC20BDE-E7B2-4483-812C-47DB4F08D243}" destId="{9294CEE5-4799-4817-A402-10EAE95B13BD}" srcOrd="6" destOrd="0" presId="urn:microsoft.com/office/officeart/2005/8/layout/vList2"/>
    <dgm:cxn modelId="{E4316D79-7ADD-47A1-A751-FADEB9C4D967}" type="presParOf" srcId="{EEC20BDE-E7B2-4483-812C-47DB4F08D243}" destId="{F3B5FF48-547A-45E7-BE9B-6EB6ECEE3098}" srcOrd="7" destOrd="0" presId="urn:microsoft.com/office/officeart/2005/8/layout/vList2"/>
    <dgm:cxn modelId="{B5A6FEBB-CA5F-4398-BB1F-12417D9A4A9F}" type="presParOf" srcId="{EEC20BDE-E7B2-4483-812C-47DB4F08D243}" destId="{ABD3CA02-5B77-45B8-98A9-D9936865B25D}" srcOrd="8" destOrd="0" presId="urn:microsoft.com/office/officeart/2005/8/layout/vList2"/>
    <dgm:cxn modelId="{F5174115-2A0D-406B-9411-F2818FF37332}" type="presParOf" srcId="{EEC20BDE-E7B2-4483-812C-47DB4F08D243}" destId="{57984BFE-FD33-4692-80DC-65789FBB6839}" srcOrd="9" destOrd="0" presId="urn:microsoft.com/office/officeart/2005/8/layout/vList2"/>
    <dgm:cxn modelId="{F4D9CC1C-2FEE-4E15-A20C-9708291B1F79}" type="presParOf" srcId="{EEC20BDE-E7B2-4483-812C-47DB4F08D243}" destId="{C01FE924-AD85-4374-85CB-0720F504D4EF}"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8101E61-BF99-4900-AB59-7A8AF41604AB}"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105950A9-219E-468F-BE99-DA907F6073F9}">
      <dgm:prSet/>
      <dgm:spPr/>
      <dgm:t>
        <a:bodyPr/>
        <a:lstStyle/>
        <a:p>
          <a:r>
            <a:rPr lang="en-US"/>
            <a:t>One official suggested calling the “Fentanyl scourge” the “Third Opium War.” The response from inside the beltway was immediate and visceral, “You can’t say that” (when it comes to China). In this case, the response was particularly curios as, payback for the Opium Wars were 180 years ago (Great Britain).</a:t>
          </a:r>
        </a:p>
      </dgm:t>
    </dgm:pt>
    <dgm:pt modelId="{0EC6BC4B-39A5-4E56-83C2-1D6BAE60C7B5}" type="parTrans" cxnId="{CEEC2668-BA86-47C2-84C1-D5BDC4790D83}">
      <dgm:prSet/>
      <dgm:spPr/>
      <dgm:t>
        <a:bodyPr/>
        <a:lstStyle/>
        <a:p>
          <a:endParaRPr lang="en-US"/>
        </a:p>
      </dgm:t>
    </dgm:pt>
    <dgm:pt modelId="{11998BF5-D24E-4B68-9A6A-E397413E9849}" type="sibTrans" cxnId="{CEEC2668-BA86-47C2-84C1-D5BDC4790D83}">
      <dgm:prSet/>
      <dgm:spPr/>
      <dgm:t>
        <a:bodyPr/>
        <a:lstStyle/>
        <a:p>
          <a:endParaRPr lang="en-US"/>
        </a:p>
      </dgm:t>
    </dgm:pt>
    <dgm:pt modelId="{530C4CDD-BEC3-4B66-8BEE-22422808D5AE}">
      <dgm:prSet/>
      <dgm:spPr/>
      <dgm:t>
        <a:bodyPr/>
        <a:lstStyle/>
        <a:p>
          <a:r>
            <a:rPr lang="en-US"/>
            <a:t>That the Chinese regime doesn’t ban fentanyl in its entirety-much less go after producers the way it goes after Uighurs, Christians, and Falun Gong, or Hong Kongers- suggests China is glad America is awash in fentanyl.</a:t>
          </a:r>
        </a:p>
      </dgm:t>
    </dgm:pt>
    <dgm:pt modelId="{C11E5751-C048-4619-B6A7-B6D768597F13}" type="parTrans" cxnId="{7E8254A0-9E1A-4946-B595-EF11B373189E}">
      <dgm:prSet/>
      <dgm:spPr/>
      <dgm:t>
        <a:bodyPr/>
        <a:lstStyle/>
        <a:p>
          <a:endParaRPr lang="en-US"/>
        </a:p>
      </dgm:t>
    </dgm:pt>
    <dgm:pt modelId="{F5464F4E-0CCA-4674-B475-2F9BA51E0287}" type="sibTrans" cxnId="{7E8254A0-9E1A-4946-B595-EF11B373189E}">
      <dgm:prSet/>
      <dgm:spPr/>
      <dgm:t>
        <a:bodyPr/>
        <a:lstStyle/>
        <a:p>
          <a:endParaRPr lang="en-US"/>
        </a:p>
      </dgm:t>
    </dgm:pt>
    <dgm:pt modelId="{8FB2E689-CB2E-43B6-8D80-AB7F1E1A770B}">
      <dgm:prSet/>
      <dgm:spPr/>
      <dgm:t>
        <a:bodyPr/>
        <a:lstStyle/>
        <a:p>
          <a:r>
            <a:rPr lang="en-US"/>
            <a:t>The carnage can’t be overstated. Fetanyl is ravaging all parts of American society.</a:t>
          </a:r>
        </a:p>
      </dgm:t>
    </dgm:pt>
    <dgm:pt modelId="{E66F68B1-3967-4255-937E-869E1936828E}" type="parTrans" cxnId="{8AC91331-A020-443C-AA1D-2B15E062E250}">
      <dgm:prSet/>
      <dgm:spPr/>
      <dgm:t>
        <a:bodyPr/>
        <a:lstStyle/>
        <a:p>
          <a:endParaRPr lang="en-US"/>
        </a:p>
      </dgm:t>
    </dgm:pt>
    <dgm:pt modelId="{205F4442-C4DF-49C9-82A7-0ACC3EEA54C6}" type="sibTrans" cxnId="{8AC91331-A020-443C-AA1D-2B15E062E250}">
      <dgm:prSet/>
      <dgm:spPr/>
      <dgm:t>
        <a:bodyPr/>
        <a:lstStyle/>
        <a:p>
          <a:endParaRPr lang="en-US"/>
        </a:p>
      </dgm:t>
    </dgm:pt>
    <dgm:pt modelId="{DC29FAB4-316A-4225-9DBA-10C6F09F4F5B}" type="pres">
      <dgm:prSet presAssocID="{B8101E61-BF99-4900-AB59-7A8AF41604AB}" presName="linear" presStyleCnt="0">
        <dgm:presLayoutVars>
          <dgm:animLvl val="lvl"/>
          <dgm:resizeHandles val="exact"/>
        </dgm:presLayoutVars>
      </dgm:prSet>
      <dgm:spPr/>
    </dgm:pt>
    <dgm:pt modelId="{57806F8D-9CE5-492F-8349-9F7DF6749CED}" type="pres">
      <dgm:prSet presAssocID="{105950A9-219E-468F-BE99-DA907F6073F9}" presName="parentText" presStyleLbl="node1" presStyleIdx="0" presStyleCnt="3">
        <dgm:presLayoutVars>
          <dgm:chMax val="0"/>
          <dgm:bulletEnabled val="1"/>
        </dgm:presLayoutVars>
      </dgm:prSet>
      <dgm:spPr/>
    </dgm:pt>
    <dgm:pt modelId="{D2A93704-BB3D-4ED9-A0CD-D5286BA43955}" type="pres">
      <dgm:prSet presAssocID="{11998BF5-D24E-4B68-9A6A-E397413E9849}" presName="spacer" presStyleCnt="0"/>
      <dgm:spPr/>
    </dgm:pt>
    <dgm:pt modelId="{DD5A689B-0EAC-45BD-89CD-CB55BDD6AFCF}" type="pres">
      <dgm:prSet presAssocID="{530C4CDD-BEC3-4B66-8BEE-22422808D5AE}" presName="parentText" presStyleLbl="node1" presStyleIdx="1" presStyleCnt="3">
        <dgm:presLayoutVars>
          <dgm:chMax val="0"/>
          <dgm:bulletEnabled val="1"/>
        </dgm:presLayoutVars>
      </dgm:prSet>
      <dgm:spPr/>
    </dgm:pt>
    <dgm:pt modelId="{5DD4E877-081C-43B5-A167-3EFE7B15A57B}" type="pres">
      <dgm:prSet presAssocID="{F5464F4E-0CCA-4674-B475-2F9BA51E0287}" presName="spacer" presStyleCnt="0"/>
      <dgm:spPr/>
    </dgm:pt>
    <dgm:pt modelId="{02F8849B-2C64-41DA-92DF-0ACFF000E061}" type="pres">
      <dgm:prSet presAssocID="{8FB2E689-CB2E-43B6-8D80-AB7F1E1A770B}" presName="parentText" presStyleLbl="node1" presStyleIdx="2" presStyleCnt="3">
        <dgm:presLayoutVars>
          <dgm:chMax val="0"/>
          <dgm:bulletEnabled val="1"/>
        </dgm:presLayoutVars>
      </dgm:prSet>
      <dgm:spPr/>
    </dgm:pt>
  </dgm:ptLst>
  <dgm:cxnLst>
    <dgm:cxn modelId="{8AC91331-A020-443C-AA1D-2B15E062E250}" srcId="{B8101E61-BF99-4900-AB59-7A8AF41604AB}" destId="{8FB2E689-CB2E-43B6-8D80-AB7F1E1A770B}" srcOrd="2" destOrd="0" parTransId="{E66F68B1-3967-4255-937E-869E1936828E}" sibTransId="{205F4442-C4DF-49C9-82A7-0ACC3EEA54C6}"/>
    <dgm:cxn modelId="{4510653E-0C49-4D03-A2FF-B90306AC39EC}" type="presOf" srcId="{530C4CDD-BEC3-4B66-8BEE-22422808D5AE}" destId="{DD5A689B-0EAC-45BD-89CD-CB55BDD6AFCF}" srcOrd="0" destOrd="0" presId="urn:microsoft.com/office/officeart/2005/8/layout/vList2"/>
    <dgm:cxn modelId="{10C14148-49E2-4BB3-87B3-62AA98460D79}" type="presOf" srcId="{B8101E61-BF99-4900-AB59-7A8AF41604AB}" destId="{DC29FAB4-316A-4225-9DBA-10C6F09F4F5B}" srcOrd="0" destOrd="0" presId="urn:microsoft.com/office/officeart/2005/8/layout/vList2"/>
    <dgm:cxn modelId="{53268653-BCFD-4C3F-83C4-72B4F99A3A91}" type="presOf" srcId="{105950A9-219E-468F-BE99-DA907F6073F9}" destId="{57806F8D-9CE5-492F-8349-9F7DF6749CED}" srcOrd="0" destOrd="0" presId="urn:microsoft.com/office/officeart/2005/8/layout/vList2"/>
    <dgm:cxn modelId="{CEEC2668-BA86-47C2-84C1-D5BDC4790D83}" srcId="{B8101E61-BF99-4900-AB59-7A8AF41604AB}" destId="{105950A9-219E-468F-BE99-DA907F6073F9}" srcOrd="0" destOrd="0" parTransId="{0EC6BC4B-39A5-4E56-83C2-1D6BAE60C7B5}" sibTransId="{11998BF5-D24E-4B68-9A6A-E397413E9849}"/>
    <dgm:cxn modelId="{C6E48C6E-A662-457A-80DE-1FB492F339F2}" type="presOf" srcId="{8FB2E689-CB2E-43B6-8D80-AB7F1E1A770B}" destId="{02F8849B-2C64-41DA-92DF-0ACFF000E061}" srcOrd="0" destOrd="0" presId="urn:microsoft.com/office/officeart/2005/8/layout/vList2"/>
    <dgm:cxn modelId="{7E8254A0-9E1A-4946-B595-EF11B373189E}" srcId="{B8101E61-BF99-4900-AB59-7A8AF41604AB}" destId="{530C4CDD-BEC3-4B66-8BEE-22422808D5AE}" srcOrd="1" destOrd="0" parTransId="{C11E5751-C048-4619-B6A7-B6D768597F13}" sibTransId="{F5464F4E-0CCA-4674-B475-2F9BA51E0287}"/>
    <dgm:cxn modelId="{9B88B871-8D52-43E3-9FE7-9EF78F750071}" type="presParOf" srcId="{DC29FAB4-316A-4225-9DBA-10C6F09F4F5B}" destId="{57806F8D-9CE5-492F-8349-9F7DF6749CED}" srcOrd="0" destOrd="0" presId="urn:microsoft.com/office/officeart/2005/8/layout/vList2"/>
    <dgm:cxn modelId="{EDA4C685-82A8-48FF-9251-C57DB16B2A3E}" type="presParOf" srcId="{DC29FAB4-316A-4225-9DBA-10C6F09F4F5B}" destId="{D2A93704-BB3D-4ED9-A0CD-D5286BA43955}" srcOrd="1" destOrd="0" presId="urn:microsoft.com/office/officeart/2005/8/layout/vList2"/>
    <dgm:cxn modelId="{D8F0FFA2-E273-4441-A8ED-41349B17CC8E}" type="presParOf" srcId="{DC29FAB4-316A-4225-9DBA-10C6F09F4F5B}" destId="{DD5A689B-0EAC-45BD-89CD-CB55BDD6AFCF}" srcOrd="2" destOrd="0" presId="urn:microsoft.com/office/officeart/2005/8/layout/vList2"/>
    <dgm:cxn modelId="{61EDCE72-B7B1-47C5-9017-5CBEFD5A062E}" type="presParOf" srcId="{DC29FAB4-316A-4225-9DBA-10C6F09F4F5B}" destId="{5DD4E877-081C-43B5-A167-3EFE7B15A57B}" srcOrd="3" destOrd="0" presId="urn:microsoft.com/office/officeart/2005/8/layout/vList2"/>
    <dgm:cxn modelId="{BD41DF72-5B94-44CF-8E07-D72451546C84}" type="presParOf" srcId="{DC29FAB4-316A-4225-9DBA-10C6F09F4F5B}" destId="{02F8849B-2C64-41DA-92DF-0ACFF000E061}"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E9597AC-2288-4923-B6BA-DF2D482AD602}"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119E91FC-194C-4F60-997B-F48DF1847EBB}">
      <dgm:prSet/>
      <dgm:spPr/>
      <dgm:t>
        <a:bodyPr/>
        <a:lstStyle/>
        <a:p>
          <a:r>
            <a:rPr lang="en-US" b="0" i="0"/>
            <a:t>Huawei is not Podesta’s first Chinese client, as </a:t>
          </a:r>
          <a:r>
            <a:rPr lang="en-US" b="0" i="0">
              <a:hlinkClick xmlns:r="http://schemas.openxmlformats.org/officeDocument/2006/relationships" r:id="rId1"/>
            </a:rPr>
            <a:t>financial disclosures</a:t>
          </a:r>
          <a:r>
            <a:rPr lang="en-US" b="0" i="0"/>
            <a:t> filed in April 2016 show his former company represented the China-U.S. Exchange Foundation, a nominally private nonprofit that </a:t>
          </a:r>
          <a:r>
            <a:rPr lang="en-US" b="0" i="0">
              <a:hlinkClick xmlns:r="http://schemas.openxmlformats.org/officeDocument/2006/relationships" r:id="rId2"/>
            </a:rPr>
            <a:t>critics say is linked to</a:t>
          </a:r>
          <a:r>
            <a:rPr lang="en-US" b="0" i="0"/>
            <a:t> Chinese Communist Party (CCP) influence operations in the U.S.</a:t>
          </a:r>
          <a:endParaRPr lang="en-US"/>
        </a:p>
      </dgm:t>
    </dgm:pt>
    <dgm:pt modelId="{74F06E8E-7994-49A3-AB4E-324F750111D4}" type="parTrans" cxnId="{A904DC13-E5D0-4395-A767-311E68FE27D8}">
      <dgm:prSet/>
      <dgm:spPr/>
      <dgm:t>
        <a:bodyPr/>
        <a:lstStyle/>
        <a:p>
          <a:endParaRPr lang="en-US"/>
        </a:p>
      </dgm:t>
    </dgm:pt>
    <dgm:pt modelId="{10D8464D-C230-4D5F-8D8D-47CA30D1290F}" type="sibTrans" cxnId="{A904DC13-E5D0-4395-A767-311E68FE27D8}">
      <dgm:prSet/>
      <dgm:spPr/>
      <dgm:t>
        <a:bodyPr/>
        <a:lstStyle/>
        <a:p>
          <a:endParaRPr lang="en-US"/>
        </a:p>
      </dgm:t>
    </dgm:pt>
    <dgm:pt modelId="{0DF95B49-69DC-443D-BAF8-51D407AA31AC}">
      <dgm:prSet/>
      <dgm:spPr/>
      <dgm:t>
        <a:bodyPr/>
        <a:lstStyle/>
        <a:p>
          <a:r>
            <a:rPr lang="en-US" b="0" i="0"/>
            <a:t>Huawei faces a number of legal and trade issues in Washington. The Justice Department during the Trump administration charged the Shenzhen-based company with </a:t>
          </a:r>
          <a:r>
            <a:rPr lang="en-US" b="0" i="0">
              <a:hlinkClick xmlns:r="http://schemas.openxmlformats.org/officeDocument/2006/relationships" r:id="rId3"/>
            </a:rPr>
            <a:t>several counts of fraud</a:t>
          </a:r>
          <a:r>
            <a:rPr lang="en-US" b="0" i="0"/>
            <a:t> in January 2019 and later with </a:t>
          </a:r>
          <a:r>
            <a:rPr lang="en-US" b="0" i="0">
              <a:hlinkClick xmlns:r="http://schemas.openxmlformats.org/officeDocument/2006/relationships" r:id="rId4"/>
            </a:rPr>
            <a:t>conspiracy to steal trade secrets</a:t>
          </a:r>
          <a:r>
            <a:rPr lang="en-US" b="0" i="0"/>
            <a:t> in February 2020.</a:t>
          </a:r>
          <a:endParaRPr lang="en-US"/>
        </a:p>
      </dgm:t>
    </dgm:pt>
    <dgm:pt modelId="{DB8DEC5C-766A-4E37-83A8-2783AF431143}" type="parTrans" cxnId="{3DB648EB-FDDD-4DC6-A147-A36B267251AE}">
      <dgm:prSet/>
      <dgm:spPr/>
      <dgm:t>
        <a:bodyPr/>
        <a:lstStyle/>
        <a:p>
          <a:endParaRPr lang="en-US"/>
        </a:p>
      </dgm:t>
    </dgm:pt>
    <dgm:pt modelId="{B0DF2476-68CF-4F1F-B4B2-FEDFB33AC11F}" type="sibTrans" cxnId="{3DB648EB-FDDD-4DC6-A147-A36B267251AE}">
      <dgm:prSet/>
      <dgm:spPr/>
      <dgm:t>
        <a:bodyPr/>
        <a:lstStyle/>
        <a:p>
          <a:endParaRPr lang="en-US"/>
        </a:p>
      </dgm:t>
    </dgm:pt>
    <dgm:pt modelId="{5CCAE00A-C3F3-42E6-9095-45E67D290EB9}" type="pres">
      <dgm:prSet presAssocID="{1E9597AC-2288-4923-B6BA-DF2D482AD602}" presName="linear" presStyleCnt="0">
        <dgm:presLayoutVars>
          <dgm:animLvl val="lvl"/>
          <dgm:resizeHandles val="exact"/>
        </dgm:presLayoutVars>
      </dgm:prSet>
      <dgm:spPr/>
    </dgm:pt>
    <dgm:pt modelId="{615A6397-364C-4192-B73B-913367885D75}" type="pres">
      <dgm:prSet presAssocID="{119E91FC-194C-4F60-997B-F48DF1847EBB}" presName="parentText" presStyleLbl="node1" presStyleIdx="0" presStyleCnt="2">
        <dgm:presLayoutVars>
          <dgm:chMax val="0"/>
          <dgm:bulletEnabled val="1"/>
        </dgm:presLayoutVars>
      </dgm:prSet>
      <dgm:spPr/>
    </dgm:pt>
    <dgm:pt modelId="{49BF6289-4D0C-4A64-9792-1FBD825C7724}" type="pres">
      <dgm:prSet presAssocID="{10D8464D-C230-4D5F-8D8D-47CA30D1290F}" presName="spacer" presStyleCnt="0"/>
      <dgm:spPr/>
    </dgm:pt>
    <dgm:pt modelId="{6A5E74DF-A09A-476E-A82B-F90AB63471A9}" type="pres">
      <dgm:prSet presAssocID="{0DF95B49-69DC-443D-BAF8-51D407AA31AC}" presName="parentText" presStyleLbl="node1" presStyleIdx="1" presStyleCnt="2">
        <dgm:presLayoutVars>
          <dgm:chMax val="0"/>
          <dgm:bulletEnabled val="1"/>
        </dgm:presLayoutVars>
      </dgm:prSet>
      <dgm:spPr/>
    </dgm:pt>
  </dgm:ptLst>
  <dgm:cxnLst>
    <dgm:cxn modelId="{3E103209-274D-44D9-86AA-09A1D8380E81}" type="presOf" srcId="{1E9597AC-2288-4923-B6BA-DF2D482AD602}" destId="{5CCAE00A-C3F3-42E6-9095-45E67D290EB9}" srcOrd="0" destOrd="0" presId="urn:microsoft.com/office/officeart/2005/8/layout/vList2"/>
    <dgm:cxn modelId="{A904DC13-E5D0-4395-A767-311E68FE27D8}" srcId="{1E9597AC-2288-4923-B6BA-DF2D482AD602}" destId="{119E91FC-194C-4F60-997B-F48DF1847EBB}" srcOrd="0" destOrd="0" parTransId="{74F06E8E-7994-49A3-AB4E-324F750111D4}" sibTransId="{10D8464D-C230-4D5F-8D8D-47CA30D1290F}"/>
    <dgm:cxn modelId="{A2616184-0AC4-4B7C-B02A-379C2F4DD1D0}" type="presOf" srcId="{119E91FC-194C-4F60-997B-F48DF1847EBB}" destId="{615A6397-364C-4192-B73B-913367885D75}" srcOrd="0" destOrd="0" presId="urn:microsoft.com/office/officeart/2005/8/layout/vList2"/>
    <dgm:cxn modelId="{5DF320D6-F5EA-4DC6-A836-439133DE5AAB}" type="presOf" srcId="{0DF95B49-69DC-443D-BAF8-51D407AA31AC}" destId="{6A5E74DF-A09A-476E-A82B-F90AB63471A9}" srcOrd="0" destOrd="0" presId="urn:microsoft.com/office/officeart/2005/8/layout/vList2"/>
    <dgm:cxn modelId="{3DB648EB-FDDD-4DC6-A147-A36B267251AE}" srcId="{1E9597AC-2288-4923-B6BA-DF2D482AD602}" destId="{0DF95B49-69DC-443D-BAF8-51D407AA31AC}" srcOrd="1" destOrd="0" parTransId="{DB8DEC5C-766A-4E37-83A8-2783AF431143}" sibTransId="{B0DF2476-68CF-4F1F-B4B2-FEDFB33AC11F}"/>
    <dgm:cxn modelId="{3943BF42-E28A-49E7-8209-DB9AD80479B4}" type="presParOf" srcId="{5CCAE00A-C3F3-42E6-9095-45E67D290EB9}" destId="{615A6397-364C-4192-B73B-913367885D75}" srcOrd="0" destOrd="0" presId="urn:microsoft.com/office/officeart/2005/8/layout/vList2"/>
    <dgm:cxn modelId="{1A43BEFD-FE4B-4C0A-9045-FB01EF6248A3}" type="presParOf" srcId="{5CCAE00A-C3F3-42E6-9095-45E67D290EB9}" destId="{49BF6289-4D0C-4A64-9792-1FBD825C7724}" srcOrd="1" destOrd="0" presId="urn:microsoft.com/office/officeart/2005/8/layout/vList2"/>
    <dgm:cxn modelId="{573DC189-7B35-42DB-9C79-9E9CB4FDCF16}" type="presParOf" srcId="{5CCAE00A-C3F3-42E6-9095-45E67D290EB9}" destId="{6A5E74DF-A09A-476E-A82B-F90AB63471A9}"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DEE4947-99A0-4AF7-A99A-74B7C3A261C8}"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A9A312B8-C989-420D-B770-E9C85DEAF1D4}">
      <dgm:prSet/>
      <dgm:spPr/>
      <dgm:t>
        <a:bodyPr/>
        <a:lstStyle/>
        <a:p>
          <a:r>
            <a:rPr lang="en-US" b="0" i="0"/>
            <a:t>“The harm from the Chinese government’s economic espionage isn’t just that its companies pull ahead based on illegally gotten technology,” Wray said, according to the AP. “While they pull ahead, they push our companies and workers behind. That harm — company failures, job losses — has been building for a decade to the crush we feel today. It’s harm felt across the country, by workers in a whole range of industries.”</a:t>
          </a:r>
          <a:endParaRPr lang="en-US"/>
        </a:p>
      </dgm:t>
    </dgm:pt>
    <dgm:pt modelId="{5F189747-E7BC-4A22-99EB-F3C25FFAF401}" type="parTrans" cxnId="{96B829D3-669E-44F4-A8D9-0D49B236FB5E}">
      <dgm:prSet/>
      <dgm:spPr/>
      <dgm:t>
        <a:bodyPr/>
        <a:lstStyle/>
        <a:p>
          <a:endParaRPr lang="en-US"/>
        </a:p>
      </dgm:t>
    </dgm:pt>
    <dgm:pt modelId="{E0E513BF-0D5A-4415-85B5-8A4822F6306C}" type="sibTrans" cxnId="{96B829D3-669E-44F4-A8D9-0D49B236FB5E}">
      <dgm:prSet/>
      <dgm:spPr/>
      <dgm:t>
        <a:bodyPr/>
        <a:lstStyle/>
        <a:p>
          <a:endParaRPr lang="en-US"/>
        </a:p>
      </dgm:t>
    </dgm:pt>
    <dgm:pt modelId="{36F69122-6E50-435A-845C-AB8CF6C445DF}">
      <dgm:prSet/>
      <dgm:spPr/>
      <dgm:t>
        <a:bodyPr/>
        <a:lstStyle/>
        <a:p>
          <a:r>
            <a:rPr lang="en-US" b="0" i="0"/>
            <a:t>“I want to focus on it [the threat from China] here tonight because it’s reached a new level — more brazen, more damaging, than ever before, and it’s vital — vital — that all of us focus on that threat together,” Wray added.</a:t>
          </a:r>
          <a:endParaRPr lang="en-US"/>
        </a:p>
      </dgm:t>
    </dgm:pt>
    <dgm:pt modelId="{E548F141-F152-4AB1-8DAC-F2D83865DFE3}" type="parTrans" cxnId="{DA9FA936-BCE4-49FC-8E64-C43A469BD554}">
      <dgm:prSet/>
      <dgm:spPr/>
      <dgm:t>
        <a:bodyPr/>
        <a:lstStyle/>
        <a:p>
          <a:endParaRPr lang="en-US"/>
        </a:p>
      </dgm:t>
    </dgm:pt>
    <dgm:pt modelId="{386055D6-5CCE-4751-A0BD-BC438501BB65}" type="sibTrans" cxnId="{DA9FA936-BCE4-49FC-8E64-C43A469BD554}">
      <dgm:prSet/>
      <dgm:spPr/>
      <dgm:t>
        <a:bodyPr/>
        <a:lstStyle/>
        <a:p>
          <a:endParaRPr lang="en-US"/>
        </a:p>
      </dgm:t>
    </dgm:pt>
    <dgm:pt modelId="{3F2C5D5B-9D75-4858-AB77-00ACA914B250}" type="pres">
      <dgm:prSet presAssocID="{6DEE4947-99A0-4AF7-A99A-74B7C3A261C8}" presName="linear" presStyleCnt="0">
        <dgm:presLayoutVars>
          <dgm:animLvl val="lvl"/>
          <dgm:resizeHandles val="exact"/>
        </dgm:presLayoutVars>
      </dgm:prSet>
      <dgm:spPr/>
    </dgm:pt>
    <dgm:pt modelId="{094FA77D-7072-4539-9315-C3F1A9B150A8}" type="pres">
      <dgm:prSet presAssocID="{A9A312B8-C989-420D-B770-E9C85DEAF1D4}" presName="parentText" presStyleLbl="node1" presStyleIdx="0" presStyleCnt="2">
        <dgm:presLayoutVars>
          <dgm:chMax val="0"/>
          <dgm:bulletEnabled val="1"/>
        </dgm:presLayoutVars>
      </dgm:prSet>
      <dgm:spPr/>
    </dgm:pt>
    <dgm:pt modelId="{D579087C-083B-498E-B600-8CB2E4AD0839}" type="pres">
      <dgm:prSet presAssocID="{E0E513BF-0D5A-4415-85B5-8A4822F6306C}" presName="spacer" presStyleCnt="0"/>
      <dgm:spPr/>
    </dgm:pt>
    <dgm:pt modelId="{D16E5B65-331A-44FE-94A5-22FA48852BBE}" type="pres">
      <dgm:prSet presAssocID="{36F69122-6E50-435A-845C-AB8CF6C445DF}" presName="parentText" presStyleLbl="node1" presStyleIdx="1" presStyleCnt="2">
        <dgm:presLayoutVars>
          <dgm:chMax val="0"/>
          <dgm:bulletEnabled val="1"/>
        </dgm:presLayoutVars>
      </dgm:prSet>
      <dgm:spPr/>
    </dgm:pt>
  </dgm:ptLst>
  <dgm:cxnLst>
    <dgm:cxn modelId="{4FD5E116-05D8-414B-9D53-302A6A81C868}" type="presOf" srcId="{6DEE4947-99A0-4AF7-A99A-74B7C3A261C8}" destId="{3F2C5D5B-9D75-4858-AB77-00ACA914B250}" srcOrd="0" destOrd="0" presId="urn:microsoft.com/office/officeart/2005/8/layout/vList2"/>
    <dgm:cxn modelId="{DA9FA936-BCE4-49FC-8E64-C43A469BD554}" srcId="{6DEE4947-99A0-4AF7-A99A-74B7C3A261C8}" destId="{36F69122-6E50-435A-845C-AB8CF6C445DF}" srcOrd="1" destOrd="0" parTransId="{E548F141-F152-4AB1-8DAC-F2D83865DFE3}" sibTransId="{386055D6-5CCE-4751-A0BD-BC438501BB65}"/>
    <dgm:cxn modelId="{A945EEB0-6488-458C-913B-E5F77F25A59A}" type="presOf" srcId="{A9A312B8-C989-420D-B770-E9C85DEAF1D4}" destId="{094FA77D-7072-4539-9315-C3F1A9B150A8}" srcOrd="0" destOrd="0" presId="urn:microsoft.com/office/officeart/2005/8/layout/vList2"/>
    <dgm:cxn modelId="{CE2318B6-03C3-4E5F-AB5C-F2DFB4342DDE}" type="presOf" srcId="{36F69122-6E50-435A-845C-AB8CF6C445DF}" destId="{D16E5B65-331A-44FE-94A5-22FA48852BBE}" srcOrd="0" destOrd="0" presId="urn:microsoft.com/office/officeart/2005/8/layout/vList2"/>
    <dgm:cxn modelId="{96B829D3-669E-44F4-A8D9-0D49B236FB5E}" srcId="{6DEE4947-99A0-4AF7-A99A-74B7C3A261C8}" destId="{A9A312B8-C989-420D-B770-E9C85DEAF1D4}" srcOrd="0" destOrd="0" parTransId="{5F189747-E7BC-4A22-99EB-F3C25FFAF401}" sibTransId="{E0E513BF-0D5A-4415-85B5-8A4822F6306C}"/>
    <dgm:cxn modelId="{B2A8DC7B-B29C-48F8-858A-AE827F25D889}" type="presParOf" srcId="{3F2C5D5B-9D75-4858-AB77-00ACA914B250}" destId="{094FA77D-7072-4539-9315-C3F1A9B150A8}" srcOrd="0" destOrd="0" presId="urn:microsoft.com/office/officeart/2005/8/layout/vList2"/>
    <dgm:cxn modelId="{7D953317-FB40-4824-A1D6-872EE7D800FD}" type="presParOf" srcId="{3F2C5D5B-9D75-4858-AB77-00ACA914B250}" destId="{D579087C-083B-498E-B600-8CB2E4AD0839}" srcOrd="1" destOrd="0" presId="urn:microsoft.com/office/officeart/2005/8/layout/vList2"/>
    <dgm:cxn modelId="{2DA7EB7D-139F-4E0B-9286-302370FC2A13}" type="presParOf" srcId="{3F2C5D5B-9D75-4858-AB77-00ACA914B250}" destId="{D16E5B65-331A-44FE-94A5-22FA48852BBE}"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C3E716-2371-4415-999D-98E9F115BAB5}">
      <dsp:nvSpPr>
        <dsp:cNvPr id="0" name=""/>
        <dsp:cNvSpPr/>
      </dsp:nvSpPr>
      <dsp:spPr>
        <a:xfrm>
          <a:off x="658" y="506702"/>
          <a:ext cx="2567640" cy="154058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CFGC Recertification Training</a:t>
          </a:r>
        </a:p>
        <a:p>
          <a:pPr marL="0" lvl="0" indent="0" algn="ctr" defTabSz="755650">
            <a:lnSpc>
              <a:spcPct val="90000"/>
            </a:lnSpc>
            <a:spcBef>
              <a:spcPct val="0"/>
            </a:spcBef>
            <a:spcAft>
              <a:spcPct val="35000"/>
            </a:spcAft>
            <a:buNone/>
          </a:pPr>
          <a:r>
            <a:rPr lang="en-US" sz="1700" kern="1200" dirty="0"/>
            <a:t>03 March 2022</a:t>
          </a:r>
        </a:p>
      </dsp:txBody>
      <dsp:txXfrm>
        <a:off x="658" y="506702"/>
        <a:ext cx="2567640" cy="1540584"/>
      </dsp:txXfrm>
    </dsp:sp>
    <dsp:sp modelId="{33406E30-E0D2-48FC-A077-B0FCE0C894D6}">
      <dsp:nvSpPr>
        <dsp:cNvPr id="0" name=""/>
        <dsp:cNvSpPr/>
      </dsp:nvSpPr>
      <dsp:spPr>
        <a:xfrm>
          <a:off x="2825062" y="506702"/>
          <a:ext cx="2567640" cy="1540584"/>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CH (LTC) Kevin Mateer</a:t>
          </a:r>
        </a:p>
      </dsp:txBody>
      <dsp:txXfrm>
        <a:off x="2825062" y="506702"/>
        <a:ext cx="2567640" cy="1540584"/>
      </dsp:txXfrm>
    </dsp:sp>
    <dsp:sp modelId="{D184C2F9-63E5-4388-BBF8-499F35EC1B92}">
      <dsp:nvSpPr>
        <dsp:cNvPr id="0" name=""/>
        <dsp:cNvSpPr/>
      </dsp:nvSpPr>
      <dsp:spPr>
        <a:xfrm>
          <a:off x="1412860" y="2304051"/>
          <a:ext cx="2567640" cy="1540584"/>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hlinkClick xmlns:r="http://schemas.openxmlformats.org/officeDocument/2006/relationships" r:id="rId1"/>
            </a:rPr>
            <a:t>Kevin.mateer@yahoo.com</a:t>
          </a:r>
          <a:endParaRPr lang="en-US" sz="1700" kern="1200" dirty="0"/>
        </a:p>
        <a:p>
          <a:pPr marL="0" lvl="0" indent="0" algn="ctr" defTabSz="755650">
            <a:lnSpc>
              <a:spcPct val="90000"/>
            </a:lnSpc>
            <a:spcBef>
              <a:spcPct val="0"/>
            </a:spcBef>
            <a:spcAft>
              <a:spcPct val="35000"/>
            </a:spcAft>
            <a:buNone/>
          </a:pPr>
          <a:r>
            <a:rPr lang="en-US" sz="1700" kern="1200" dirty="0"/>
            <a:t>360-306-1677</a:t>
          </a:r>
        </a:p>
      </dsp:txBody>
      <dsp:txXfrm>
        <a:off x="1412860" y="2304051"/>
        <a:ext cx="2567640" cy="154058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6A9F32-572A-4BAC-92B8-C56A330AEE7B}">
      <dsp:nvSpPr>
        <dsp:cNvPr id="0" name=""/>
        <dsp:cNvSpPr/>
      </dsp:nvSpPr>
      <dsp:spPr>
        <a:xfrm>
          <a:off x="0" y="70"/>
          <a:ext cx="6002110" cy="123410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While many actors pretend to stand for something, Keanu Reaves does. When it comes to movies, China is by far the biggest market in the world</a:t>
          </a:r>
          <a:r>
            <a:rPr lang="en-US" sz="500" kern="1200" dirty="0"/>
            <a:t>.</a:t>
          </a:r>
        </a:p>
      </dsp:txBody>
      <dsp:txXfrm>
        <a:off x="60244" y="60314"/>
        <a:ext cx="5881622" cy="1113616"/>
      </dsp:txXfrm>
    </dsp:sp>
    <dsp:sp modelId="{80D0D0C3-ADEE-43F8-BE2B-3A5CCF26BFE1}">
      <dsp:nvSpPr>
        <dsp:cNvPr id="0" name=""/>
        <dsp:cNvSpPr/>
      </dsp:nvSpPr>
      <dsp:spPr>
        <a:xfrm>
          <a:off x="0" y="1148689"/>
          <a:ext cx="6002110" cy="1234104"/>
        </a:xfrm>
        <a:prstGeom prst="round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The New Yorker published a piece titled, “Keanu Reaves Is Too Good for this World.” He certainly appears to be too good for Hollywood, a place full of moral grandstanding and superficial concerns. Because Keanu Reeves has taken a stand, he is fast becoming a “de facto persona non grata in the Chinese entertainment landscape.</a:t>
          </a:r>
        </a:p>
      </dsp:txBody>
      <dsp:txXfrm>
        <a:off x="60244" y="1208933"/>
        <a:ext cx="5881622" cy="1113616"/>
      </dsp:txXfrm>
    </dsp:sp>
    <dsp:sp modelId="{DCA7E3C5-01DB-4DB0-8C0D-A4098DEA6C84}">
      <dsp:nvSpPr>
        <dsp:cNvPr id="0" name=""/>
        <dsp:cNvSpPr/>
      </dsp:nvSpPr>
      <dsp:spPr>
        <a:xfrm>
          <a:off x="0" y="2494858"/>
          <a:ext cx="6002110" cy="1234104"/>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t>Why is China occupying Tibet and believes it is there sovereign territory? </a:t>
          </a:r>
          <a:r>
            <a:rPr lang="en-US" sz="1300" kern="1200" dirty="0"/>
            <a:t>CCP is interested in Tibet for one specific reason-Natural Resources. The Tibetan plateau, with 46,000 glaciers, has one of the largest reserves of fresh water in the world. Known as Asia’s water tower, close to 250 million, in 10 countries across Asia-rely on this tower for water. </a:t>
          </a:r>
        </a:p>
      </dsp:txBody>
      <dsp:txXfrm>
        <a:off x="60244" y="2555102"/>
        <a:ext cx="5881622" cy="111361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4BC63A-2C3B-439D-8D1A-9FC23BABB7D9}">
      <dsp:nvSpPr>
        <dsp:cNvPr id="0" name=""/>
        <dsp:cNvSpPr/>
      </dsp:nvSpPr>
      <dsp:spPr>
        <a:xfrm>
          <a:off x="0" y="286051"/>
          <a:ext cx="6263640" cy="120290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China views Japan, Taiwan and the Philippines as one long wall. Insurmountable in geographic terms; with no line of sight for its aircraft, let alone navy, Beijing has no other choice but to take TAIWAN.</a:t>
          </a:r>
        </a:p>
      </dsp:txBody>
      <dsp:txXfrm>
        <a:off x="58721" y="344772"/>
        <a:ext cx="6146198" cy="1085464"/>
      </dsp:txXfrm>
    </dsp:sp>
    <dsp:sp modelId="{4D064FF7-C3B9-4CDB-B564-D8D5400F32EB}">
      <dsp:nvSpPr>
        <dsp:cNvPr id="0" name=""/>
        <dsp:cNvSpPr/>
      </dsp:nvSpPr>
      <dsp:spPr>
        <a:xfrm>
          <a:off x="0" y="1529277"/>
          <a:ext cx="6263640" cy="1202906"/>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Taiwan’s central mountain range runs the length of the Island with heights ranging from nine to twelve thousand feet. This is the PROBLEM  China faces in its efforts to project force into the Pacific. The Chinese air force must fly around TAIWAN, the navy must sail through the Japanese controlled Ryukyu Islands chain that stretches from Japan to Taiwan.</a:t>
          </a:r>
        </a:p>
      </dsp:txBody>
      <dsp:txXfrm>
        <a:off x="58721" y="1587998"/>
        <a:ext cx="6146198" cy="1085464"/>
      </dsp:txXfrm>
    </dsp:sp>
    <dsp:sp modelId="{89823998-02C8-40AD-8DDC-71C3ABF9E255}">
      <dsp:nvSpPr>
        <dsp:cNvPr id="0" name=""/>
        <dsp:cNvSpPr/>
      </dsp:nvSpPr>
      <dsp:spPr>
        <a:xfrm>
          <a:off x="0" y="2772504"/>
          <a:ext cx="6263640" cy="1202906"/>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The occupation of Chinese military forces on TAIWAN would basically turn the tables on the US. The wall would now be a US problem in terms of line of sight.</a:t>
          </a:r>
        </a:p>
      </dsp:txBody>
      <dsp:txXfrm>
        <a:off x="58721" y="2831225"/>
        <a:ext cx="6146198" cy="1085464"/>
      </dsp:txXfrm>
    </dsp:sp>
    <dsp:sp modelId="{2F5191CF-A174-46D2-AC81-BD6316E4D946}">
      <dsp:nvSpPr>
        <dsp:cNvPr id="0" name=""/>
        <dsp:cNvSpPr/>
      </dsp:nvSpPr>
      <dsp:spPr>
        <a:xfrm>
          <a:off x="0" y="4015730"/>
          <a:ext cx="6263640" cy="1202906"/>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IF TAIWAN fell tomorrow, the Chinese would use the naval base of Suao as a submarine base. Presently the Chinese naval base is Yulin where they enter into easily detected shallow water. At Suao the waters off the coast drop into the abyss, giving submarines the ability drop below thermal layers and vanish. China’s nuclear subs would be able to threaten the Pacific by being virtually undetected.</a:t>
          </a:r>
        </a:p>
      </dsp:txBody>
      <dsp:txXfrm>
        <a:off x="58721" y="4074451"/>
        <a:ext cx="6146198" cy="108546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922A3A-5807-4C81-9697-92624D919373}">
      <dsp:nvSpPr>
        <dsp:cNvPr id="0" name=""/>
        <dsp:cNvSpPr/>
      </dsp:nvSpPr>
      <dsp:spPr>
        <a:xfrm>
          <a:off x="0" y="555596"/>
          <a:ext cx="6263640" cy="106597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The Island is by far the world’s leader in the manufacture of semiconductors.</a:t>
          </a:r>
        </a:p>
      </dsp:txBody>
      <dsp:txXfrm>
        <a:off x="52037" y="607633"/>
        <a:ext cx="6159566" cy="961899"/>
      </dsp:txXfrm>
    </dsp:sp>
    <dsp:sp modelId="{D4AAE495-D544-41B3-A7ED-AC0F2017A16E}">
      <dsp:nvSpPr>
        <dsp:cNvPr id="0" name=""/>
        <dsp:cNvSpPr/>
      </dsp:nvSpPr>
      <dsp:spPr>
        <a:xfrm>
          <a:off x="0" y="1664770"/>
          <a:ext cx="6263640" cy="1065973"/>
        </a:xfrm>
        <a:prstGeom prst="round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One firm, the Taiwan Semiconductor Manufacturing Company (TSMC)</a:t>
          </a:r>
        </a:p>
      </dsp:txBody>
      <dsp:txXfrm>
        <a:off x="52037" y="1716807"/>
        <a:ext cx="6159566" cy="961899"/>
      </dsp:txXfrm>
    </dsp:sp>
    <dsp:sp modelId="{52052652-3441-425A-A29E-B29CB53A1706}">
      <dsp:nvSpPr>
        <dsp:cNvPr id="0" name=""/>
        <dsp:cNvSpPr/>
      </dsp:nvSpPr>
      <dsp:spPr>
        <a:xfrm>
          <a:off x="0" y="2773944"/>
          <a:ext cx="6263640" cy="1065973"/>
        </a:xfrm>
        <a:prstGeom prst="round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Makes more than half of the planet’s made to order chips and about 90% of its advanced processors. TSMC and Samsung are the only companies that can produce 5-nanometer chips, the most advanced chips anywhere.</a:t>
          </a:r>
        </a:p>
      </dsp:txBody>
      <dsp:txXfrm>
        <a:off x="52037" y="2825981"/>
        <a:ext cx="6159566" cy="961899"/>
      </dsp:txXfrm>
    </dsp:sp>
    <dsp:sp modelId="{0F8E444B-6014-4D22-AE34-B82A4404F803}">
      <dsp:nvSpPr>
        <dsp:cNvPr id="0" name=""/>
        <dsp:cNvSpPr/>
      </dsp:nvSpPr>
      <dsp:spPr>
        <a:xfrm>
          <a:off x="0" y="3909497"/>
          <a:ext cx="6263640" cy="1065973"/>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Today if you control access to microchips then you control the world,” …Taiwan is so important that people there talk about the semiconductor industry providing a “silicon shield” against a Chines Invasion. </a:t>
          </a:r>
          <a:r>
            <a:rPr lang="en-US" sz="1500" b="0" i="0" kern="1200" dirty="0"/>
            <a:t>“TSMC is just so dominant. It no longer really has much competition at all on the high end.</a:t>
          </a:r>
          <a:endParaRPr lang="en-US" sz="1500" kern="1200" dirty="0"/>
        </a:p>
      </dsp:txBody>
      <dsp:txXfrm>
        <a:off x="52037" y="3961534"/>
        <a:ext cx="6159566" cy="96189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D9B688-6CBF-4D65-9C2F-A56BA87514A9}">
      <dsp:nvSpPr>
        <dsp:cNvPr id="0" name=""/>
        <dsp:cNvSpPr/>
      </dsp:nvSpPr>
      <dsp:spPr>
        <a:xfrm>
          <a:off x="0" y="0"/>
          <a:ext cx="6253721" cy="187457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Biblical Perspective</a:t>
          </a:r>
        </a:p>
      </dsp:txBody>
      <dsp:txXfrm>
        <a:off x="91509" y="91509"/>
        <a:ext cx="6070703" cy="1691559"/>
      </dsp:txXfrm>
    </dsp:sp>
    <dsp:sp modelId="{4A0A19FF-FEFC-421A-B25A-6C091CA9AE2E}">
      <dsp:nvSpPr>
        <dsp:cNvPr id="0" name=""/>
        <dsp:cNvSpPr/>
      </dsp:nvSpPr>
      <dsp:spPr>
        <a:xfrm>
          <a:off x="0" y="1966791"/>
          <a:ext cx="6253721" cy="1874577"/>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Spiritual Lens</a:t>
          </a:r>
        </a:p>
      </dsp:txBody>
      <dsp:txXfrm>
        <a:off x="91509" y="2058300"/>
        <a:ext cx="6070703" cy="1691559"/>
      </dsp:txXfrm>
    </dsp:sp>
    <dsp:sp modelId="{AFD88D03-CDC8-40F4-B0F6-3A902BE8BF68}">
      <dsp:nvSpPr>
        <dsp:cNvPr id="0" name=""/>
        <dsp:cNvSpPr/>
      </dsp:nvSpPr>
      <dsp:spPr>
        <a:xfrm>
          <a:off x="0" y="3990561"/>
          <a:ext cx="6253721" cy="1874577"/>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Ideology &amp; </a:t>
          </a:r>
        </a:p>
        <a:p>
          <a:pPr marL="0" lvl="0" indent="0" algn="l" defTabSz="1822450">
            <a:lnSpc>
              <a:spcPct val="90000"/>
            </a:lnSpc>
            <a:spcBef>
              <a:spcPct val="0"/>
            </a:spcBef>
            <a:spcAft>
              <a:spcPct val="35000"/>
            </a:spcAft>
            <a:buNone/>
          </a:pPr>
          <a:r>
            <a:rPr lang="en-US" sz="4100" kern="1200" dirty="0"/>
            <a:t>Christian Response </a:t>
          </a:r>
        </a:p>
      </dsp:txBody>
      <dsp:txXfrm>
        <a:off x="91509" y="4082070"/>
        <a:ext cx="6070703" cy="169155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8AFD30-D4BD-4A33-9AAB-E1BCB9619ED4}">
      <dsp:nvSpPr>
        <dsp:cNvPr id="0" name=""/>
        <dsp:cNvSpPr/>
      </dsp:nvSpPr>
      <dsp:spPr>
        <a:xfrm>
          <a:off x="0" y="418167"/>
          <a:ext cx="5753100" cy="22510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Ukraine has the highest percentage of evangelical Christians in the former USSR and continental Europe. They have the largest concentration of evangelical churches in Eastern Europe.</a:t>
          </a:r>
        </a:p>
      </dsp:txBody>
      <dsp:txXfrm>
        <a:off x="109889" y="528056"/>
        <a:ext cx="5533322" cy="2031302"/>
      </dsp:txXfrm>
    </dsp:sp>
    <dsp:sp modelId="{8D6BCA68-36A1-4FDA-B27A-BAAA8E623F83}">
      <dsp:nvSpPr>
        <dsp:cNvPr id="0" name=""/>
        <dsp:cNvSpPr/>
      </dsp:nvSpPr>
      <dsp:spPr>
        <a:xfrm>
          <a:off x="0" y="2744127"/>
          <a:ext cx="5753100" cy="225108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Russians invade Ukraine committing war- crimes, but God is intervening.</a:t>
          </a:r>
        </a:p>
      </dsp:txBody>
      <dsp:txXfrm>
        <a:off x="109889" y="2854016"/>
        <a:ext cx="5533322" cy="203130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6993F1-0027-4C11-9A59-A35C43F30723}">
      <dsp:nvSpPr>
        <dsp:cNvPr id="0" name=""/>
        <dsp:cNvSpPr/>
      </dsp:nvSpPr>
      <dsp:spPr>
        <a:xfrm>
          <a:off x="0" y="101325"/>
          <a:ext cx="6253721" cy="240083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0" kern="1200" baseline="30000" dirty="0"/>
            <a:t>16 </a:t>
          </a:r>
          <a:r>
            <a:rPr lang="en-US" sz="1800" b="0" i="0" kern="1200" dirty="0"/>
            <a:t>I pray that out of his glorious riches he may strengthen you with power through his Spirit in your inner being, </a:t>
          </a:r>
          <a:r>
            <a:rPr lang="en-US" sz="1800" b="1" i="0" kern="1200" baseline="30000" dirty="0"/>
            <a:t>17 </a:t>
          </a:r>
          <a:r>
            <a:rPr lang="en-US" sz="1800" b="0" i="0" kern="1200" dirty="0"/>
            <a:t>so that Christ may dwell in your hearts through faith. </a:t>
          </a:r>
          <a:r>
            <a:rPr lang="en-US" sz="1800" b="1" i="0" kern="1200" dirty="0"/>
            <a:t>And I pray that </a:t>
          </a:r>
          <a:r>
            <a:rPr lang="en-US" sz="1800" b="0" i="0" kern="1200" dirty="0"/>
            <a:t>you, being rooted and established in love, </a:t>
          </a:r>
          <a:r>
            <a:rPr lang="en-US" sz="1800" b="1" i="0" kern="1200" baseline="30000" dirty="0"/>
            <a:t>18 </a:t>
          </a:r>
          <a:r>
            <a:rPr lang="en-US" sz="1800" b="1" i="0" kern="1200" dirty="0"/>
            <a:t>may have power</a:t>
          </a:r>
          <a:r>
            <a:rPr lang="en-US" sz="1800" b="0" i="0" kern="1200" dirty="0"/>
            <a:t>, </a:t>
          </a:r>
          <a:r>
            <a:rPr lang="en-US" sz="1800" b="1" i="0" kern="1200" dirty="0"/>
            <a:t>together with all the Lord’s holy people</a:t>
          </a:r>
          <a:r>
            <a:rPr lang="en-US" sz="1800" b="0" i="0" kern="1200" dirty="0"/>
            <a:t>, to grasp how wide and long and high and deep is the love of Christ, </a:t>
          </a:r>
          <a:r>
            <a:rPr lang="en-US" sz="1800" b="1" i="0" kern="1200" baseline="30000" dirty="0"/>
            <a:t>19 </a:t>
          </a:r>
          <a:r>
            <a:rPr lang="en-US" sz="1800" b="0" i="0" kern="1200" dirty="0"/>
            <a:t>and to know this love that surpasses knowledge—that you may be filled to the measure of all the fullness of God.</a:t>
          </a:r>
          <a:endParaRPr lang="en-US" sz="1800" kern="1200" dirty="0"/>
        </a:p>
      </dsp:txBody>
      <dsp:txXfrm>
        <a:off x="117199" y="218524"/>
        <a:ext cx="6019323" cy="2166441"/>
      </dsp:txXfrm>
    </dsp:sp>
    <dsp:sp modelId="{5C2A31D5-6E77-4FF4-A1D2-95626582BBB5}">
      <dsp:nvSpPr>
        <dsp:cNvPr id="0" name=""/>
        <dsp:cNvSpPr/>
      </dsp:nvSpPr>
      <dsp:spPr>
        <a:xfrm>
          <a:off x="0" y="2554004"/>
          <a:ext cx="6253721" cy="240083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0" kern="1200" baseline="30000"/>
            <a:t>20 </a:t>
          </a:r>
          <a:r>
            <a:rPr lang="en-US" sz="1800" b="0" i="0" kern="1200"/>
            <a:t>Now to him who is able to do immeasurably more than all we ask or imagine, according to his power that is at work within us, </a:t>
          </a:r>
          <a:r>
            <a:rPr lang="en-US" sz="1800" b="1" i="0" kern="1200" baseline="30000"/>
            <a:t>21 </a:t>
          </a:r>
          <a:r>
            <a:rPr lang="en-US" sz="1800" b="0" i="0" kern="1200"/>
            <a:t>to him be glory in the church and in Christ Jesus throughout all generations, for ever and ever! Amen.</a:t>
          </a:r>
          <a:endParaRPr lang="en-US" sz="1800" kern="1200"/>
        </a:p>
      </dsp:txBody>
      <dsp:txXfrm>
        <a:off x="117199" y="2671203"/>
        <a:ext cx="6019323" cy="216644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060882-D976-493E-B704-4C33F319FEB3}">
      <dsp:nvSpPr>
        <dsp:cNvPr id="0" name=""/>
        <dsp:cNvSpPr/>
      </dsp:nvSpPr>
      <dsp:spPr>
        <a:xfrm>
          <a:off x="0" y="239564"/>
          <a:ext cx="6253721" cy="22510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i="0" kern="1200" baseline="30000"/>
            <a:t>3 </a:t>
          </a:r>
          <a:r>
            <a:rPr lang="en-US" sz="2600" b="0" i="0" kern="1200"/>
            <a:t>Let love and faithfulness never leave you;</a:t>
          </a:r>
          <a:br>
            <a:rPr lang="en-US" sz="2600" b="0" i="0" kern="1200"/>
          </a:br>
          <a:r>
            <a:rPr lang="en-US" sz="2600" b="0" i="0" kern="1200"/>
            <a:t>    bind them around your neck,</a:t>
          </a:r>
          <a:br>
            <a:rPr lang="en-US" sz="2600" b="0" i="0" kern="1200"/>
          </a:br>
          <a:r>
            <a:rPr lang="en-US" sz="2600" b="0" i="0" kern="1200"/>
            <a:t>    write them on the tablet of your heart.</a:t>
          </a:r>
          <a:br>
            <a:rPr lang="en-US" sz="2600" b="0" i="0" kern="1200"/>
          </a:br>
          <a:r>
            <a:rPr lang="en-US" sz="2600" b="1" i="0" kern="1200" baseline="30000"/>
            <a:t>4 </a:t>
          </a:r>
          <a:r>
            <a:rPr lang="en-US" sz="2600" b="0" i="0" kern="1200"/>
            <a:t>Then you will win favor and a good name</a:t>
          </a:r>
          <a:br>
            <a:rPr lang="en-US" sz="2600" b="0" i="0" kern="1200"/>
          </a:br>
          <a:r>
            <a:rPr lang="en-US" sz="2600" b="0" i="0" kern="1200"/>
            <a:t>    in the sight of God and man.</a:t>
          </a:r>
          <a:endParaRPr lang="en-US" sz="2600" kern="1200"/>
        </a:p>
      </dsp:txBody>
      <dsp:txXfrm>
        <a:off x="109889" y="349453"/>
        <a:ext cx="6033943" cy="2031302"/>
      </dsp:txXfrm>
    </dsp:sp>
    <dsp:sp modelId="{AE26CCF8-9346-40A7-9AF9-D620AB5CF38E}">
      <dsp:nvSpPr>
        <dsp:cNvPr id="0" name=""/>
        <dsp:cNvSpPr/>
      </dsp:nvSpPr>
      <dsp:spPr>
        <a:xfrm>
          <a:off x="0" y="2565524"/>
          <a:ext cx="6253721" cy="225108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i="0" kern="1200" baseline="30000"/>
            <a:t>5 </a:t>
          </a:r>
          <a:r>
            <a:rPr lang="en-US" sz="2600" b="0" i="0" kern="1200"/>
            <a:t>Trust in the Lord with all your heart</a:t>
          </a:r>
          <a:br>
            <a:rPr lang="en-US" sz="2600" b="0" i="0" kern="1200"/>
          </a:br>
          <a:r>
            <a:rPr lang="en-US" sz="2600" b="0" i="0" kern="1200"/>
            <a:t>    and lean not on your own understanding;</a:t>
          </a:r>
          <a:br>
            <a:rPr lang="en-US" sz="2600" b="0" i="0" kern="1200"/>
          </a:br>
          <a:r>
            <a:rPr lang="en-US" sz="2600" b="1" i="0" kern="1200" baseline="30000"/>
            <a:t>6 </a:t>
          </a:r>
          <a:r>
            <a:rPr lang="en-US" sz="2600" b="0" i="0" kern="1200"/>
            <a:t>in all your ways </a:t>
          </a:r>
          <a:r>
            <a:rPr lang="en-US" sz="2600" b="1" i="0" kern="1200"/>
            <a:t>submit </a:t>
          </a:r>
          <a:r>
            <a:rPr lang="en-US" sz="2600" b="0" i="0" kern="1200"/>
            <a:t>to him,</a:t>
          </a:r>
          <a:br>
            <a:rPr lang="en-US" sz="2600" b="0" i="0" kern="1200"/>
          </a:br>
          <a:r>
            <a:rPr lang="en-US" sz="2600" b="0" i="0" kern="1200"/>
            <a:t>    and he will make your paths straight.</a:t>
          </a:r>
          <a:r>
            <a:rPr lang="en-US" sz="2600" b="0" i="0" kern="1200" baseline="30000"/>
            <a:t>[</a:t>
          </a:r>
          <a:endParaRPr lang="en-US" sz="2600" kern="1200"/>
        </a:p>
      </dsp:txBody>
      <dsp:txXfrm>
        <a:off x="109889" y="2675413"/>
        <a:ext cx="6033943" cy="203130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261592-BFBE-4B63-A71D-B993C43CC13B}">
      <dsp:nvSpPr>
        <dsp:cNvPr id="0" name=""/>
        <dsp:cNvSpPr/>
      </dsp:nvSpPr>
      <dsp:spPr>
        <a:xfrm>
          <a:off x="0" y="76643"/>
          <a:ext cx="6263640" cy="17550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The upshot here is that you can’t spend enough on climate initiatives to fix things if you ignore nuclear and gas. Between 2015 and 2025, Germany’s efforts to green its energy production will have cost $580 billion. Yet despite this enormous investment, German electricity still costs 50 percent more than nuclear-friendly France’s, and generating it produces eight times more carbon emissions per unit. Plus, Germany is already getting over a third of its energy</a:t>
          </a:r>
          <a:r>
            <a:rPr lang="en-US" sz="1500" kern="1200">
              <a:hlinkClick xmlns:r="http://schemas.openxmlformats.org/officeDocument/2006/relationships" r:id="rId1"/>
            </a:rPr>
            <a:t> from Russia</a:t>
          </a:r>
          <a:r>
            <a:rPr lang="en-US" sz="1500" kern="1200"/>
            <a:t>.</a:t>
          </a:r>
        </a:p>
      </dsp:txBody>
      <dsp:txXfrm>
        <a:off x="85672" y="162315"/>
        <a:ext cx="6092296" cy="1583656"/>
      </dsp:txXfrm>
    </dsp:sp>
    <dsp:sp modelId="{F3429980-E38A-461A-916C-CC6971E5B47E}">
      <dsp:nvSpPr>
        <dsp:cNvPr id="0" name=""/>
        <dsp:cNvSpPr/>
      </dsp:nvSpPr>
      <dsp:spPr>
        <a:xfrm>
          <a:off x="0" y="1874843"/>
          <a:ext cx="6263640" cy="1755000"/>
        </a:xfrm>
        <a:prstGeom prst="round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Berlin was faced with a choice between unleashing the wrath of Putin on neighboring countries or inviting the wrath of Greta Thunberg. They chose Putin.</a:t>
          </a:r>
        </a:p>
      </dsp:txBody>
      <dsp:txXfrm>
        <a:off x="85672" y="1960515"/>
        <a:ext cx="6092296" cy="1583656"/>
      </dsp:txXfrm>
    </dsp:sp>
    <dsp:sp modelId="{2EFA92AC-6978-4613-9B0C-2947A047EBEF}">
      <dsp:nvSpPr>
        <dsp:cNvPr id="0" name=""/>
        <dsp:cNvSpPr/>
      </dsp:nvSpPr>
      <dsp:spPr>
        <a:xfrm>
          <a:off x="0" y="3673044"/>
          <a:ext cx="6263640" cy="175500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Who sells 80% of the solar panels the US will be buying so we won’t upset Greta Thunberg? What country will we be dependent on?</a:t>
          </a:r>
        </a:p>
      </dsp:txBody>
      <dsp:txXfrm>
        <a:off x="85672" y="3758716"/>
        <a:ext cx="6092296" cy="158365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89C94-85ED-46C8-BC3A-97703594C84A}">
      <dsp:nvSpPr>
        <dsp:cNvPr id="0" name=""/>
        <dsp:cNvSpPr/>
      </dsp:nvSpPr>
      <dsp:spPr>
        <a:xfrm>
          <a:off x="0" y="437723"/>
          <a:ext cx="6263640" cy="8751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Why is religion and the hope it gives at the core of effective resistance?</a:t>
          </a:r>
        </a:p>
      </dsp:txBody>
      <dsp:txXfrm>
        <a:off x="42722" y="480445"/>
        <a:ext cx="6178196" cy="789716"/>
      </dsp:txXfrm>
    </dsp:sp>
    <dsp:sp modelId="{A3019796-9252-42E7-9DBB-2C15532B76D2}">
      <dsp:nvSpPr>
        <dsp:cNvPr id="0" name=""/>
        <dsp:cNvSpPr/>
      </dsp:nvSpPr>
      <dsp:spPr>
        <a:xfrm>
          <a:off x="0" y="1376243"/>
          <a:ext cx="6263640" cy="875160"/>
        </a:xfrm>
        <a:prstGeom prst="roundRect">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What does the willingness to suffer have to do with living in truth?</a:t>
          </a:r>
        </a:p>
      </dsp:txBody>
      <dsp:txXfrm>
        <a:off x="42722" y="1418965"/>
        <a:ext cx="6178196" cy="789716"/>
      </dsp:txXfrm>
    </dsp:sp>
    <dsp:sp modelId="{38E39D1F-1552-4747-9865-26B632AC3D55}">
      <dsp:nvSpPr>
        <dsp:cNvPr id="0" name=""/>
        <dsp:cNvSpPr/>
      </dsp:nvSpPr>
      <dsp:spPr>
        <a:xfrm>
          <a:off x="0" y="2314763"/>
          <a:ext cx="6263640" cy="875160"/>
        </a:xfrm>
        <a:prstGeom prst="round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Why is the family the most important cell of opposition?</a:t>
          </a:r>
        </a:p>
      </dsp:txBody>
      <dsp:txXfrm>
        <a:off x="42722" y="2357485"/>
        <a:ext cx="6178196" cy="789716"/>
      </dsp:txXfrm>
    </dsp:sp>
    <dsp:sp modelId="{1A388943-AE47-4718-A7B8-DF5D4BD68072}">
      <dsp:nvSpPr>
        <dsp:cNvPr id="0" name=""/>
        <dsp:cNvSpPr/>
      </dsp:nvSpPr>
      <dsp:spPr>
        <a:xfrm>
          <a:off x="0" y="3253284"/>
          <a:ext cx="6263640" cy="875160"/>
        </a:xfrm>
        <a:prstGeom prst="roundRect">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How does faithful fellowship provide resilience in the face provide resilience in the face of persecution?</a:t>
          </a:r>
        </a:p>
      </dsp:txBody>
      <dsp:txXfrm>
        <a:off x="42722" y="3296006"/>
        <a:ext cx="6178196" cy="789716"/>
      </dsp:txXfrm>
    </dsp:sp>
    <dsp:sp modelId="{D7DFE1D3-6029-4F47-A66A-591C8E0B1A75}">
      <dsp:nvSpPr>
        <dsp:cNvPr id="0" name=""/>
        <dsp:cNvSpPr/>
      </dsp:nvSpPr>
      <dsp:spPr>
        <a:xfrm>
          <a:off x="0" y="4191804"/>
          <a:ext cx="6263640" cy="87516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How did oppressed families keep their faith, their integrity, even their sanity and protect their families? </a:t>
          </a:r>
        </a:p>
      </dsp:txBody>
      <dsp:txXfrm>
        <a:off x="42722" y="4234526"/>
        <a:ext cx="6178196" cy="78971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CFAF73-20BB-48F1-8904-1AE1C31FB4EC}">
      <dsp:nvSpPr>
        <dsp:cNvPr id="0" name=""/>
        <dsp:cNvSpPr/>
      </dsp:nvSpPr>
      <dsp:spPr>
        <a:xfrm>
          <a:off x="0" y="195916"/>
          <a:ext cx="6263640" cy="123069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Marxist analysis of society divided by oppressors and oppressed.</a:t>
          </a:r>
        </a:p>
      </dsp:txBody>
      <dsp:txXfrm>
        <a:off x="60077" y="255993"/>
        <a:ext cx="6143486" cy="1110539"/>
      </dsp:txXfrm>
    </dsp:sp>
    <dsp:sp modelId="{04E4DC1A-681A-44B0-BC69-2EC90469F273}">
      <dsp:nvSpPr>
        <dsp:cNvPr id="0" name=""/>
        <dsp:cNvSpPr/>
      </dsp:nvSpPr>
      <dsp:spPr>
        <a:xfrm>
          <a:off x="0" y="1489970"/>
          <a:ext cx="6263640" cy="1230693"/>
        </a:xfrm>
        <a:prstGeom prst="round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The oppressed impede revolution when they adhere to the cultural beliefs of their oppression</a:t>
          </a:r>
        </a:p>
      </dsp:txBody>
      <dsp:txXfrm>
        <a:off x="60077" y="1550047"/>
        <a:ext cx="6143486" cy="1110539"/>
      </dsp:txXfrm>
    </dsp:sp>
    <dsp:sp modelId="{208C34E3-E094-4B26-B1E6-3DA5466A7CAE}">
      <dsp:nvSpPr>
        <dsp:cNvPr id="0" name=""/>
        <dsp:cNvSpPr/>
      </dsp:nvSpPr>
      <dsp:spPr>
        <a:xfrm>
          <a:off x="0" y="2784023"/>
          <a:ext cx="6263640" cy="1230693"/>
        </a:xfrm>
        <a:prstGeom prst="round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Concomitant and need to dismantle all societal norms through relentless criticism</a:t>
          </a:r>
        </a:p>
      </dsp:txBody>
      <dsp:txXfrm>
        <a:off x="60077" y="2844100"/>
        <a:ext cx="6143486" cy="1110539"/>
      </dsp:txXfrm>
    </dsp:sp>
    <dsp:sp modelId="{F8DEB7FA-65E7-4202-B320-297A94E84B16}">
      <dsp:nvSpPr>
        <dsp:cNvPr id="0" name=""/>
        <dsp:cNvSpPr/>
      </dsp:nvSpPr>
      <dsp:spPr>
        <a:xfrm>
          <a:off x="0" y="4078077"/>
          <a:ext cx="6263640" cy="1230693"/>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The replacement of all systems of power and even the descriptions of those systems with a worldview that describes only oppressors and the oppressed.</a:t>
          </a:r>
        </a:p>
      </dsp:txBody>
      <dsp:txXfrm>
        <a:off x="60077" y="4138154"/>
        <a:ext cx="6143486" cy="11105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3D3F98-04CB-4841-88F7-4BED1C84019D}">
      <dsp:nvSpPr>
        <dsp:cNvPr id="0" name=""/>
        <dsp:cNvSpPr/>
      </dsp:nvSpPr>
      <dsp:spPr>
        <a:xfrm>
          <a:off x="0" y="576"/>
          <a:ext cx="619231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39C6AED-5D10-4977-B838-C0DA7FEEE66A}">
      <dsp:nvSpPr>
        <dsp:cNvPr id="0" name=""/>
        <dsp:cNvSpPr/>
      </dsp:nvSpPr>
      <dsp:spPr>
        <a:xfrm>
          <a:off x="0" y="576"/>
          <a:ext cx="6192319" cy="675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I do not have all the answers</a:t>
          </a:r>
        </a:p>
      </dsp:txBody>
      <dsp:txXfrm>
        <a:off x="0" y="576"/>
        <a:ext cx="6192319" cy="675017"/>
      </dsp:txXfrm>
    </dsp:sp>
    <dsp:sp modelId="{0345BF75-F052-4293-AD4C-8A257FF34A1D}">
      <dsp:nvSpPr>
        <dsp:cNvPr id="0" name=""/>
        <dsp:cNvSpPr/>
      </dsp:nvSpPr>
      <dsp:spPr>
        <a:xfrm>
          <a:off x="0" y="675594"/>
          <a:ext cx="6192319"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8929F2F-99AC-4427-8566-49F44E9F8829}">
      <dsp:nvSpPr>
        <dsp:cNvPr id="0" name=""/>
        <dsp:cNvSpPr/>
      </dsp:nvSpPr>
      <dsp:spPr>
        <a:xfrm>
          <a:off x="0" y="675594"/>
          <a:ext cx="6192319" cy="675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1. Present for 45 minutes or until you are all standing around the room.</a:t>
          </a:r>
        </a:p>
      </dsp:txBody>
      <dsp:txXfrm>
        <a:off x="0" y="675594"/>
        <a:ext cx="6192319" cy="675017"/>
      </dsp:txXfrm>
    </dsp:sp>
    <dsp:sp modelId="{0F05C717-CB2B-421A-9E27-9368AAF837BE}">
      <dsp:nvSpPr>
        <dsp:cNvPr id="0" name=""/>
        <dsp:cNvSpPr/>
      </dsp:nvSpPr>
      <dsp:spPr>
        <a:xfrm>
          <a:off x="0" y="1350611"/>
          <a:ext cx="6192319"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888BD13-C705-4091-89AE-B3BB5C6EA35A}">
      <dsp:nvSpPr>
        <dsp:cNvPr id="0" name=""/>
        <dsp:cNvSpPr/>
      </dsp:nvSpPr>
      <dsp:spPr>
        <a:xfrm>
          <a:off x="0" y="1350611"/>
          <a:ext cx="6192319" cy="675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2. Answer questions- consider different perspectives</a:t>
          </a:r>
        </a:p>
      </dsp:txBody>
      <dsp:txXfrm>
        <a:off x="0" y="1350611"/>
        <a:ext cx="6192319" cy="675017"/>
      </dsp:txXfrm>
    </dsp:sp>
    <dsp:sp modelId="{480E01FF-4459-4B14-A0A3-3CE817A64E96}">
      <dsp:nvSpPr>
        <dsp:cNvPr id="0" name=""/>
        <dsp:cNvSpPr/>
      </dsp:nvSpPr>
      <dsp:spPr>
        <a:xfrm>
          <a:off x="0" y="2025629"/>
          <a:ext cx="6192319"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ECB865D-408C-4370-B15E-A6065002BFAF}">
      <dsp:nvSpPr>
        <dsp:cNvPr id="0" name=""/>
        <dsp:cNvSpPr/>
      </dsp:nvSpPr>
      <dsp:spPr>
        <a:xfrm>
          <a:off x="0" y="2025629"/>
          <a:ext cx="6192319" cy="675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3. Pray for God’s intervention</a:t>
          </a:r>
        </a:p>
      </dsp:txBody>
      <dsp:txXfrm>
        <a:off x="0" y="2025629"/>
        <a:ext cx="6192319" cy="675017"/>
      </dsp:txXfrm>
    </dsp:sp>
    <dsp:sp modelId="{F6A86511-CCE2-4045-ADDB-3FC0C68D38C9}">
      <dsp:nvSpPr>
        <dsp:cNvPr id="0" name=""/>
        <dsp:cNvSpPr/>
      </dsp:nvSpPr>
      <dsp:spPr>
        <a:xfrm>
          <a:off x="0" y="2700646"/>
          <a:ext cx="6192319"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3C034D8-5BCE-4F85-A784-60E2815CD642}">
      <dsp:nvSpPr>
        <dsp:cNvPr id="0" name=""/>
        <dsp:cNvSpPr/>
      </dsp:nvSpPr>
      <dsp:spPr>
        <a:xfrm>
          <a:off x="0" y="2700646"/>
          <a:ext cx="6192319" cy="675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I DO  NOT SPEAK FOR ANYONE: </a:t>
          </a:r>
        </a:p>
      </dsp:txBody>
      <dsp:txXfrm>
        <a:off x="0" y="2700646"/>
        <a:ext cx="6192319" cy="675017"/>
      </dsp:txXfrm>
    </dsp:sp>
    <dsp:sp modelId="{FB06E638-66C2-4BFD-B3CF-434349AD7DAB}">
      <dsp:nvSpPr>
        <dsp:cNvPr id="0" name=""/>
        <dsp:cNvSpPr/>
      </dsp:nvSpPr>
      <dsp:spPr>
        <a:xfrm>
          <a:off x="0" y="3375664"/>
          <a:ext cx="619231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3FEC413-6995-4477-8CB4-B645C3A9E1D9}">
      <dsp:nvSpPr>
        <dsp:cNvPr id="0" name=""/>
        <dsp:cNvSpPr/>
      </dsp:nvSpPr>
      <dsp:spPr>
        <a:xfrm>
          <a:off x="0" y="3375664"/>
          <a:ext cx="6192319" cy="675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ARCYBER, US ARMY or USG.</a:t>
          </a:r>
        </a:p>
      </dsp:txBody>
      <dsp:txXfrm>
        <a:off x="0" y="3375664"/>
        <a:ext cx="6192319" cy="675017"/>
      </dsp:txXfrm>
    </dsp:sp>
    <dsp:sp modelId="{E8FF01E3-B375-4B35-A623-F322165BE837}">
      <dsp:nvSpPr>
        <dsp:cNvPr id="0" name=""/>
        <dsp:cNvSpPr/>
      </dsp:nvSpPr>
      <dsp:spPr>
        <a:xfrm>
          <a:off x="0" y="4050681"/>
          <a:ext cx="6192319"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EEDD9CF-2D11-47A7-B4C2-4E81E5A116F5}">
      <dsp:nvSpPr>
        <dsp:cNvPr id="0" name=""/>
        <dsp:cNvSpPr/>
      </dsp:nvSpPr>
      <dsp:spPr>
        <a:xfrm>
          <a:off x="0" y="4050681"/>
          <a:ext cx="6192319" cy="675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BLUF-I BELIEVE RELIGION SIGNIFICANTLY THREATENS AUTHORITARIAN REGIMES AND THEIR DRACONIAN RESPONSES HAS GOD’S ATTENTION</a:t>
          </a:r>
        </a:p>
      </dsp:txBody>
      <dsp:txXfrm>
        <a:off x="0" y="4050681"/>
        <a:ext cx="6192319" cy="675017"/>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96003F-1628-409D-9308-9A2E6E56E4D0}">
      <dsp:nvSpPr>
        <dsp:cNvPr id="0" name=""/>
        <dsp:cNvSpPr/>
      </dsp:nvSpPr>
      <dsp:spPr>
        <a:xfrm>
          <a:off x="0" y="109422"/>
          <a:ext cx="6666833" cy="1005543"/>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My focus started with the smaller “everyday resentments,”</a:t>
          </a:r>
        </a:p>
      </dsp:txBody>
      <dsp:txXfrm>
        <a:off x="49087" y="158509"/>
        <a:ext cx="6568659" cy="907369"/>
      </dsp:txXfrm>
    </dsp:sp>
    <dsp:sp modelId="{681DB4E8-A6CB-4231-817B-49AF2F4CA3A5}">
      <dsp:nvSpPr>
        <dsp:cNvPr id="0" name=""/>
        <dsp:cNvSpPr/>
      </dsp:nvSpPr>
      <dsp:spPr>
        <a:xfrm>
          <a:off x="0" y="1166805"/>
          <a:ext cx="6666833" cy="1005543"/>
        </a:xfrm>
        <a:prstGeom prst="roundRect">
          <a:avLst/>
        </a:prstGeom>
        <a:gradFill rotWithShape="0">
          <a:gsLst>
            <a:gs pos="0">
              <a:schemeClr val="accent5">
                <a:hueOff val="-1838336"/>
                <a:satOff val="-2557"/>
                <a:lumOff val="-981"/>
                <a:alphaOff val="0"/>
                <a:satMod val="103000"/>
                <a:lumMod val="102000"/>
                <a:tint val="94000"/>
              </a:schemeClr>
            </a:gs>
            <a:gs pos="50000">
              <a:schemeClr val="accent5">
                <a:hueOff val="-1838336"/>
                <a:satOff val="-2557"/>
                <a:lumOff val="-981"/>
                <a:alphaOff val="0"/>
                <a:satMod val="110000"/>
                <a:lumMod val="100000"/>
                <a:shade val="100000"/>
              </a:schemeClr>
            </a:gs>
            <a:gs pos="100000">
              <a:schemeClr val="accent5">
                <a:hueOff val="-1838336"/>
                <a:satOff val="-2557"/>
                <a:lumOff val="-9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Any action we take to move away from resentment is a step toward gratitude.</a:t>
          </a:r>
        </a:p>
      </dsp:txBody>
      <dsp:txXfrm>
        <a:off x="49087" y="1215892"/>
        <a:ext cx="6568659" cy="907369"/>
      </dsp:txXfrm>
    </dsp:sp>
    <dsp:sp modelId="{A1C8286B-07ED-4267-B10F-ADD74F29F813}">
      <dsp:nvSpPr>
        <dsp:cNvPr id="0" name=""/>
        <dsp:cNvSpPr/>
      </dsp:nvSpPr>
      <dsp:spPr>
        <a:xfrm>
          <a:off x="0" y="2224188"/>
          <a:ext cx="6666833" cy="1005543"/>
        </a:xfrm>
        <a:prstGeom prst="roundRect">
          <a:avLst/>
        </a:prstGeom>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chemeClr val="accent5">
                <a:hueOff val="-3676672"/>
                <a:satOff val="-5114"/>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Gratitude has the amazing power to illuminate where its missing.</a:t>
          </a:r>
        </a:p>
      </dsp:txBody>
      <dsp:txXfrm>
        <a:off x="49087" y="2273275"/>
        <a:ext cx="6568659" cy="907369"/>
      </dsp:txXfrm>
    </dsp:sp>
    <dsp:sp modelId="{DADF8D3F-2C25-41DD-8297-C154E61085F9}">
      <dsp:nvSpPr>
        <dsp:cNvPr id="0" name=""/>
        <dsp:cNvSpPr/>
      </dsp:nvSpPr>
      <dsp:spPr>
        <a:xfrm>
          <a:off x="0" y="3281571"/>
          <a:ext cx="6666833" cy="1005543"/>
        </a:xfrm>
        <a:prstGeom prst="roundRect">
          <a:avLst/>
        </a:prstGeom>
        <a:gradFill rotWithShape="0">
          <a:gsLst>
            <a:gs pos="0">
              <a:schemeClr val="accent5">
                <a:hueOff val="-5515009"/>
                <a:satOff val="-7671"/>
                <a:lumOff val="-2942"/>
                <a:alphaOff val="0"/>
                <a:satMod val="103000"/>
                <a:lumMod val="102000"/>
                <a:tint val="94000"/>
              </a:schemeClr>
            </a:gs>
            <a:gs pos="50000">
              <a:schemeClr val="accent5">
                <a:hueOff val="-5515009"/>
                <a:satOff val="-7671"/>
                <a:lumOff val="-2942"/>
                <a:alphaOff val="0"/>
                <a:satMod val="110000"/>
                <a:lumMod val="100000"/>
                <a:shade val="100000"/>
              </a:schemeClr>
            </a:gs>
            <a:gs pos="100000">
              <a:schemeClr val="accent5">
                <a:hueOff val="-5515009"/>
                <a:satOff val="-7671"/>
                <a:lumOff val="-294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We need to acknowledge it…give it a voice, a shape, a place w/out shame or guilt.</a:t>
          </a:r>
        </a:p>
      </dsp:txBody>
      <dsp:txXfrm>
        <a:off x="49087" y="3330658"/>
        <a:ext cx="6568659" cy="907369"/>
      </dsp:txXfrm>
    </dsp:sp>
    <dsp:sp modelId="{2D56C9D5-7278-46C8-9D16-44ACEBA4BD18}">
      <dsp:nvSpPr>
        <dsp:cNvPr id="0" name=""/>
        <dsp:cNvSpPr/>
      </dsp:nvSpPr>
      <dsp:spPr>
        <a:xfrm>
          <a:off x="0" y="4338954"/>
          <a:ext cx="6666833" cy="1005543"/>
        </a:xfrm>
        <a:prstGeom prst="roundRect">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Only then can we see how much resentment is robbing us of our gratitude and potentially destroying our relationships and sense of well-being.</a:t>
          </a:r>
        </a:p>
      </dsp:txBody>
      <dsp:txXfrm>
        <a:off x="49087" y="4388041"/>
        <a:ext cx="6568659" cy="9073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136619-5F79-47E5-A5EC-007215293394}">
      <dsp:nvSpPr>
        <dsp:cNvPr id="0" name=""/>
        <dsp:cNvSpPr/>
      </dsp:nvSpPr>
      <dsp:spPr>
        <a:xfrm>
          <a:off x="0" y="57721"/>
          <a:ext cx="6263640" cy="98338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Russia- China</a:t>
          </a:r>
        </a:p>
      </dsp:txBody>
      <dsp:txXfrm>
        <a:off x="48005" y="105726"/>
        <a:ext cx="6167630" cy="887374"/>
      </dsp:txXfrm>
    </dsp:sp>
    <dsp:sp modelId="{CD1545D3-93E8-428E-8947-7E4749688EDC}">
      <dsp:nvSpPr>
        <dsp:cNvPr id="0" name=""/>
        <dsp:cNvSpPr/>
      </dsp:nvSpPr>
      <dsp:spPr>
        <a:xfrm>
          <a:off x="0" y="1159186"/>
          <a:ext cx="6263640" cy="983384"/>
        </a:xfrm>
        <a:prstGeom prst="roundRect">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Russia-Ukraine</a:t>
          </a:r>
        </a:p>
      </dsp:txBody>
      <dsp:txXfrm>
        <a:off x="48005" y="1207191"/>
        <a:ext cx="6167630" cy="887374"/>
      </dsp:txXfrm>
    </dsp:sp>
    <dsp:sp modelId="{D39535C8-D00E-49C7-ADE3-858CA1E3253A}">
      <dsp:nvSpPr>
        <dsp:cNvPr id="0" name=""/>
        <dsp:cNvSpPr/>
      </dsp:nvSpPr>
      <dsp:spPr>
        <a:xfrm>
          <a:off x="0" y="2260651"/>
          <a:ext cx="6263640" cy="983384"/>
        </a:xfrm>
        <a:prstGeom prst="round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Afghanistan-China</a:t>
          </a:r>
        </a:p>
      </dsp:txBody>
      <dsp:txXfrm>
        <a:off x="48005" y="2308656"/>
        <a:ext cx="6167630" cy="887374"/>
      </dsp:txXfrm>
    </dsp:sp>
    <dsp:sp modelId="{60AB2414-1B0C-4DAF-8698-A6B58E532D93}">
      <dsp:nvSpPr>
        <dsp:cNvPr id="0" name=""/>
        <dsp:cNvSpPr/>
      </dsp:nvSpPr>
      <dsp:spPr>
        <a:xfrm>
          <a:off x="0" y="3362116"/>
          <a:ext cx="6263640" cy="983384"/>
        </a:xfrm>
        <a:prstGeom prst="roundRect">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US-China</a:t>
          </a:r>
        </a:p>
      </dsp:txBody>
      <dsp:txXfrm>
        <a:off x="48005" y="3410121"/>
        <a:ext cx="6167630" cy="887374"/>
      </dsp:txXfrm>
    </dsp:sp>
    <dsp:sp modelId="{E86315EF-7FDD-415B-9846-DA288CBFD21C}">
      <dsp:nvSpPr>
        <dsp:cNvPr id="0" name=""/>
        <dsp:cNvSpPr/>
      </dsp:nvSpPr>
      <dsp:spPr>
        <a:xfrm>
          <a:off x="0" y="4463581"/>
          <a:ext cx="6263640" cy="983384"/>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China-Taiwan-Tibet</a:t>
          </a:r>
        </a:p>
      </dsp:txBody>
      <dsp:txXfrm>
        <a:off x="48005" y="4511586"/>
        <a:ext cx="6167630" cy="8873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5C028A-03C0-42FB-A2CE-E90E698EF380}">
      <dsp:nvSpPr>
        <dsp:cNvPr id="0" name=""/>
        <dsp:cNvSpPr/>
      </dsp:nvSpPr>
      <dsp:spPr>
        <a:xfrm>
          <a:off x="0" y="252324"/>
          <a:ext cx="6263640" cy="121328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…after the botched withdrawal of troops from Afghanistan, if Russia invades Ukraine in any capacity and the U.S. does not retaliate with a forceful and sufficiently decisive response, the CCP will be emboldened to take aggressive action against Taiwan.  </a:t>
          </a:r>
        </a:p>
      </dsp:txBody>
      <dsp:txXfrm>
        <a:off x="59228" y="311552"/>
        <a:ext cx="6145184" cy="1094833"/>
      </dsp:txXfrm>
    </dsp:sp>
    <dsp:sp modelId="{A4E27D4A-4F86-4E7B-A3FA-5A219C3054BC}">
      <dsp:nvSpPr>
        <dsp:cNvPr id="0" name=""/>
        <dsp:cNvSpPr/>
      </dsp:nvSpPr>
      <dsp:spPr>
        <a:xfrm>
          <a:off x="0" y="1514573"/>
          <a:ext cx="6263640" cy="1213289"/>
        </a:xfrm>
        <a:prstGeom prst="round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Further, if Taiwan feels that the United States — their most prominent and steadfast supporter of the island’s independence — is an unreliable international partner, Taiwan may be more willing to accept the terms of mainland China’s rule out of fear.</a:t>
          </a:r>
        </a:p>
      </dsp:txBody>
      <dsp:txXfrm>
        <a:off x="59228" y="1573801"/>
        <a:ext cx="6145184" cy="1094833"/>
      </dsp:txXfrm>
    </dsp:sp>
    <dsp:sp modelId="{267AACB6-0445-441E-80C5-9B4AF335BA7D}">
      <dsp:nvSpPr>
        <dsp:cNvPr id="0" name=""/>
        <dsp:cNvSpPr/>
      </dsp:nvSpPr>
      <dsp:spPr>
        <a:xfrm>
          <a:off x="0" y="2776823"/>
          <a:ext cx="6263640" cy="1213289"/>
        </a:xfrm>
        <a:prstGeom prst="round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Ultimately, the U.S. must begin waging a more forceful defense of democratic values in Ukraine, Taiwan, and around the world.   </a:t>
          </a:r>
        </a:p>
      </dsp:txBody>
      <dsp:txXfrm>
        <a:off x="59228" y="2836051"/>
        <a:ext cx="6145184" cy="1094833"/>
      </dsp:txXfrm>
    </dsp:sp>
    <dsp:sp modelId="{440BA1EA-72BC-4ACA-BA4D-2E5B1D09DA34}">
      <dsp:nvSpPr>
        <dsp:cNvPr id="0" name=""/>
        <dsp:cNvSpPr/>
      </dsp:nvSpPr>
      <dsp:spPr>
        <a:xfrm>
          <a:off x="0" y="4039073"/>
          <a:ext cx="6263640" cy="1213289"/>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t>In this war — the war between democracy versus autocracy — the world order is on the line, freedom is on the line, and human rights everywhere are on the line.  </a:t>
          </a:r>
        </a:p>
      </dsp:txBody>
      <dsp:txXfrm>
        <a:off x="59228" y="4098301"/>
        <a:ext cx="6145184" cy="10948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838C19-6860-4CA8-8A79-AD90CB5FEFBB}">
      <dsp:nvSpPr>
        <dsp:cNvPr id="0" name=""/>
        <dsp:cNvSpPr/>
      </dsp:nvSpPr>
      <dsp:spPr>
        <a:xfrm>
          <a:off x="0" y="77903"/>
          <a:ext cx="6263640" cy="17503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In the very heart of Moscow, across from the Kremlin is a Statue christened in 2016 of Prince Vladimir. He ruled from 980-1015 in the city of Kiev where he left a legacy by accepting the Christian religion for himself and his realm– the medieval state of </a:t>
          </a:r>
          <a:r>
            <a:rPr lang="en-US" sz="1700" kern="1200" dirty="0" err="1"/>
            <a:t>Kyivan</a:t>
          </a:r>
          <a:r>
            <a:rPr lang="en-US" sz="1700" kern="1200" dirty="0"/>
            <a:t> Rus; which included vast territories extending from the Carpathian Mountains in the west to the Volga River in the east.</a:t>
          </a:r>
        </a:p>
      </dsp:txBody>
      <dsp:txXfrm>
        <a:off x="85444" y="163347"/>
        <a:ext cx="6092752" cy="1579432"/>
      </dsp:txXfrm>
    </dsp:sp>
    <dsp:sp modelId="{A58785DC-6B8E-4755-9F63-3E906CB98AC3}">
      <dsp:nvSpPr>
        <dsp:cNvPr id="0" name=""/>
        <dsp:cNvSpPr/>
      </dsp:nvSpPr>
      <dsp:spPr>
        <a:xfrm>
          <a:off x="0" y="1877183"/>
          <a:ext cx="6263640" cy="1750320"/>
        </a:xfrm>
        <a:prstGeom prst="round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The importance of the monument symbolizes the Russian claim for </a:t>
          </a:r>
          <a:r>
            <a:rPr lang="en-US" sz="1700" b="1" kern="1200" dirty="0" err="1"/>
            <a:t>Kyivan</a:t>
          </a:r>
          <a:r>
            <a:rPr lang="en-US" sz="1700" b="1" kern="1200" dirty="0"/>
            <a:t> heritage </a:t>
          </a:r>
          <a:r>
            <a:rPr lang="en-US" sz="1700" kern="1200" dirty="0"/>
            <a:t>and underlines the importance of </a:t>
          </a:r>
          <a:r>
            <a:rPr lang="en-US" sz="1700" kern="1200" dirty="0" err="1"/>
            <a:t>Kyivan</a:t>
          </a:r>
          <a:r>
            <a:rPr lang="en-US" sz="1700" kern="1200" dirty="0"/>
            <a:t> Rus for the</a:t>
          </a:r>
          <a:r>
            <a:rPr lang="en-US" sz="1700" b="1" kern="1200" dirty="0"/>
            <a:t> historical identity </a:t>
          </a:r>
          <a:r>
            <a:rPr lang="en-US" sz="1700" kern="1200" dirty="0"/>
            <a:t>of contemporary Russia. First stone was laid in 2015 after Russia annexation of the Crimea, Ukraine.</a:t>
          </a:r>
        </a:p>
      </dsp:txBody>
      <dsp:txXfrm>
        <a:off x="85444" y="1962627"/>
        <a:ext cx="6092752" cy="1579432"/>
      </dsp:txXfrm>
    </dsp:sp>
    <dsp:sp modelId="{2DE7AEB4-E875-4BC9-AC35-20D34E1E224F}">
      <dsp:nvSpPr>
        <dsp:cNvPr id="0" name=""/>
        <dsp:cNvSpPr/>
      </dsp:nvSpPr>
      <dsp:spPr>
        <a:xfrm>
          <a:off x="0" y="3676464"/>
          <a:ext cx="6263640" cy="175032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Otherwise, what would a monument to a prince of Kyiv, the capital for the neighboring state of Ukraine, be doing in such a coveted space in the very heart of Moscow, across the square from the Borovitsky gate of the Kremlin, the tallest monument in the Russian Capital.</a:t>
          </a:r>
        </a:p>
      </dsp:txBody>
      <dsp:txXfrm>
        <a:off x="85444" y="3761908"/>
        <a:ext cx="6092752" cy="157943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1FD41A-3945-43F3-9222-C7895E9219C0}">
      <dsp:nvSpPr>
        <dsp:cNvPr id="0" name=""/>
        <dsp:cNvSpPr/>
      </dsp:nvSpPr>
      <dsp:spPr>
        <a:xfrm>
          <a:off x="0" y="341963"/>
          <a:ext cx="6263640" cy="76985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a:t>The Russian leader said that one of the goals of the offensive was to “denazify” the country, part of a long-running effort by Putin to delegitimize Ukrainian nationalism and sell the incursion to his constituency at home.</a:t>
          </a:r>
          <a:endParaRPr lang="en-US" sz="1400" kern="1200"/>
        </a:p>
      </dsp:txBody>
      <dsp:txXfrm>
        <a:off x="37581" y="379544"/>
        <a:ext cx="6188478" cy="694697"/>
      </dsp:txXfrm>
    </dsp:sp>
    <dsp:sp modelId="{E2327A22-62A7-476A-BE9B-248A1F7248E7}">
      <dsp:nvSpPr>
        <dsp:cNvPr id="0" name=""/>
        <dsp:cNvSpPr/>
      </dsp:nvSpPr>
      <dsp:spPr>
        <a:xfrm>
          <a:off x="0" y="1152143"/>
          <a:ext cx="6263640" cy="769859"/>
        </a:xfrm>
        <a:prstGeom prst="roundRect">
          <a:avLst/>
        </a:prstGeom>
        <a:solidFill>
          <a:schemeClr val="accent5">
            <a:hueOff val="-1470669"/>
            <a:satOff val="-2046"/>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a:t>Three of Zelensky’s great uncles were executed as part of the German-led genocide of European Jews during the war, the president said on a trip to </a:t>
          </a:r>
          <a:r>
            <a:rPr lang="en-US" sz="1400" b="0" i="0" kern="1200">
              <a:hlinkClick xmlns:r="http://schemas.openxmlformats.org/officeDocument/2006/relationships" r:id="rId1"/>
            </a:rPr>
            <a:t>Jerusalem in 2020</a:t>
          </a:r>
          <a:r>
            <a:rPr lang="en-US" sz="1400" b="0" i="0" kern="1200"/>
            <a:t>. His grandfather, who was the brother of those killed, survived.</a:t>
          </a:r>
          <a:endParaRPr lang="en-US" sz="1400" kern="1200"/>
        </a:p>
      </dsp:txBody>
      <dsp:txXfrm>
        <a:off x="37581" y="1189724"/>
        <a:ext cx="6188478" cy="694697"/>
      </dsp:txXfrm>
    </dsp:sp>
    <dsp:sp modelId="{8BF9B3BE-C5EC-4A4B-A3D4-7EBD8A257124}">
      <dsp:nvSpPr>
        <dsp:cNvPr id="0" name=""/>
        <dsp:cNvSpPr/>
      </dsp:nvSpPr>
      <dsp:spPr>
        <a:xfrm>
          <a:off x="0" y="1962323"/>
          <a:ext cx="6263640" cy="769859"/>
        </a:xfrm>
        <a:prstGeom prst="roundRect">
          <a:avLst/>
        </a:prstGeom>
        <a:solidFill>
          <a:schemeClr val="accent5">
            <a:hueOff val="-2941338"/>
            <a:satOff val="-4091"/>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a:t>“Forty years later, his Jewish grandson became president,” Zelenksy said in an address.</a:t>
          </a:r>
          <a:endParaRPr lang="en-US" sz="1400" kern="1200"/>
        </a:p>
      </dsp:txBody>
      <dsp:txXfrm>
        <a:off x="37581" y="1999904"/>
        <a:ext cx="6188478" cy="694697"/>
      </dsp:txXfrm>
    </dsp:sp>
    <dsp:sp modelId="{9294CEE5-4799-4817-A402-10EAE95B13BD}">
      <dsp:nvSpPr>
        <dsp:cNvPr id="0" name=""/>
        <dsp:cNvSpPr/>
      </dsp:nvSpPr>
      <dsp:spPr>
        <a:xfrm>
          <a:off x="0" y="2772504"/>
          <a:ext cx="6263640" cy="769859"/>
        </a:xfrm>
        <a:prstGeom prst="roundRect">
          <a:avLst/>
        </a:prstGeom>
        <a:solidFill>
          <a:schemeClr val="accent5">
            <a:hueOff val="-4412007"/>
            <a:satOff val="-6137"/>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a:t>The Ukrainian leader also fired back at Putin’s Nazi claim Thursday, saying on Twitter that Russia had attacked Ukraine just “as Nazi Germany did.”</a:t>
          </a:r>
          <a:endParaRPr lang="en-US" sz="1400" kern="1200"/>
        </a:p>
      </dsp:txBody>
      <dsp:txXfrm>
        <a:off x="37581" y="2810085"/>
        <a:ext cx="6188478" cy="694697"/>
      </dsp:txXfrm>
    </dsp:sp>
    <dsp:sp modelId="{ABD3CA02-5B77-45B8-98A9-D9936865B25D}">
      <dsp:nvSpPr>
        <dsp:cNvPr id="0" name=""/>
        <dsp:cNvSpPr/>
      </dsp:nvSpPr>
      <dsp:spPr>
        <a:xfrm>
          <a:off x="0" y="3582684"/>
          <a:ext cx="6263640" cy="769859"/>
        </a:xfrm>
        <a:prstGeom prst="roundRect">
          <a:avLst/>
        </a:prstGeom>
        <a:solidFill>
          <a:schemeClr val="accent5">
            <a:hueOff val="-5882676"/>
            <a:satOff val="-8182"/>
            <a:lumOff val="-31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a:t>One of World War II’s worst massacres took place near the Ukrainian capital in 1941, when German-led forces killed tens of thousands of Jews in the ravine of Babi Yar.</a:t>
          </a:r>
          <a:endParaRPr lang="en-US" sz="1400" kern="1200"/>
        </a:p>
      </dsp:txBody>
      <dsp:txXfrm>
        <a:off x="37581" y="3620265"/>
        <a:ext cx="6188478" cy="694697"/>
      </dsp:txXfrm>
    </dsp:sp>
    <dsp:sp modelId="{C01FE924-AD85-4374-85CB-0720F504D4EF}">
      <dsp:nvSpPr>
        <dsp:cNvPr id="0" name=""/>
        <dsp:cNvSpPr/>
      </dsp:nvSpPr>
      <dsp:spPr>
        <a:xfrm>
          <a:off x="0" y="4392864"/>
          <a:ext cx="6263640" cy="769859"/>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a:t>“As of today, our countries are on different sides of world history,” Zelensky said on Twitter, addressing Putin. “Russia has embarked on a path of evil.”</a:t>
          </a:r>
          <a:endParaRPr lang="en-US" sz="1400" kern="1200"/>
        </a:p>
      </dsp:txBody>
      <dsp:txXfrm>
        <a:off x="37581" y="4430445"/>
        <a:ext cx="6188478" cy="69469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06F8D-9CE5-492F-8349-9F7DF6749CED}">
      <dsp:nvSpPr>
        <dsp:cNvPr id="0" name=""/>
        <dsp:cNvSpPr/>
      </dsp:nvSpPr>
      <dsp:spPr>
        <a:xfrm>
          <a:off x="0" y="362844"/>
          <a:ext cx="6263640" cy="155843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One official suggested calling the “Fentanyl scourge” the “Third Opium War.” The response from inside the beltway was immediate and visceral, “You can’t say that” (when it comes to China). In this case, the response was particularly curios as, payback for the Opium Wars were 180 years ago (Great Britain).</a:t>
          </a:r>
        </a:p>
      </dsp:txBody>
      <dsp:txXfrm>
        <a:off x="76077" y="438921"/>
        <a:ext cx="6111486" cy="1406285"/>
      </dsp:txXfrm>
    </dsp:sp>
    <dsp:sp modelId="{DD5A689B-0EAC-45BD-89CD-CB55BDD6AFCF}">
      <dsp:nvSpPr>
        <dsp:cNvPr id="0" name=""/>
        <dsp:cNvSpPr/>
      </dsp:nvSpPr>
      <dsp:spPr>
        <a:xfrm>
          <a:off x="0" y="1973124"/>
          <a:ext cx="6263640" cy="1558439"/>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That the Chinese regime doesn’t ban fentanyl in its entirety-much less go after producers the way it goes after Uighurs, Christians, and Falun Gong, or Hong Kongers- suggests China is glad America is awash in fentanyl.</a:t>
          </a:r>
        </a:p>
      </dsp:txBody>
      <dsp:txXfrm>
        <a:off x="76077" y="2049201"/>
        <a:ext cx="6111486" cy="1406285"/>
      </dsp:txXfrm>
    </dsp:sp>
    <dsp:sp modelId="{02F8849B-2C64-41DA-92DF-0ACFF000E061}">
      <dsp:nvSpPr>
        <dsp:cNvPr id="0" name=""/>
        <dsp:cNvSpPr/>
      </dsp:nvSpPr>
      <dsp:spPr>
        <a:xfrm>
          <a:off x="0" y="3583403"/>
          <a:ext cx="6263640" cy="155843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The carnage can’t be overstated. Fetanyl is ravaging all parts of American society.</a:t>
          </a:r>
        </a:p>
      </dsp:txBody>
      <dsp:txXfrm>
        <a:off x="76077" y="3659480"/>
        <a:ext cx="6111486" cy="140628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5A6397-364C-4192-B73B-913367885D75}">
      <dsp:nvSpPr>
        <dsp:cNvPr id="0" name=""/>
        <dsp:cNvSpPr/>
      </dsp:nvSpPr>
      <dsp:spPr>
        <a:xfrm>
          <a:off x="0" y="220329"/>
          <a:ext cx="6586489" cy="16450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a:t>Huawei is not Podesta’s first Chinese client, as </a:t>
          </a:r>
          <a:r>
            <a:rPr lang="en-US" sz="1900" b="0" i="0" kern="1200">
              <a:hlinkClick xmlns:r="http://schemas.openxmlformats.org/officeDocument/2006/relationships" r:id="rId1"/>
            </a:rPr>
            <a:t>financial disclosures</a:t>
          </a:r>
          <a:r>
            <a:rPr lang="en-US" sz="1900" b="0" i="0" kern="1200"/>
            <a:t> filed in April 2016 show his former company represented the China-U.S. Exchange Foundation, a nominally private nonprofit that </a:t>
          </a:r>
          <a:r>
            <a:rPr lang="en-US" sz="1900" b="0" i="0" kern="1200">
              <a:hlinkClick xmlns:r="http://schemas.openxmlformats.org/officeDocument/2006/relationships" r:id="rId2"/>
            </a:rPr>
            <a:t>critics say is linked to</a:t>
          </a:r>
          <a:r>
            <a:rPr lang="en-US" sz="1900" b="0" i="0" kern="1200"/>
            <a:t> Chinese Communist Party (CCP) influence operations in the U.S.</a:t>
          </a:r>
          <a:endParaRPr lang="en-US" sz="1900" kern="1200"/>
        </a:p>
      </dsp:txBody>
      <dsp:txXfrm>
        <a:off x="80303" y="300632"/>
        <a:ext cx="6425883" cy="1484414"/>
      </dsp:txXfrm>
    </dsp:sp>
    <dsp:sp modelId="{6A5E74DF-A09A-476E-A82B-F90AB63471A9}">
      <dsp:nvSpPr>
        <dsp:cNvPr id="0" name=""/>
        <dsp:cNvSpPr/>
      </dsp:nvSpPr>
      <dsp:spPr>
        <a:xfrm>
          <a:off x="0" y="1920069"/>
          <a:ext cx="6586489" cy="164502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a:t>Huawei faces a number of legal and trade issues in Washington. The Justice Department during the Trump administration charged the Shenzhen-based company with </a:t>
          </a:r>
          <a:r>
            <a:rPr lang="en-US" sz="1900" b="0" i="0" kern="1200">
              <a:hlinkClick xmlns:r="http://schemas.openxmlformats.org/officeDocument/2006/relationships" r:id="rId3"/>
            </a:rPr>
            <a:t>several counts of fraud</a:t>
          </a:r>
          <a:r>
            <a:rPr lang="en-US" sz="1900" b="0" i="0" kern="1200"/>
            <a:t> in January 2019 and later with </a:t>
          </a:r>
          <a:r>
            <a:rPr lang="en-US" sz="1900" b="0" i="0" kern="1200">
              <a:hlinkClick xmlns:r="http://schemas.openxmlformats.org/officeDocument/2006/relationships" r:id="rId4"/>
            </a:rPr>
            <a:t>conspiracy to steal trade secrets</a:t>
          </a:r>
          <a:r>
            <a:rPr lang="en-US" sz="1900" b="0" i="0" kern="1200"/>
            <a:t> in February 2020.</a:t>
          </a:r>
          <a:endParaRPr lang="en-US" sz="1900" kern="1200"/>
        </a:p>
      </dsp:txBody>
      <dsp:txXfrm>
        <a:off x="80303" y="2000372"/>
        <a:ext cx="6425883" cy="148441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FA77D-7072-4539-9315-C3F1A9B150A8}">
      <dsp:nvSpPr>
        <dsp:cNvPr id="0" name=""/>
        <dsp:cNvSpPr/>
      </dsp:nvSpPr>
      <dsp:spPr>
        <a:xfrm>
          <a:off x="0" y="30559"/>
          <a:ext cx="6666833" cy="266760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a:t>“The harm from the Chinese government’s economic espionage isn’t just that its companies pull ahead based on illegally gotten technology,” Wray said, according to the AP. “While they pull ahead, they push our companies and workers behind. That harm — company failures, job losses — has been building for a decade to the crush we feel today. It’s harm felt across the country, by workers in a whole range of industries.”</a:t>
          </a:r>
          <a:endParaRPr lang="en-US" sz="2000" kern="1200"/>
        </a:p>
      </dsp:txBody>
      <dsp:txXfrm>
        <a:off x="130221" y="160780"/>
        <a:ext cx="6406391" cy="2407158"/>
      </dsp:txXfrm>
    </dsp:sp>
    <dsp:sp modelId="{D16E5B65-331A-44FE-94A5-22FA48852BBE}">
      <dsp:nvSpPr>
        <dsp:cNvPr id="0" name=""/>
        <dsp:cNvSpPr/>
      </dsp:nvSpPr>
      <dsp:spPr>
        <a:xfrm>
          <a:off x="0" y="2755759"/>
          <a:ext cx="6666833" cy="2667600"/>
        </a:xfrm>
        <a:prstGeom prst="roundRect">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a:t>“I want to focus on it [the threat from China] here tonight because it’s reached a new level — more brazen, more damaging, than ever before, and it’s vital — vital — that all of us focus on that threat together,” Wray added.</a:t>
          </a:r>
          <a:endParaRPr lang="en-US" sz="2000" kern="1200"/>
        </a:p>
      </dsp:txBody>
      <dsp:txXfrm>
        <a:off x="130221" y="2885980"/>
        <a:ext cx="6406391" cy="240715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C90CB7-58F2-41C8-9AB5-3C8A487C1569}" type="datetimeFigureOut">
              <a:rPr lang="en-US" smtClean="0"/>
              <a:t>4/6/22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FBD474-7D70-47E4-B70D-1714B5D4B9FD}" type="slidenum">
              <a:rPr lang="en-US" smtClean="0"/>
              <a:t>‹#›</a:t>
            </a:fld>
            <a:endParaRPr lang="en-US"/>
          </a:p>
        </p:txBody>
      </p:sp>
    </p:spTree>
    <p:extLst>
      <p:ext uri="{BB962C8B-B14F-4D97-AF65-F5344CB8AC3E}">
        <p14:creationId xmlns:p14="http://schemas.microsoft.com/office/powerpoint/2010/main" val="572188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realclearinvestigations.com/authors/vince_bielski/"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nypost.com/author/steven-w-mosher/"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jpost.com/author/seth-j-frantzman"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jpost.com/author/seth-j-frantzman"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thehill.com/people/michael-bloomberg-0"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solzhenitsyncenter.org/the-solzhenitsyn-reader"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substack.com/profile/2255433-michael-shellenberger"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washingtonpost.co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rospect.org/topics/robert-kuttner/"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PlaceHolder 1"/>
          <p:cNvSpPr>
            <a:spLocks noGrp="1"/>
          </p:cNvSpPr>
          <p:nvPr>
            <p:ph type="body"/>
          </p:nvPr>
        </p:nvSpPr>
        <p:spPr>
          <a:xfrm>
            <a:off x="924480" y="3304080"/>
            <a:ext cx="7386840" cy="3129120"/>
          </a:xfrm>
          <a:prstGeom prst="rect">
            <a:avLst/>
          </a:prstGeom>
        </p:spPr>
        <p:txBody>
          <a:bodyPr lIns="90000" tIns="45000" rIns="90000" bIns="45000">
            <a:normAutofit/>
          </a:bodyPr>
          <a:lstStyle/>
          <a:p>
            <a:endParaRPr lang="en-US" sz="2000" b="0" strike="noStrike" spc="-1" dirty="0">
              <a:solidFill>
                <a:srgbClr val="000000"/>
              </a:solidFill>
              <a:uFill>
                <a:solidFill>
                  <a:srgbClr val="FFFFFF"/>
                </a:solidFill>
              </a:uFill>
              <a:latin typeface="Arial"/>
            </a:endParaRPr>
          </a:p>
        </p:txBody>
      </p:sp>
      <p:sp>
        <p:nvSpPr>
          <p:cNvPr id="192" name="TextShape 2"/>
          <p:cNvSpPr txBox="1"/>
          <p:nvPr/>
        </p:nvSpPr>
        <p:spPr>
          <a:xfrm>
            <a:off x="5230800" y="6605640"/>
            <a:ext cx="4002840" cy="347760"/>
          </a:xfrm>
          <a:prstGeom prst="rect">
            <a:avLst/>
          </a:prstGeom>
          <a:noFill/>
          <a:ln>
            <a:noFill/>
          </a:ln>
        </p:spPr>
        <p:txBody>
          <a:bodyPr lIns="90000" tIns="45000" rIns="90000" bIns="45000"/>
          <a:lstStyle/>
          <a:p>
            <a:pPr>
              <a:lnSpc>
                <a:spcPct val="100000"/>
              </a:lnSpc>
            </a:pPr>
            <a:fld id="{20780480-29DC-4CAA-9C38-9E30651EB738}" type="slidenum">
              <a:rPr lang="en-US" sz="1800" b="0" strike="noStrike" spc="-1">
                <a:solidFill>
                  <a:srgbClr val="000000"/>
                </a:solidFill>
                <a:uFill>
                  <a:solidFill>
                    <a:srgbClr val="FFFFFF"/>
                  </a:solidFill>
                </a:uFill>
                <a:latin typeface="+mn-lt"/>
                <a:ea typeface="+mn-ea"/>
              </a:rPr>
              <a:pPr>
                <a:lnSpc>
                  <a:spcPct val="100000"/>
                </a:lnSpc>
              </a:pPr>
              <a:t>2</a:t>
            </a:fld>
            <a:endParaRPr lang="en-US" sz="1800" b="0" strike="noStrike" spc="-1" dirty="0">
              <a:solidFill>
                <a:srgbClr val="000000"/>
              </a:solidFill>
              <a:uFill>
                <a:solidFill>
                  <a:srgbClr val="FFFFFF"/>
                </a:solidFill>
              </a:uFill>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Fentanyl Overdoses Become Leading Cause of Death in 18- to 45-Year-Olds</a:t>
            </a:r>
          </a:p>
          <a:p>
            <a:r>
              <a:rPr lang="en-US" dirty="0"/>
              <a:t>By Charlotte Cuthbertson</a:t>
            </a:r>
          </a:p>
          <a:p>
            <a:r>
              <a:rPr lang="en-US" dirty="0"/>
              <a:t>December 19, 2021 Updated: December 20, 2021 </a:t>
            </a:r>
          </a:p>
          <a:p>
            <a:endParaRPr lang="en-US" dirty="0"/>
          </a:p>
        </p:txBody>
      </p:sp>
      <p:sp>
        <p:nvSpPr>
          <p:cNvPr id="4" name="Slide Number Placeholder 3"/>
          <p:cNvSpPr>
            <a:spLocks noGrp="1"/>
          </p:cNvSpPr>
          <p:nvPr>
            <p:ph type="sldNum" sz="quarter" idx="5"/>
          </p:nvPr>
        </p:nvSpPr>
        <p:spPr/>
        <p:txBody>
          <a:bodyPr/>
          <a:lstStyle/>
          <a:p>
            <a:fld id="{FCFBD474-7D70-47E4-B70D-1714B5D4B9FD}" type="slidenum">
              <a:rPr lang="en-US" smtClean="0"/>
              <a:t>21</a:t>
            </a:fld>
            <a:endParaRPr lang="en-US"/>
          </a:p>
        </p:txBody>
      </p:sp>
    </p:spTree>
    <p:extLst>
      <p:ext uri="{BB962C8B-B14F-4D97-AF65-F5344CB8AC3E}">
        <p14:creationId xmlns:p14="http://schemas.microsoft.com/office/powerpoint/2010/main" val="3388060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Migrant Surge at the Border Fuels Massive American OD's From Tiny Grains of This Killer Drug</a:t>
            </a:r>
          </a:p>
          <a:p>
            <a:r>
              <a:rPr lang="en-US" dirty="0"/>
              <a:t>By </a:t>
            </a:r>
            <a:r>
              <a:rPr lang="en-US" dirty="0">
                <a:hlinkClick r:id="rId3"/>
              </a:rPr>
              <a:t>Vince Bielski</a:t>
            </a:r>
            <a:r>
              <a:rPr lang="en-US" dirty="0"/>
              <a:t>, </a:t>
            </a:r>
            <a:r>
              <a:rPr lang="en-US" dirty="0" err="1"/>
              <a:t>RealClearInvestigations</a:t>
            </a:r>
            <a:r>
              <a:rPr lang="en-US" dirty="0"/>
              <a:t> </a:t>
            </a:r>
            <a:br>
              <a:rPr lang="en-US" dirty="0"/>
            </a:br>
            <a:r>
              <a:rPr lang="en-US" dirty="0"/>
              <a:t>November 04, 202</a:t>
            </a:r>
          </a:p>
          <a:p>
            <a:endParaRPr lang="en-US" dirty="0"/>
          </a:p>
        </p:txBody>
      </p:sp>
      <p:sp>
        <p:nvSpPr>
          <p:cNvPr id="4" name="Slide Number Placeholder 3"/>
          <p:cNvSpPr>
            <a:spLocks noGrp="1"/>
          </p:cNvSpPr>
          <p:nvPr>
            <p:ph type="sldNum" sz="quarter" idx="5"/>
          </p:nvPr>
        </p:nvSpPr>
        <p:spPr/>
        <p:txBody>
          <a:bodyPr/>
          <a:lstStyle/>
          <a:p>
            <a:fld id="{FCFBD474-7D70-47E4-B70D-1714B5D4B9FD}" type="slidenum">
              <a:rPr lang="en-US" smtClean="0"/>
              <a:t>22</a:t>
            </a:fld>
            <a:endParaRPr lang="en-US"/>
          </a:p>
        </p:txBody>
      </p:sp>
    </p:spTree>
    <p:extLst>
      <p:ext uri="{BB962C8B-B14F-4D97-AF65-F5344CB8AC3E}">
        <p14:creationId xmlns:p14="http://schemas.microsoft.com/office/powerpoint/2010/main" val="3787725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FBD474-7D70-47E4-B70D-1714B5D4B9FD}" type="slidenum">
              <a:rPr lang="en-US" smtClean="0"/>
              <a:t>23</a:t>
            </a:fld>
            <a:endParaRPr lang="en-US"/>
          </a:p>
        </p:txBody>
      </p:sp>
    </p:spTree>
    <p:extLst>
      <p:ext uri="{BB962C8B-B14F-4D97-AF65-F5344CB8AC3E}">
        <p14:creationId xmlns:p14="http://schemas.microsoft.com/office/powerpoint/2010/main" val="114481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FBD474-7D70-47E4-B70D-1714B5D4B9FD}" type="slidenum">
              <a:rPr lang="en-US" smtClean="0"/>
              <a:t>24</a:t>
            </a:fld>
            <a:endParaRPr lang="en-US"/>
          </a:p>
        </p:txBody>
      </p:sp>
    </p:spTree>
    <p:extLst>
      <p:ext uri="{BB962C8B-B14F-4D97-AF65-F5344CB8AC3E}">
        <p14:creationId xmlns:p14="http://schemas.microsoft.com/office/powerpoint/2010/main" val="2291060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FBD474-7D70-47E4-B70D-1714B5D4B9FD}" type="slidenum">
              <a:rPr lang="en-US" smtClean="0"/>
              <a:t>25</a:t>
            </a:fld>
            <a:endParaRPr lang="en-US"/>
          </a:p>
        </p:txBody>
      </p:sp>
    </p:spTree>
    <p:extLst>
      <p:ext uri="{BB962C8B-B14F-4D97-AF65-F5344CB8AC3E}">
        <p14:creationId xmlns:p14="http://schemas.microsoft.com/office/powerpoint/2010/main" val="3743891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75" y="522288"/>
            <a:ext cx="4632325" cy="2606675"/>
          </a:xfrm>
          <a:prstGeom prst="rect">
            <a:avLst/>
          </a:prstGeom>
          <a:noFill/>
          <a:ln w="12700">
            <a:solidFill>
              <a:prstClr val="black"/>
            </a:solidFill>
          </a:ln>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mn-lt"/>
                <a:ea typeface="+mn-ea"/>
                <a:cs typeface="+mn-cs"/>
              </a:rPr>
              <a:t>Don’t buy China’s story: The </a:t>
            </a:r>
            <a:r>
              <a:rPr lang="en-US" sz="1200" b="1" kern="1200" dirty="0" err="1">
                <a:solidFill>
                  <a:schemeClr val="tx1"/>
                </a:solidFill>
                <a:latin typeface="+mn-lt"/>
                <a:ea typeface="+mn-ea"/>
                <a:cs typeface="+mn-cs"/>
              </a:rPr>
              <a:t>coronavirus</a:t>
            </a:r>
            <a:r>
              <a:rPr lang="en-US" sz="1200" b="1" kern="1200" dirty="0">
                <a:solidFill>
                  <a:schemeClr val="tx1"/>
                </a:solidFill>
                <a:latin typeface="+mn-lt"/>
                <a:ea typeface="+mn-ea"/>
                <a:cs typeface="+mn-cs"/>
              </a:rPr>
              <a:t> may have leaked from a lab</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By </a:t>
            </a:r>
            <a:r>
              <a:rPr lang="en-US" sz="1200" kern="1200" dirty="0">
                <a:solidFill>
                  <a:schemeClr val="tx1"/>
                </a:solidFill>
                <a:latin typeface="+mn-lt"/>
                <a:ea typeface="+mn-ea"/>
                <a:cs typeface="+mn-cs"/>
                <a:hlinkClick r:id="rId3"/>
              </a:rPr>
              <a:t>Steven W. Mosher</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idx="10"/>
          </p:nvPr>
        </p:nvSpPr>
        <p:spPr/>
        <p:txBody>
          <a:bodyPr/>
          <a:lstStyle/>
          <a:p>
            <a:pPr algn="r"/>
            <a:fld id="{005DCC2E-891B-4596-A45A-230E39CCF475}" type="slidenum">
              <a:rPr lang="en-US" sz="1400" b="0" strike="noStrike" spc="-1" smtClean="0">
                <a:solidFill>
                  <a:srgbClr val="000000"/>
                </a:solidFill>
                <a:uFill>
                  <a:solidFill>
                    <a:srgbClr val="FFFFFF"/>
                  </a:solidFill>
                </a:uFill>
                <a:latin typeface="Times New Roman"/>
              </a:rPr>
              <a:pPr algn="r"/>
              <a:t>27</a:t>
            </a:fld>
            <a:endParaRPr lang="en-US"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FBD474-7D70-47E4-B70D-1714B5D4B9FD}" type="slidenum">
              <a:rPr lang="en-US" smtClean="0"/>
              <a:t>37</a:t>
            </a:fld>
            <a:endParaRPr lang="en-US"/>
          </a:p>
        </p:txBody>
      </p:sp>
    </p:spTree>
    <p:extLst>
      <p:ext uri="{BB962C8B-B14F-4D97-AF65-F5344CB8AC3E}">
        <p14:creationId xmlns:p14="http://schemas.microsoft.com/office/powerpoint/2010/main" val="34970690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FBD474-7D70-47E4-B70D-1714B5D4B9FD}" type="slidenum">
              <a:rPr lang="en-US" smtClean="0"/>
              <a:t>40</a:t>
            </a:fld>
            <a:endParaRPr lang="en-US" dirty="0"/>
          </a:p>
        </p:txBody>
      </p:sp>
    </p:spTree>
    <p:extLst>
      <p:ext uri="{BB962C8B-B14F-4D97-AF65-F5344CB8AC3E}">
        <p14:creationId xmlns:p14="http://schemas.microsoft.com/office/powerpoint/2010/main" val="18139150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t>
            </a:r>
            <a:r>
              <a:rPr lang="en-US" dirty="0">
                <a:hlinkClick r:id="rId3"/>
              </a:rPr>
              <a:t>SETH J. FRANTZMAN</a:t>
            </a:r>
            <a:r>
              <a:rPr lang="en-US" dirty="0"/>
              <a:t> </a:t>
            </a:r>
          </a:p>
          <a:p>
            <a:r>
              <a:rPr lang="en-US" dirty="0"/>
              <a:t>Published: FEBRUARY 9, 2022 14:07 </a:t>
            </a:r>
          </a:p>
          <a:p>
            <a:br>
              <a:rPr lang="en-US" dirty="0"/>
            </a:br>
            <a:r>
              <a:rPr lang="en-US" dirty="0"/>
              <a:t>Updated: FEBRUARY 9, 2022 17:33 </a:t>
            </a:r>
          </a:p>
          <a:p>
            <a:endParaRPr lang="en-US" dirty="0"/>
          </a:p>
        </p:txBody>
      </p:sp>
      <p:sp>
        <p:nvSpPr>
          <p:cNvPr id="4" name="Slide Number Placeholder 3"/>
          <p:cNvSpPr>
            <a:spLocks noGrp="1"/>
          </p:cNvSpPr>
          <p:nvPr>
            <p:ph type="sldNum" sz="quarter" idx="5"/>
          </p:nvPr>
        </p:nvSpPr>
        <p:spPr/>
        <p:txBody>
          <a:bodyPr/>
          <a:lstStyle/>
          <a:p>
            <a:fld id="{FCFBD474-7D70-47E4-B70D-1714B5D4B9FD}" type="slidenum">
              <a:rPr lang="en-US" smtClean="0"/>
              <a:t>47</a:t>
            </a:fld>
            <a:endParaRPr lang="en-US"/>
          </a:p>
        </p:txBody>
      </p:sp>
    </p:spTree>
    <p:extLst>
      <p:ext uri="{BB962C8B-B14F-4D97-AF65-F5344CB8AC3E}">
        <p14:creationId xmlns:p14="http://schemas.microsoft.com/office/powerpoint/2010/main" val="2392111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t>
            </a:r>
            <a:r>
              <a:rPr lang="en-US" dirty="0">
                <a:hlinkClick r:id="rId3"/>
              </a:rPr>
              <a:t>SETH J. FRANTZMAN</a:t>
            </a:r>
            <a:r>
              <a:rPr lang="en-US" dirty="0"/>
              <a:t> </a:t>
            </a:r>
          </a:p>
          <a:p>
            <a:r>
              <a:rPr lang="en-US" dirty="0"/>
              <a:t>Published: FEBRUARY 9, 2022 14:07 </a:t>
            </a:r>
          </a:p>
          <a:p>
            <a:br>
              <a:rPr lang="en-US" dirty="0"/>
            </a:br>
            <a:r>
              <a:rPr lang="en-US" dirty="0"/>
              <a:t>Updated: FEBRUARY 9, 2022 17:33 </a:t>
            </a:r>
          </a:p>
          <a:p>
            <a:endParaRPr lang="en-US" dirty="0"/>
          </a:p>
        </p:txBody>
      </p:sp>
      <p:sp>
        <p:nvSpPr>
          <p:cNvPr id="4" name="Slide Number Placeholder 3"/>
          <p:cNvSpPr>
            <a:spLocks noGrp="1"/>
          </p:cNvSpPr>
          <p:nvPr>
            <p:ph type="sldNum" sz="quarter" idx="5"/>
          </p:nvPr>
        </p:nvSpPr>
        <p:spPr/>
        <p:txBody>
          <a:bodyPr/>
          <a:lstStyle/>
          <a:p>
            <a:fld id="{FCFBD474-7D70-47E4-B70D-1714B5D4B9FD}" type="slidenum">
              <a:rPr lang="en-US" smtClean="0"/>
              <a:t>48</a:t>
            </a:fld>
            <a:endParaRPr lang="en-US"/>
          </a:p>
        </p:txBody>
      </p:sp>
    </p:spTree>
    <p:extLst>
      <p:ext uri="{BB962C8B-B14F-4D97-AF65-F5344CB8AC3E}">
        <p14:creationId xmlns:p14="http://schemas.microsoft.com/office/powerpoint/2010/main" val="3547198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https://thehill.com/opinion/international/594927-the-risks-and-implications-of-china-and-russias-unholy-allianceDouglas E. Schoen is a political consultant who served as an adviser to former President Clinton and to the 2020 presidential campaign of </a:t>
            </a:r>
            <a:r>
              <a:rPr lang="en-US" i="1" dirty="0">
                <a:hlinkClick r:id="rId3"/>
              </a:rPr>
              <a:t>Michael Bloomberg</a:t>
            </a:r>
            <a:r>
              <a:rPr lang="en-US" i="1" dirty="0"/>
              <a:t>. He is the author of “The End of Democracy? Russia and China on the Rise and America in Retreat."</a:t>
            </a:r>
            <a:endParaRPr lang="en-US" dirty="0"/>
          </a:p>
        </p:txBody>
      </p:sp>
      <p:sp>
        <p:nvSpPr>
          <p:cNvPr id="4" name="Slide Number Placeholder 3"/>
          <p:cNvSpPr>
            <a:spLocks noGrp="1"/>
          </p:cNvSpPr>
          <p:nvPr>
            <p:ph type="sldNum" sz="quarter" idx="5"/>
          </p:nvPr>
        </p:nvSpPr>
        <p:spPr/>
        <p:txBody>
          <a:bodyPr/>
          <a:lstStyle/>
          <a:p>
            <a:fld id="{FCFBD474-7D70-47E4-B70D-1714B5D4B9FD}" type="slidenum">
              <a:rPr lang="en-US" smtClean="0"/>
              <a:t>6</a:t>
            </a:fld>
            <a:endParaRPr lang="en-US" dirty="0"/>
          </a:p>
        </p:txBody>
      </p:sp>
    </p:spTree>
    <p:extLst>
      <p:ext uri="{BB962C8B-B14F-4D97-AF65-F5344CB8AC3E}">
        <p14:creationId xmlns:p14="http://schemas.microsoft.com/office/powerpoint/2010/main" val="3291788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FBD474-7D70-47E4-B70D-1714B5D4B9FD}" type="slidenum">
              <a:rPr lang="en-US" smtClean="0"/>
              <a:t>49</a:t>
            </a:fld>
            <a:endParaRPr lang="en-US" dirty="0"/>
          </a:p>
        </p:txBody>
      </p:sp>
    </p:spTree>
    <p:extLst>
      <p:ext uri="{BB962C8B-B14F-4D97-AF65-F5344CB8AC3E}">
        <p14:creationId xmlns:p14="http://schemas.microsoft.com/office/powerpoint/2010/main" val="974520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FBD474-7D70-47E4-B70D-1714B5D4B9FD}" type="slidenum">
              <a:rPr lang="en-US" smtClean="0"/>
              <a:t>53</a:t>
            </a:fld>
            <a:endParaRPr lang="en-US"/>
          </a:p>
        </p:txBody>
      </p:sp>
    </p:spTree>
    <p:extLst>
      <p:ext uri="{BB962C8B-B14F-4D97-AF65-F5344CB8AC3E}">
        <p14:creationId xmlns:p14="http://schemas.microsoft.com/office/powerpoint/2010/main" val="34404931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2E2D2D"/>
                </a:solidFill>
                <a:effectLst/>
                <a:latin typeface="proxima-nova"/>
              </a:rPr>
              <a:t>-- </a:t>
            </a:r>
            <a:r>
              <a:rPr lang="en-US" b="0" i="0" dirty="0">
                <a:solidFill>
                  <a:srgbClr val="2E2D2D"/>
                </a:solidFill>
                <a:effectLst/>
                <a:latin typeface="proxima-nova"/>
              </a:rPr>
              <a:t>by Edward E. Ericson, Jr. and Daniel J. Mahoney, </a:t>
            </a:r>
            <a:r>
              <a:rPr lang="en-US" b="0" i="0" u="none" strike="noStrike" dirty="0">
                <a:solidFill>
                  <a:srgbClr val="7F613D"/>
                </a:solidFill>
                <a:effectLst/>
                <a:latin typeface="proxima-nova"/>
                <a:hlinkClick r:id="rId3"/>
              </a:rPr>
              <a:t>The Solzhenitsyn Reader</a:t>
            </a:r>
            <a:endParaRPr lang="en-US" dirty="0"/>
          </a:p>
        </p:txBody>
      </p:sp>
      <p:sp>
        <p:nvSpPr>
          <p:cNvPr id="4" name="Slide Number Placeholder 3"/>
          <p:cNvSpPr>
            <a:spLocks noGrp="1"/>
          </p:cNvSpPr>
          <p:nvPr>
            <p:ph type="sldNum" sz="quarter" idx="5"/>
          </p:nvPr>
        </p:nvSpPr>
        <p:spPr/>
        <p:txBody>
          <a:bodyPr/>
          <a:lstStyle/>
          <a:p>
            <a:fld id="{FCFBD474-7D70-47E4-B70D-1714B5D4B9FD}" type="slidenum">
              <a:rPr lang="en-US" smtClean="0"/>
              <a:t>54</a:t>
            </a:fld>
            <a:endParaRPr lang="en-US"/>
          </a:p>
        </p:txBody>
      </p:sp>
    </p:spTree>
    <p:extLst>
      <p:ext uri="{BB962C8B-B14F-4D97-AF65-F5344CB8AC3E}">
        <p14:creationId xmlns:p14="http://schemas.microsoft.com/office/powerpoint/2010/main" val="23553026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West’s Green Delusions Empowered Putin</a:t>
            </a:r>
          </a:p>
          <a:p>
            <a:r>
              <a:rPr lang="en-US" b="1" dirty="0"/>
              <a:t>While we banned plastic straws, Russia drilled and doubled nuclear energy production. </a:t>
            </a:r>
          </a:p>
          <a:p>
            <a:r>
              <a:rPr lang="en-US" dirty="0">
                <a:hlinkClick r:id="rId3"/>
              </a:rPr>
              <a:t>Michael </a:t>
            </a:r>
            <a:r>
              <a:rPr lang="en-US" dirty="0" err="1">
                <a:hlinkClick r:id="rId3"/>
              </a:rPr>
              <a:t>Shellenberger</a:t>
            </a:r>
            <a:endParaRPr lang="en-US" dirty="0"/>
          </a:p>
          <a:p>
            <a:endParaRPr lang="en-US" dirty="0"/>
          </a:p>
        </p:txBody>
      </p:sp>
      <p:sp>
        <p:nvSpPr>
          <p:cNvPr id="4" name="Slide Number Placeholder 3"/>
          <p:cNvSpPr>
            <a:spLocks noGrp="1"/>
          </p:cNvSpPr>
          <p:nvPr>
            <p:ph type="sldNum" sz="quarter" idx="5"/>
          </p:nvPr>
        </p:nvSpPr>
        <p:spPr/>
        <p:txBody>
          <a:bodyPr/>
          <a:lstStyle/>
          <a:p>
            <a:fld id="{FCFBD474-7D70-47E4-B70D-1714B5D4B9FD}" type="slidenum">
              <a:rPr lang="en-US" smtClean="0"/>
              <a:t>55</a:t>
            </a:fld>
            <a:endParaRPr lang="en-US"/>
          </a:p>
        </p:txBody>
      </p:sp>
    </p:spTree>
    <p:extLst>
      <p:ext uri="{BB962C8B-B14F-4D97-AF65-F5344CB8AC3E}">
        <p14:creationId xmlns:p14="http://schemas.microsoft.com/office/powerpoint/2010/main" val="18523896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Live not by lies , 97-99</a:t>
            </a:r>
          </a:p>
        </p:txBody>
      </p:sp>
      <p:sp>
        <p:nvSpPr>
          <p:cNvPr id="4" name="Slide Number Placeholder 3"/>
          <p:cNvSpPr>
            <a:spLocks noGrp="1"/>
          </p:cNvSpPr>
          <p:nvPr>
            <p:ph type="sldNum" sz="quarter" idx="5"/>
          </p:nvPr>
        </p:nvSpPr>
        <p:spPr/>
        <p:txBody>
          <a:bodyPr/>
          <a:lstStyle/>
          <a:p>
            <a:fld id="{FCFBD474-7D70-47E4-B70D-1714B5D4B9FD}" type="slidenum">
              <a:rPr lang="en-US" smtClean="0"/>
              <a:t>64</a:t>
            </a:fld>
            <a:endParaRPr lang="en-US"/>
          </a:p>
        </p:txBody>
      </p:sp>
    </p:spTree>
    <p:extLst>
      <p:ext uri="{BB962C8B-B14F-4D97-AF65-F5344CB8AC3E}">
        <p14:creationId xmlns:p14="http://schemas.microsoft.com/office/powerpoint/2010/main" val="4132791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LNBL-p.140</a:t>
            </a:r>
          </a:p>
        </p:txBody>
      </p:sp>
      <p:sp>
        <p:nvSpPr>
          <p:cNvPr id="4" name="Slide Number Placeholder 3"/>
          <p:cNvSpPr>
            <a:spLocks noGrp="1"/>
          </p:cNvSpPr>
          <p:nvPr>
            <p:ph type="sldNum" sz="quarter" idx="5"/>
          </p:nvPr>
        </p:nvSpPr>
        <p:spPr/>
        <p:txBody>
          <a:bodyPr/>
          <a:lstStyle/>
          <a:p>
            <a:fld id="{FCFBD474-7D70-47E4-B70D-1714B5D4B9FD}" type="slidenum">
              <a:rPr lang="en-US" smtClean="0"/>
              <a:t>66</a:t>
            </a:fld>
            <a:endParaRPr lang="en-US"/>
          </a:p>
        </p:txBody>
      </p:sp>
    </p:spTree>
    <p:extLst>
      <p:ext uri="{BB962C8B-B14F-4D97-AF65-F5344CB8AC3E}">
        <p14:creationId xmlns:p14="http://schemas.microsoft.com/office/powerpoint/2010/main" val="12832097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P87 America Marxism</a:t>
            </a:r>
          </a:p>
        </p:txBody>
      </p:sp>
      <p:sp>
        <p:nvSpPr>
          <p:cNvPr id="4" name="Slide Number Placeholder 3"/>
          <p:cNvSpPr>
            <a:spLocks noGrp="1"/>
          </p:cNvSpPr>
          <p:nvPr>
            <p:ph type="sldNum" sz="quarter" idx="5"/>
          </p:nvPr>
        </p:nvSpPr>
        <p:spPr/>
        <p:txBody>
          <a:bodyPr/>
          <a:lstStyle/>
          <a:p>
            <a:fld id="{FCFBD474-7D70-47E4-B70D-1714B5D4B9FD}" type="slidenum">
              <a:rPr lang="en-US" smtClean="0"/>
              <a:t>69</a:t>
            </a:fld>
            <a:endParaRPr lang="en-US"/>
          </a:p>
        </p:txBody>
      </p:sp>
    </p:spTree>
    <p:extLst>
      <p:ext uri="{BB962C8B-B14F-4D97-AF65-F5344CB8AC3E}">
        <p14:creationId xmlns:p14="http://schemas.microsoft.com/office/powerpoint/2010/main" val="31149655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FBD474-7D70-47E4-B70D-1714B5D4B9FD}" type="slidenum">
              <a:rPr lang="en-US" smtClean="0"/>
              <a:t>70</a:t>
            </a:fld>
            <a:endParaRPr lang="en-US"/>
          </a:p>
        </p:txBody>
      </p:sp>
    </p:spTree>
    <p:extLst>
      <p:ext uri="{BB962C8B-B14F-4D97-AF65-F5344CB8AC3E}">
        <p14:creationId xmlns:p14="http://schemas.microsoft.com/office/powerpoint/2010/main" val="10573918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6183A"/>
                </a:solidFill>
                <a:effectLst/>
                <a:latin typeface="Ringside Regular SSm"/>
              </a:rPr>
              <a:t>by Michael A. </a:t>
            </a:r>
            <a:r>
              <a:rPr lang="en-US" b="0" i="0" dirty="0" err="1">
                <a:solidFill>
                  <a:srgbClr val="16183A"/>
                </a:solidFill>
                <a:effectLst/>
                <a:latin typeface="Ringside Regular SSm"/>
              </a:rPr>
              <a:t>Nutter</a:t>
            </a:r>
            <a:r>
              <a:rPr lang="en-US" b="0" i="0" dirty="0">
                <a:solidFill>
                  <a:srgbClr val="16183A"/>
                </a:solidFill>
                <a:effectLst/>
                <a:latin typeface="Ringside Regular SSm"/>
              </a:rPr>
              <a:t>, For The </a:t>
            </a:r>
            <a:r>
              <a:rPr lang="en-US" b="0" i="0" dirty="0" err="1">
                <a:solidFill>
                  <a:srgbClr val="16183A"/>
                </a:solidFill>
                <a:effectLst/>
                <a:latin typeface="Ringside Regular SSm"/>
              </a:rPr>
              <a:t>Inquirer</a:t>
            </a:r>
            <a:r>
              <a:rPr lang="en-US" b="0" i="0" dirty="0" err="1">
                <a:solidFill>
                  <a:srgbClr val="16183A"/>
                </a:solidFill>
                <a:effectLst/>
                <a:latin typeface="inherit"/>
              </a:rPr>
              <a:t>Updated</a:t>
            </a:r>
            <a:r>
              <a:rPr lang="en-US" b="0" i="0" dirty="0">
                <a:solidFill>
                  <a:srgbClr val="16183A"/>
                </a:solidFill>
                <a:effectLst/>
                <a:latin typeface="inherit"/>
              </a:rPr>
              <a:t> </a:t>
            </a:r>
            <a:r>
              <a:rPr lang="en-US" b="0" i="0" dirty="0">
                <a:solidFill>
                  <a:srgbClr val="16183A"/>
                </a:solidFill>
                <a:effectLst/>
                <a:latin typeface="Ringside Regular SSm"/>
              </a:rPr>
              <a:t>Dec 7, 2021</a:t>
            </a:r>
          </a:p>
          <a:p>
            <a:endParaRPr lang="en-US" dirty="0"/>
          </a:p>
        </p:txBody>
      </p:sp>
      <p:sp>
        <p:nvSpPr>
          <p:cNvPr id="4" name="Slide Number Placeholder 3"/>
          <p:cNvSpPr>
            <a:spLocks noGrp="1"/>
          </p:cNvSpPr>
          <p:nvPr>
            <p:ph type="sldNum" sz="quarter" idx="5"/>
          </p:nvPr>
        </p:nvSpPr>
        <p:spPr/>
        <p:txBody>
          <a:bodyPr/>
          <a:lstStyle/>
          <a:p>
            <a:fld id="{FCFBD474-7D70-47E4-B70D-1714B5D4B9FD}" type="slidenum">
              <a:rPr lang="en-US" smtClean="0"/>
              <a:t>81</a:t>
            </a:fld>
            <a:endParaRPr lang="en-US"/>
          </a:p>
        </p:txBody>
      </p:sp>
    </p:spTree>
    <p:extLst>
      <p:ext uri="{BB962C8B-B14F-4D97-AF65-F5344CB8AC3E}">
        <p14:creationId xmlns:p14="http://schemas.microsoft.com/office/powerpoint/2010/main" val="3955988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https://abcnews.go.com/International/americans-care-ukraine-russia-conflict/story?id=82907932</a:t>
            </a:r>
          </a:p>
        </p:txBody>
      </p:sp>
      <p:sp>
        <p:nvSpPr>
          <p:cNvPr id="4" name="Slide Number Placeholder 3"/>
          <p:cNvSpPr>
            <a:spLocks noGrp="1"/>
          </p:cNvSpPr>
          <p:nvPr>
            <p:ph type="sldNum" sz="quarter" idx="5"/>
          </p:nvPr>
        </p:nvSpPr>
        <p:spPr/>
        <p:txBody>
          <a:bodyPr/>
          <a:lstStyle/>
          <a:p>
            <a:fld id="{FCFBD474-7D70-47E4-B70D-1714B5D4B9FD}" type="slidenum">
              <a:rPr lang="en-US" smtClean="0"/>
              <a:t>11</a:t>
            </a:fld>
            <a:endParaRPr lang="en-US"/>
          </a:p>
        </p:txBody>
      </p:sp>
    </p:spTree>
    <p:extLst>
      <p:ext uri="{BB962C8B-B14F-4D97-AF65-F5344CB8AC3E}">
        <p14:creationId xmlns:p14="http://schemas.microsoft.com/office/powerpoint/2010/main" val="2215888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u="none" strike="noStrike" dirty="0">
              <a:solidFill>
                <a:srgbClr val="FFFFFF"/>
              </a:solidFill>
              <a:effectLst/>
              <a:latin typeface="Roboto" panose="02000000000000000000" pitchFamily="2" charset="0"/>
              <a:hlinkClick r:id="rId3" tooltip="The Washington Post"/>
            </a:endParaRPr>
          </a:p>
          <a:p>
            <a:pPr algn="l"/>
            <a:r>
              <a:rPr lang="en-US" b="0" i="0" u="sng" strike="noStrike" dirty="0">
                <a:solidFill>
                  <a:srgbClr val="FFFFFF"/>
                </a:solidFill>
                <a:effectLst/>
                <a:latin typeface="Roboto" panose="02000000000000000000" pitchFamily="2" charset="0"/>
                <a:hlinkClick r:id="rId3" tooltip="The Washington Post"/>
              </a:rPr>
              <a:t>The Washington Post</a:t>
            </a:r>
          </a:p>
          <a:p>
            <a:pPr algn="l"/>
            <a:r>
              <a:rPr lang="en-US" b="0" i="0" dirty="0">
                <a:solidFill>
                  <a:srgbClr val="FFFFFF"/>
                </a:solidFill>
                <a:effectLst/>
                <a:latin typeface="Eb Garamond" panose="020B0604020202020204" pitchFamily="2" charset="0"/>
              </a:rPr>
              <a:t>Putin says he will ‘</a:t>
            </a:r>
            <a:r>
              <a:rPr lang="en-US" b="0" i="0" dirty="0" err="1">
                <a:solidFill>
                  <a:srgbClr val="FFFFFF"/>
                </a:solidFill>
                <a:effectLst/>
                <a:latin typeface="Eb Garamond" panose="020B0604020202020204" pitchFamily="2" charset="0"/>
              </a:rPr>
              <a:t>denazify</a:t>
            </a:r>
            <a:r>
              <a:rPr lang="en-US" b="0" i="0" dirty="0">
                <a:solidFill>
                  <a:srgbClr val="FFFFFF"/>
                </a:solidFill>
                <a:effectLst/>
                <a:latin typeface="Eb Garamond" panose="020B0604020202020204" pitchFamily="2" charset="0"/>
              </a:rPr>
              <a:t>’ Ukraine. Here’s the history behind that claim.</a:t>
            </a:r>
          </a:p>
          <a:p>
            <a:pPr algn="l"/>
            <a:r>
              <a:rPr lang="en-US" b="0" i="0" dirty="0">
                <a:solidFill>
                  <a:srgbClr val="FFFFFF"/>
                </a:solidFill>
                <a:effectLst/>
                <a:latin typeface="Roboto" panose="02000000000000000000" pitchFamily="2" charset="0"/>
              </a:rPr>
              <a:t>Miriam Berger - Thursday</a:t>
            </a:r>
          </a:p>
          <a:p>
            <a:endParaRPr lang="en-US" dirty="0"/>
          </a:p>
        </p:txBody>
      </p:sp>
      <p:sp>
        <p:nvSpPr>
          <p:cNvPr id="4" name="Slide Number Placeholder 3"/>
          <p:cNvSpPr>
            <a:spLocks noGrp="1"/>
          </p:cNvSpPr>
          <p:nvPr>
            <p:ph type="sldNum" sz="quarter" idx="5"/>
          </p:nvPr>
        </p:nvSpPr>
        <p:spPr/>
        <p:txBody>
          <a:bodyPr/>
          <a:lstStyle/>
          <a:p>
            <a:fld id="{FCFBD474-7D70-47E4-B70D-1714B5D4B9FD}" type="slidenum">
              <a:rPr lang="en-US" smtClean="0"/>
              <a:t>12</a:t>
            </a:fld>
            <a:endParaRPr lang="en-US"/>
          </a:p>
        </p:txBody>
      </p:sp>
    </p:spTree>
    <p:extLst>
      <p:ext uri="{BB962C8B-B14F-4D97-AF65-F5344CB8AC3E}">
        <p14:creationId xmlns:p14="http://schemas.microsoft.com/office/powerpoint/2010/main" val="253613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jubilat"/>
              </a:rPr>
              <a:t>China: Epicenter of the Supply Chain Crisis</a:t>
            </a:r>
          </a:p>
          <a:p>
            <a:pPr algn="l"/>
            <a:r>
              <a:rPr lang="en-US" b="0" i="0" dirty="0">
                <a:solidFill>
                  <a:srgbClr val="000000"/>
                </a:solidFill>
                <a:effectLst/>
                <a:latin typeface="eskorte-latin"/>
              </a:rPr>
              <a:t>How concentrating dependence on China upended our economy and added risk</a:t>
            </a:r>
          </a:p>
          <a:p>
            <a:pPr algn="l"/>
            <a:r>
              <a:rPr lang="en-US" b="1" i="0" cap="all" dirty="0">
                <a:solidFill>
                  <a:srgbClr val="000000"/>
                </a:solidFill>
                <a:effectLst/>
                <a:latin typeface="jaf-bernina-sans-condensed"/>
              </a:rPr>
              <a:t>BY </a:t>
            </a:r>
            <a:r>
              <a:rPr lang="en-US" b="1" i="0" u="none" strike="noStrike" cap="all" dirty="0">
                <a:solidFill>
                  <a:srgbClr val="000000"/>
                </a:solidFill>
                <a:effectLst/>
                <a:latin typeface="jaf-bernina-sans-condensed"/>
                <a:hlinkClick r:id="rId3"/>
              </a:rPr>
              <a:t>ROBERT KUTTNER</a:t>
            </a:r>
            <a:endParaRPr lang="en-US" b="1" i="0" cap="all" dirty="0">
              <a:solidFill>
                <a:srgbClr val="000000"/>
              </a:solidFill>
              <a:effectLst/>
              <a:latin typeface="jaf-bernina-sans-condensed"/>
            </a:endParaRPr>
          </a:p>
          <a:p>
            <a:pPr algn="l"/>
            <a:r>
              <a:rPr lang="en-US" b="0" i="0" dirty="0">
                <a:solidFill>
                  <a:srgbClr val="000000"/>
                </a:solidFill>
                <a:effectLst/>
                <a:latin typeface="arial" panose="020B0604020202020204" pitchFamily="34" charset="0"/>
              </a:rPr>
              <a:t> </a:t>
            </a:r>
            <a:r>
              <a:rPr lang="en-US" b="1" i="0" cap="all" dirty="0">
                <a:solidFill>
                  <a:srgbClr val="000000"/>
                </a:solidFill>
                <a:effectLst/>
                <a:latin typeface="jaf-bernina-sans-condensed"/>
              </a:rPr>
              <a:t>FEBRUARY 1, 2022</a:t>
            </a:r>
          </a:p>
          <a:p>
            <a:endParaRPr lang="en-US" dirty="0"/>
          </a:p>
        </p:txBody>
      </p:sp>
      <p:sp>
        <p:nvSpPr>
          <p:cNvPr id="4" name="Slide Number Placeholder 3"/>
          <p:cNvSpPr>
            <a:spLocks noGrp="1"/>
          </p:cNvSpPr>
          <p:nvPr>
            <p:ph type="sldNum" sz="quarter" idx="5"/>
          </p:nvPr>
        </p:nvSpPr>
        <p:spPr/>
        <p:txBody>
          <a:bodyPr/>
          <a:lstStyle/>
          <a:p>
            <a:fld id="{FCFBD474-7D70-47E4-B70D-1714B5D4B9FD}" type="slidenum">
              <a:rPr lang="en-US" smtClean="0"/>
              <a:t>14</a:t>
            </a:fld>
            <a:endParaRPr lang="en-US" dirty="0"/>
          </a:p>
        </p:txBody>
      </p:sp>
    </p:spTree>
    <p:extLst>
      <p:ext uri="{BB962C8B-B14F-4D97-AF65-F5344CB8AC3E}">
        <p14:creationId xmlns:p14="http://schemas.microsoft.com/office/powerpoint/2010/main" val="1750801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FBD474-7D70-47E4-B70D-1714B5D4B9FD}" type="slidenum">
              <a:rPr lang="en-US" smtClean="0"/>
              <a:t>15</a:t>
            </a:fld>
            <a:endParaRPr lang="en-US"/>
          </a:p>
        </p:txBody>
      </p:sp>
    </p:spTree>
    <p:extLst>
      <p:ext uri="{BB962C8B-B14F-4D97-AF65-F5344CB8AC3E}">
        <p14:creationId xmlns:p14="http://schemas.microsoft.com/office/powerpoint/2010/main" val="2999636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EXCLUSIVE: Trump on Afghanistan Withdrawal: ‘China Is Going to Have Bagram’</a:t>
            </a:r>
          </a:p>
          <a:p>
            <a:r>
              <a:rPr lang="en-US" dirty="0"/>
              <a:t>By Frank Fang and </a:t>
            </a:r>
            <a:r>
              <a:rPr lang="en-US" dirty="0" err="1"/>
              <a:t>Kash's</a:t>
            </a:r>
            <a:r>
              <a:rPr lang="en-US" dirty="0"/>
              <a:t> Corner</a:t>
            </a:r>
          </a:p>
          <a:p>
            <a:r>
              <a:rPr lang="en-US" dirty="0"/>
              <a:t>February 4, 2022 Updated: February 4, 2022 </a:t>
            </a:r>
          </a:p>
          <a:p>
            <a:endParaRPr lang="en-US" dirty="0"/>
          </a:p>
        </p:txBody>
      </p:sp>
      <p:sp>
        <p:nvSpPr>
          <p:cNvPr id="4" name="Slide Number Placeholder 3"/>
          <p:cNvSpPr>
            <a:spLocks noGrp="1"/>
          </p:cNvSpPr>
          <p:nvPr>
            <p:ph type="sldNum" sz="quarter" idx="5"/>
          </p:nvPr>
        </p:nvSpPr>
        <p:spPr/>
        <p:txBody>
          <a:bodyPr/>
          <a:lstStyle/>
          <a:p>
            <a:fld id="{FCFBD474-7D70-47E4-B70D-1714B5D4B9FD}" type="slidenum">
              <a:rPr lang="en-US" smtClean="0"/>
              <a:t>17</a:t>
            </a:fld>
            <a:endParaRPr lang="en-US"/>
          </a:p>
        </p:txBody>
      </p:sp>
    </p:spTree>
    <p:extLst>
      <p:ext uri="{BB962C8B-B14F-4D97-AF65-F5344CB8AC3E}">
        <p14:creationId xmlns:p14="http://schemas.microsoft.com/office/powerpoint/2010/main" val="2186404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PlaceHolder 1"/>
          <p:cNvSpPr>
            <a:spLocks noGrp="1"/>
          </p:cNvSpPr>
          <p:nvPr>
            <p:ph type="body"/>
          </p:nvPr>
        </p:nvSpPr>
        <p:spPr>
          <a:xfrm>
            <a:off x="908466" y="3175035"/>
            <a:ext cx="7387920" cy="2738520"/>
          </a:xfrm>
          <a:prstGeom prst="rect">
            <a:avLst/>
          </a:prstGeom>
        </p:spPr>
        <p:txBody>
          <a:bodyPr/>
          <a:lstStyle/>
          <a:p>
            <a:r>
              <a:rPr lang="en-US" sz="2000" spc="-1" baseline="30000" dirty="0">
                <a:solidFill>
                  <a:srgbClr val="000000"/>
                </a:solidFill>
                <a:uFill>
                  <a:solidFill>
                    <a:srgbClr val="FFFFFF"/>
                  </a:solidFill>
                </a:uFill>
              </a:rPr>
              <a:t>1 </a:t>
            </a:r>
            <a:r>
              <a:rPr lang="en-US" sz="2000" spc="-1" dirty="0">
                <a:solidFill>
                  <a:srgbClr val="000000"/>
                </a:solidFill>
                <a:uFill>
                  <a:solidFill>
                    <a:srgbClr val="FFFFFF"/>
                  </a:solidFill>
                </a:uFill>
              </a:rPr>
              <a:t>David Aikman, Jesus in Beijing. Regnery Books; (Washington DC. 2003), p. 43.</a:t>
            </a:r>
          </a:p>
          <a:p>
            <a:pPr defTabSz="907678">
              <a:defRPr/>
            </a:pPr>
            <a:r>
              <a:rPr lang="en-US" sz="2000" spc="-1" baseline="30000" dirty="0">
                <a:solidFill>
                  <a:srgbClr val="000000"/>
                </a:solidFill>
                <a:uFill>
                  <a:solidFill>
                    <a:srgbClr val="FFFFFF"/>
                  </a:solidFill>
                </a:uFill>
              </a:rPr>
              <a:t>2</a:t>
            </a:r>
            <a:r>
              <a:rPr lang="en-US" sz="2000" spc="-1" dirty="0">
                <a:solidFill>
                  <a:srgbClr val="000000"/>
                </a:solidFill>
                <a:uFill>
                  <a:solidFill>
                    <a:srgbClr val="FFFFFF"/>
                  </a:solidFill>
                </a:uFill>
              </a:rPr>
              <a:t> Susan Shirk, </a:t>
            </a:r>
            <a:r>
              <a:rPr lang="en-GB" dirty="0"/>
              <a:t>The Legacy of Tiananmen for Chinese Politics</a:t>
            </a:r>
            <a:r>
              <a:rPr lang="en-US" dirty="0"/>
              <a:t>, Huffington Post; June 3, 2009.</a:t>
            </a:r>
            <a:endParaRPr lang="en-US" sz="2000" spc="-1" dirty="0">
              <a:solidFill>
                <a:srgbClr val="000000"/>
              </a:solidFill>
              <a:uFill>
                <a:solidFill>
                  <a:srgbClr val="FFFFFF"/>
                </a:solidFill>
              </a:uFill>
            </a:endParaRPr>
          </a:p>
          <a:p>
            <a:pPr defTabSz="907678">
              <a:defRPr/>
            </a:pPr>
            <a:r>
              <a:rPr lang="en-US" sz="2000" spc="-1" baseline="30000" dirty="0">
                <a:solidFill>
                  <a:srgbClr val="000000"/>
                </a:solidFill>
                <a:uFill>
                  <a:solidFill>
                    <a:srgbClr val="FFFFFF"/>
                  </a:solidFill>
                </a:uFill>
              </a:rPr>
              <a:t>3</a:t>
            </a:r>
            <a:r>
              <a:rPr lang="en-US" sz="2000" spc="-1" dirty="0">
                <a:solidFill>
                  <a:srgbClr val="000000"/>
                </a:solidFill>
                <a:uFill>
                  <a:solidFill>
                    <a:srgbClr val="FFFFFF"/>
                  </a:solidFill>
                </a:uFill>
              </a:rPr>
              <a:t> Aikman, p. 42.</a:t>
            </a:r>
          </a:p>
          <a:p>
            <a:pPr defTabSz="907678">
              <a:defRPr/>
            </a:pPr>
            <a:r>
              <a:rPr lang="en-US" sz="2000" spc="-1" baseline="30000" dirty="0">
                <a:solidFill>
                  <a:srgbClr val="000000"/>
                </a:solidFill>
                <a:uFill>
                  <a:solidFill>
                    <a:srgbClr val="FFFFFF"/>
                  </a:solidFill>
                </a:uFill>
              </a:rPr>
              <a:t>4</a:t>
            </a:r>
            <a:r>
              <a:rPr lang="en-US" sz="2000" spc="-1" dirty="0">
                <a:solidFill>
                  <a:srgbClr val="000000"/>
                </a:solidFill>
                <a:uFill>
                  <a:solidFill>
                    <a:srgbClr val="FFFFFF"/>
                  </a:solidFill>
                </a:uFill>
              </a:rPr>
              <a:t> Aikman, p.213.</a:t>
            </a:r>
          </a:p>
          <a:p>
            <a:pPr defTabSz="907678">
              <a:defRPr/>
            </a:pPr>
            <a:r>
              <a:rPr lang="en-US" sz="2000" spc="-1" baseline="30000" dirty="0">
                <a:solidFill>
                  <a:srgbClr val="000000"/>
                </a:solidFill>
                <a:uFill>
                  <a:solidFill>
                    <a:srgbClr val="FFFFFF"/>
                  </a:solidFill>
                </a:uFill>
              </a:rPr>
              <a:t>5 </a:t>
            </a:r>
            <a:r>
              <a:rPr lang="en-US" sz="2000" spc="-1" dirty="0">
                <a:solidFill>
                  <a:srgbClr val="000000"/>
                </a:solidFill>
                <a:uFill>
                  <a:solidFill>
                    <a:srgbClr val="FFFFFF"/>
                  </a:solidFill>
                </a:uFill>
              </a:rPr>
              <a:t>Tobin Harshaw, “Emperor Xi’s China Is Done Biding Its Time,” Bloomberg; March 3, 2018.</a:t>
            </a:r>
          </a:p>
          <a:p>
            <a:endParaRPr lang="en-US" sz="2000"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1501827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33650" y="869950"/>
            <a:ext cx="4168775" cy="234632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a:t>America’s Chinese Fentanyl Flood, Epoch Times, August 4, 2021, A15. By Grant </a:t>
            </a:r>
            <a:r>
              <a:rPr lang="en-US" dirty="0" err="1"/>
              <a:t>Newsham</a:t>
            </a:r>
            <a:endParaRPr lang="en-US" dirty="0"/>
          </a:p>
        </p:txBody>
      </p:sp>
      <p:sp>
        <p:nvSpPr>
          <p:cNvPr id="4" name="Slide Number Placeholder 3"/>
          <p:cNvSpPr>
            <a:spLocks noGrp="1"/>
          </p:cNvSpPr>
          <p:nvPr>
            <p:ph type="sldNum"/>
          </p:nvPr>
        </p:nvSpPr>
        <p:spPr/>
        <p:txBody>
          <a:bodyPr/>
          <a:lstStyle/>
          <a:p>
            <a:pPr algn="r"/>
            <a:fld id="{005DCC2E-891B-4596-A45A-230E39CCF475}" type="slidenum">
              <a:rPr lang="en-US" sz="1400" b="0" strike="noStrike" spc="-1" smtClean="0">
                <a:solidFill>
                  <a:srgbClr val="000000"/>
                </a:solidFill>
                <a:uFill>
                  <a:solidFill>
                    <a:srgbClr val="FFFFFF"/>
                  </a:solidFill>
                </a:uFill>
                <a:latin typeface="Times New Roman"/>
              </a:rPr>
              <a:pPr algn="r"/>
              <a:t>20</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40361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FA81227-5216-4F1E-9F08-B29AE2CD3507}" type="datetimeFigureOut">
              <a:rPr lang="en-US" smtClean="0"/>
              <a:t>4/6/22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069AA7-C1C2-44D9-A7E9-2B041A1E8D41}" type="slidenum">
              <a:rPr lang="en-US" smtClean="0"/>
              <a:t>‹#›</a:t>
            </a:fld>
            <a:endParaRPr lang="en-US"/>
          </a:p>
        </p:txBody>
      </p:sp>
    </p:spTree>
    <p:extLst>
      <p:ext uri="{BB962C8B-B14F-4D97-AF65-F5344CB8AC3E}">
        <p14:creationId xmlns:p14="http://schemas.microsoft.com/office/powerpoint/2010/main" val="2102738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A81227-5216-4F1E-9F08-B29AE2CD3507}" type="datetimeFigureOut">
              <a:rPr lang="en-US" smtClean="0"/>
              <a:t>4/6/22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069AA7-C1C2-44D9-A7E9-2B041A1E8D41}" type="slidenum">
              <a:rPr lang="en-US" smtClean="0"/>
              <a:t>‹#›</a:t>
            </a:fld>
            <a:endParaRPr lang="en-US"/>
          </a:p>
        </p:txBody>
      </p:sp>
    </p:spTree>
    <p:extLst>
      <p:ext uri="{BB962C8B-B14F-4D97-AF65-F5344CB8AC3E}">
        <p14:creationId xmlns:p14="http://schemas.microsoft.com/office/powerpoint/2010/main" val="2277024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A81227-5216-4F1E-9F08-B29AE2CD3507}" type="datetimeFigureOut">
              <a:rPr lang="en-US" smtClean="0"/>
              <a:t>4/6/22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069AA7-C1C2-44D9-A7E9-2B041A1E8D41}" type="slidenum">
              <a:rPr lang="en-US" smtClean="0"/>
              <a:t>‹#›</a:t>
            </a:fld>
            <a:endParaRPr lang="en-US"/>
          </a:p>
        </p:txBody>
      </p:sp>
    </p:spTree>
    <p:extLst>
      <p:ext uri="{BB962C8B-B14F-4D97-AF65-F5344CB8AC3E}">
        <p14:creationId xmlns:p14="http://schemas.microsoft.com/office/powerpoint/2010/main" val="3066675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600" y="274320"/>
            <a:ext cx="10972320" cy="109692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6" name="PlaceHolder 2"/>
          <p:cNvSpPr>
            <a:spLocks noGrp="1"/>
          </p:cNvSpPr>
          <p:nvPr>
            <p:ph type="body"/>
          </p:nvPr>
        </p:nvSpPr>
        <p:spPr>
          <a:xfrm>
            <a:off x="609600" y="1577520"/>
            <a:ext cx="10972320" cy="4525920"/>
          </a:xfrm>
          <a:prstGeom prst="rect">
            <a:avLst/>
          </a:prstGeom>
        </p:spPr>
        <p:txBody>
          <a:bodyPr lIns="0" tIns="0" rIns="0" bIns="0">
            <a:normAutofit/>
          </a:bodyPr>
          <a:lstStyle/>
          <a:p>
            <a:endParaRPr lang="en-US" sz="18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23265187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64" name="PlaceHolder 1"/>
          <p:cNvSpPr>
            <a:spLocks noGrp="1"/>
          </p:cNvSpPr>
          <p:nvPr>
            <p:ph type="title"/>
          </p:nvPr>
        </p:nvSpPr>
        <p:spPr>
          <a:xfrm>
            <a:off x="609600" y="274320"/>
            <a:ext cx="10972320" cy="1096920"/>
          </a:xfrm>
          <a:prstGeom prst="rect">
            <a:avLst/>
          </a:prstGeom>
        </p:spPr>
        <p:txBody>
          <a:bodyPr lIns="0" tIns="0" rIns="0" bIns="0" anchor="ctr"/>
          <a:lstStyle/>
          <a:p>
            <a:endParaRPr lang="en-US" sz="1800" b="0" strike="noStrike" spc="-1" dirty="0">
              <a:solidFill>
                <a:srgbClr val="000000"/>
              </a:solidFill>
              <a:uFill>
                <a:solidFill>
                  <a:srgbClr val="FFFFFF"/>
                </a:solidFill>
              </a:uFill>
              <a:latin typeface="Calibri"/>
            </a:endParaRPr>
          </a:p>
        </p:txBody>
      </p:sp>
      <p:sp>
        <p:nvSpPr>
          <p:cNvPr id="65" name="PlaceHolder 2"/>
          <p:cNvSpPr>
            <a:spLocks noGrp="1"/>
          </p:cNvSpPr>
          <p:nvPr>
            <p:ph type="subTitle"/>
          </p:nvPr>
        </p:nvSpPr>
        <p:spPr>
          <a:xfrm>
            <a:off x="609600" y="1577520"/>
            <a:ext cx="10972320" cy="452592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316070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A81227-5216-4F1E-9F08-B29AE2CD3507}" type="datetimeFigureOut">
              <a:rPr lang="en-US" smtClean="0"/>
              <a:t>4/6/22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069AA7-C1C2-44D9-A7E9-2B041A1E8D41}" type="slidenum">
              <a:rPr lang="en-US" smtClean="0"/>
              <a:t>‹#›</a:t>
            </a:fld>
            <a:endParaRPr lang="en-US"/>
          </a:p>
        </p:txBody>
      </p:sp>
    </p:spTree>
    <p:extLst>
      <p:ext uri="{BB962C8B-B14F-4D97-AF65-F5344CB8AC3E}">
        <p14:creationId xmlns:p14="http://schemas.microsoft.com/office/powerpoint/2010/main" val="1795096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FA81227-5216-4F1E-9F08-B29AE2CD3507}" type="datetimeFigureOut">
              <a:rPr lang="en-US" smtClean="0"/>
              <a:t>4/6/22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069AA7-C1C2-44D9-A7E9-2B041A1E8D41}" type="slidenum">
              <a:rPr lang="en-US" smtClean="0"/>
              <a:t>‹#›</a:t>
            </a:fld>
            <a:endParaRPr lang="en-US"/>
          </a:p>
        </p:txBody>
      </p:sp>
    </p:spTree>
    <p:extLst>
      <p:ext uri="{BB962C8B-B14F-4D97-AF65-F5344CB8AC3E}">
        <p14:creationId xmlns:p14="http://schemas.microsoft.com/office/powerpoint/2010/main" val="2450650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A81227-5216-4F1E-9F08-B29AE2CD3507}" type="datetimeFigureOut">
              <a:rPr lang="en-US" smtClean="0"/>
              <a:t>4/6/22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069AA7-C1C2-44D9-A7E9-2B041A1E8D41}" type="slidenum">
              <a:rPr lang="en-US" smtClean="0"/>
              <a:t>‹#›</a:t>
            </a:fld>
            <a:endParaRPr lang="en-US"/>
          </a:p>
        </p:txBody>
      </p:sp>
    </p:spTree>
    <p:extLst>
      <p:ext uri="{BB962C8B-B14F-4D97-AF65-F5344CB8AC3E}">
        <p14:creationId xmlns:p14="http://schemas.microsoft.com/office/powerpoint/2010/main" val="439120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A81227-5216-4F1E-9F08-B29AE2CD3507}" type="datetimeFigureOut">
              <a:rPr lang="en-US" smtClean="0"/>
              <a:t>4/6/22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069AA7-C1C2-44D9-A7E9-2B041A1E8D41}" type="slidenum">
              <a:rPr lang="en-US" smtClean="0"/>
              <a:t>‹#›</a:t>
            </a:fld>
            <a:endParaRPr lang="en-US"/>
          </a:p>
        </p:txBody>
      </p:sp>
    </p:spTree>
    <p:extLst>
      <p:ext uri="{BB962C8B-B14F-4D97-AF65-F5344CB8AC3E}">
        <p14:creationId xmlns:p14="http://schemas.microsoft.com/office/powerpoint/2010/main" val="3686182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A81227-5216-4F1E-9F08-B29AE2CD3507}" type="datetimeFigureOut">
              <a:rPr lang="en-US" smtClean="0"/>
              <a:t>4/6/22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069AA7-C1C2-44D9-A7E9-2B041A1E8D41}" type="slidenum">
              <a:rPr lang="en-US" smtClean="0"/>
              <a:t>‹#›</a:t>
            </a:fld>
            <a:endParaRPr lang="en-US"/>
          </a:p>
        </p:txBody>
      </p:sp>
    </p:spTree>
    <p:extLst>
      <p:ext uri="{BB962C8B-B14F-4D97-AF65-F5344CB8AC3E}">
        <p14:creationId xmlns:p14="http://schemas.microsoft.com/office/powerpoint/2010/main" val="840620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A81227-5216-4F1E-9F08-B29AE2CD3507}" type="datetimeFigureOut">
              <a:rPr lang="en-US" smtClean="0"/>
              <a:t>4/6/22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069AA7-C1C2-44D9-A7E9-2B041A1E8D41}" type="slidenum">
              <a:rPr lang="en-US" smtClean="0"/>
              <a:t>‹#›</a:t>
            </a:fld>
            <a:endParaRPr lang="en-US"/>
          </a:p>
        </p:txBody>
      </p:sp>
    </p:spTree>
    <p:extLst>
      <p:ext uri="{BB962C8B-B14F-4D97-AF65-F5344CB8AC3E}">
        <p14:creationId xmlns:p14="http://schemas.microsoft.com/office/powerpoint/2010/main" val="313388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FA81227-5216-4F1E-9F08-B29AE2CD3507}" type="datetimeFigureOut">
              <a:rPr lang="en-US" smtClean="0"/>
              <a:t>4/6/22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069AA7-C1C2-44D9-A7E9-2B041A1E8D41}" type="slidenum">
              <a:rPr lang="en-US" smtClean="0"/>
              <a:t>‹#›</a:t>
            </a:fld>
            <a:endParaRPr lang="en-US"/>
          </a:p>
        </p:txBody>
      </p:sp>
    </p:spTree>
    <p:extLst>
      <p:ext uri="{BB962C8B-B14F-4D97-AF65-F5344CB8AC3E}">
        <p14:creationId xmlns:p14="http://schemas.microsoft.com/office/powerpoint/2010/main" val="63218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FA81227-5216-4F1E-9F08-B29AE2CD3507}" type="datetimeFigureOut">
              <a:rPr lang="en-US" smtClean="0"/>
              <a:t>4/6/22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069AA7-C1C2-44D9-A7E9-2B041A1E8D41}" type="slidenum">
              <a:rPr lang="en-US" smtClean="0"/>
              <a:t>‹#›</a:t>
            </a:fld>
            <a:endParaRPr lang="en-US"/>
          </a:p>
        </p:txBody>
      </p:sp>
    </p:spTree>
    <p:extLst>
      <p:ext uri="{BB962C8B-B14F-4D97-AF65-F5344CB8AC3E}">
        <p14:creationId xmlns:p14="http://schemas.microsoft.com/office/powerpoint/2010/main" val="2559391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A81227-5216-4F1E-9F08-B29AE2CD3507}" type="datetimeFigureOut">
              <a:rPr lang="en-US" smtClean="0"/>
              <a:t>4/6/22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069AA7-C1C2-44D9-A7E9-2B041A1E8D41}" type="slidenum">
              <a:rPr lang="en-US" smtClean="0"/>
              <a:t>‹#›</a:t>
            </a:fld>
            <a:endParaRPr lang="en-US"/>
          </a:p>
        </p:txBody>
      </p:sp>
    </p:spTree>
    <p:extLst>
      <p:ext uri="{BB962C8B-B14F-4D97-AF65-F5344CB8AC3E}">
        <p14:creationId xmlns:p14="http://schemas.microsoft.com/office/powerpoint/2010/main" val="21846378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hyperlink" Target="https://fas.org/blogs/security/2021/11/a-closer-look-at-chinas-missile-silo-construction/"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theepochtimes.com/us-abandonment-of-bagram-air-base-in-afghanistan-could-be-boon-for-china-experts-say_4137552.html"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jpeg"/><Relationship Id="rId7"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drive.google.com/file/d/1S0szR2Ua9v0Sr91YhDD7gPrXsDkHxDvP/view"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twitter.com/FafFentanyl/status/1471270179783032833?ref_src=twsrc%5Etfw%7Ctwcamp%5Etweetembed%7Ctwterm%5E1471270179783032833%7Ctwgr%5E%7Ctwcon%5Es1_&amp;ref_url=https%3A%2F%2Fwww.foxnews.com%2Fus%2Ffentanyl-overdoses-leading-cause-death-adult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thehill.com/people/anthony-fauci"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independentsciencenews.org/news/peter-daszaks-ecohealth-alliance-has-hidden-almost-40-million-in-pentagon-funding/"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twitter.com/R_H_Ebright/status/1435053515785662464"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www.theepochtimes.com/t-niaid"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hyperlink" Target="https://www.theepochtimes.com/t-covid-19" TargetMode="External"/><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hyperlink" Target="https://archive.fo/1OKX5"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abcnews.go.com/International/china-replace-us-top-superpower/story?id=9986355" TargetMode="External"/><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s://dailycaller.com/2018/08/23/australia-bans-huawei-zte-5g/" TargetMode="External"/><Relationship Id="rId2" Type="http://schemas.openxmlformats.org/officeDocument/2006/relationships/hyperlink" Target="https://www.washingtonpost.com/world/national-security/justice-dept-charges-huawei-with-fraud-ratcheting-up-us-china-tensions/2019/01/28/70a7f550-2320-11e9-81fd-b7b05d5bed90_story.html?utm_term=.c7ec1246f11a&amp;wpisrc=al_news__alert-politics--alert-national&amp;wpmk=1" TargetMode="External"/><Relationship Id="rId1" Type="http://schemas.openxmlformats.org/officeDocument/2006/relationships/slideLayout" Target="../slideLayouts/slideLayout2.xml"/><Relationship Id="rId4" Type="http://schemas.openxmlformats.org/officeDocument/2006/relationships/hyperlink" Target="https://dailycaller.com/2018/12/06/china-canada-telecom-exec-huawei/"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dailycaller.com/2020/03/02/huawei-donald-trump-china/" TargetMode="External"/><Relationship Id="rId2" Type="http://schemas.openxmlformats.org/officeDocument/2006/relationships/hyperlink" Target="https://www.cnn.com/2018/12/05/tech/huawei-cfo-arrested-canada/index.html" TargetMode="External"/><Relationship Id="rId1" Type="http://schemas.openxmlformats.org/officeDocument/2006/relationships/slideLayout" Target="../slideLayouts/slideLayout2.xml"/><Relationship Id="rId6" Type="http://schemas.openxmlformats.org/officeDocument/2006/relationships/hyperlink" Target="https://dailycaller.com/2021/01/19/biden-clean-network-program-china-huawei-5g/" TargetMode="External"/><Relationship Id="rId5" Type="http://schemas.openxmlformats.org/officeDocument/2006/relationships/hyperlink" Target="https://dailycaller.com/2020/05/15/commerce-department-huawei-new-restrictions/" TargetMode="External"/><Relationship Id="rId4" Type="http://schemas.openxmlformats.org/officeDocument/2006/relationships/hyperlink" Target="https://dailycaller.com/2020/03/26/china-huawei-chip-donald-trump-us/" TargetMode="Externa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www.jpost.com/middle-east/ramadan-series-khaybar-re-enforces-anti-semitic-stereotypes-319568" TargetMode="External"/><Relationship Id="rId4" Type="http://schemas.openxmlformats.org/officeDocument/2006/relationships/hyperlink" Target="https://www.jpost.com/breaking-news/article-695939"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www.jpost.com/middle-east/ramadan-series-khaybar-re-enforces-anti-semitic-stereotypes-319568" TargetMode="External"/><Relationship Id="rId4" Type="http://schemas.openxmlformats.org/officeDocument/2006/relationships/hyperlink" Target="https://www.jpost.com/breaking-news/article-695939" TargetMode="Externa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bp.com/en/global/corporate/energy-economics/statistical-review-of-world-energy.html"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independent.co.uk/climate-change/news/extinction-rebellion-protest-london-city-airport-blind-james-brown-police-arrest-a9151186.html" TargetMode="External"/><Relationship Id="rId2" Type="http://schemas.openxmlformats.org/officeDocument/2006/relationships/hyperlink" Target="https://www.bloomberg.com/news/articles/2020-08-18/why-degrowth-may-be-necessary-to-prevent-climate-catastrophe" TargetMode="External"/><Relationship Id="rId1" Type="http://schemas.openxmlformats.org/officeDocument/2006/relationships/slideLayout" Target="../slideLayouts/slideLayout2.xml"/><Relationship Id="rId4" Type="http://schemas.openxmlformats.org/officeDocument/2006/relationships/hyperlink" Target="https://quillette.com/2019/02/27/why-renewables-cant-save-the-planet/" TargetMode="Externa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s://nypost.com/2021/05/06/gop-states-passing-bills-to-block-limit-critical-race-theory/"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hbr.org/2012/11/the-management-century"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studentsforfairadmissions.org/"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www.biblegateway.com/passage/?search=+Hebrews+10%3A+35-39&amp;version=NIV#fen-NIV-30172b" TargetMode="External"/><Relationship Id="rId2" Type="http://schemas.openxmlformats.org/officeDocument/2006/relationships/hyperlink" Target="https://www.biblegateway.com/passage/?search=+Hebrews+10%3A+35-39&amp;version=NIV#fen-NIV-30171a" TargetMode="External"/><Relationship Id="rId1" Type="http://schemas.openxmlformats.org/officeDocument/2006/relationships/slideLayout" Target="../slideLayouts/slideLayout2.xml"/><Relationship Id="rId4" Type="http://schemas.openxmlformats.org/officeDocument/2006/relationships/hyperlink" Target="https://www.biblegateway.com/passage/?search=+Hebrews+10%3A+35-39&amp;version=NIV#fen-NIV-30172c" TargetMode="External"/></Relationships>
</file>

<file path=ppt/slides/_rels/slide7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www.washingtonexaminer.com/news/border-patrol-chief-suspected-terrorists-coming-across-southern-border" TargetMode="External"/><Relationship Id="rId2" Type="http://schemas.openxmlformats.org/officeDocument/2006/relationships/hyperlink" Target="https://www.washingtonexaminer.com/tag/border?utm_campaign=autolink&amp;utm_source=internal&amp;utm_medium=autolink"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5" name="Title 4">
            <a:extLst>
              <a:ext uri="{FF2B5EF4-FFF2-40B4-BE49-F238E27FC236}">
                <a16:creationId xmlns:a16="http://schemas.microsoft.com/office/drawing/2014/main" id="{9BF9364E-7FE5-473C-A9CB-69B43A27E33C}"/>
              </a:ext>
            </a:extLst>
          </p:cNvPr>
          <p:cNvSpPr>
            <a:spLocks noGrp="1"/>
          </p:cNvSpPr>
          <p:nvPr>
            <p:ph type="title"/>
          </p:nvPr>
        </p:nvSpPr>
        <p:spPr>
          <a:xfrm>
            <a:off x="385482" y="365125"/>
            <a:ext cx="6687671" cy="1325563"/>
          </a:xfrm>
        </p:spPr>
        <p:txBody>
          <a:bodyPr>
            <a:normAutofit/>
          </a:bodyPr>
          <a:lstStyle/>
          <a:p>
            <a:r>
              <a:rPr lang="en-US" sz="4000" dirty="0"/>
              <a:t>What in the world is going on?</a:t>
            </a:r>
            <a:br>
              <a:rPr lang="en-US" sz="4000" dirty="0"/>
            </a:br>
            <a:r>
              <a:rPr lang="en-US" sz="4000" dirty="0"/>
              <a:t>A Global View</a:t>
            </a:r>
          </a:p>
        </p:txBody>
      </p:sp>
      <p:pic>
        <p:nvPicPr>
          <p:cNvPr id="17" name="Picture 16">
            <a:extLst>
              <a:ext uri="{FF2B5EF4-FFF2-40B4-BE49-F238E27FC236}">
                <a16:creationId xmlns:a16="http://schemas.microsoft.com/office/drawing/2014/main" id="{AE9715C1-B73E-453A-AAC5-E8C3B48A0033}"/>
              </a:ext>
            </a:extLst>
          </p:cNvPr>
          <p:cNvPicPr>
            <a:picLocks noChangeAspect="1"/>
          </p:cNvPicPr>
          <p:nvPr/>
        </p:nvPicPr>
        <p:blipFill rotWithShape="1">
          <a:blip r:embed="rId2"/>
          <a:srcRect l="16603" r="16646"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23"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aphicFrame>
        <p:nvGraphicFramePr>
          <p:cNvPr id="16" name="Content Placeholder 2">
            <a:extLst>
              <a:ext uri="{FF2B5EF4-FFF2-40B4-BE49-F238E27FC236}">
                <a16:creationId xmlns:a16="http://schemas.microsoft.com/office/drawing/2014/main" id="{29CA1ACC-363C-4E3D-884F-43FC3E708671}"/>
              </a:ext>
            </a:extLst>
          </p:cNvPr>
          <p:cNvGraphicFramePr>
            <a:graphicFrameLocks noGrp="1"/>
          </p:cNvGraphicFramePr>
          <p:nvPr>
            <p:ph/>
            <p:extLst>
              <p:ext uri="{D42A27DB-BD31-4B8C-83A1-F6EECF244321}">
                <p14:modId xmlns:p14="http://schemas.microsoft.com/office/powerpoint/2010/main" val="2109324561"/>
              </p:ext>
            </p:extLst>
          </p:nvPr>
        </p:nvGraphicFramePr>
        <p:xfrm>
          <a:off x="838200" y="1825625"/>
          <a:ext cx="539336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building, outdoor, sky&#10;&#10;Description automatically generated">
            <a:extLst>
              <a:ext uri="{FF2B5EF4-FFF2-40B4-BE49-F238E27FC236}">
                <a16:creationId xmlns:a16="http://schemas.microsoft.com/office/drawing/2014/main" id="{D0109F30-8C21-48A0-9F94-8E8E3D059C59}"/>
              </a:ext>
            </a:extLst>
          </p:cNvPr>
          <p:cNvPicPr>
            <a:picLocks noChangeAspect="1"/>
          </p:cNvPicPr>
          <p:nvPr/>
        </p:nvPicPr>
        <p:blipFill rotWithShape="1">
          <a:blip r:embed="rId2">
            <a:extLst>
              <a:ext uri="{28A0092B-C50C-407E-A947-70E740481C1C}">
                <a14:useLocalDpi xmlns:a14="http://schemas.microsoft.com/office/drawing/2010/main" val="0"/>
              </a:ext>
            </a:extLst>
          </a:blip>
          <a:srcRect l="989" r="13849" b="1"/>
          <a:stretch/>
        </p:blipFill>
        <p:spPr>
          <a:xfrm>
            <a:off x="20" y="431"/>
            <a:ext cx="8115280" cy="6408311"/>
          </a:xfrm>
          <a:prstGeom prst="rect">
            <a:avLst/>
          </a:prstGeom>
        </p:spPr>
      </p:pic>
      <p:sp>
        <p:nvSpPr>
          <p:cNvPr id="14" name="Content Placeholder 13">
            <a:extLst>
              <a:ext uri="{FF2B5EF4-FFF2-40B4-BE49-F238E27FC236}">
                <a16:creationId xmlns:a16="http://schemas.microsoft.com/office/drawing/2014/main" id="{6F188AF9-CDFD-40E9-AD9E-9E58CA06B2D9}"/>
              </a:ext>
            </a:extLst>
          </p:cNvPr>
          <p:cNvSpPr>
            <a:spLocks noGrp="1"/>
          </p:cNvSpPr>
          <p:nvPr>
            <p:ph idx="1"/>
          </p:nvPr>
        </p:nvSpPr>
        <p:spPr>
          <a:xfrm>
            <a:off x="8643193" y="2418408"/>
            <a:ext cx="2942813" cy="3540265"/>
          </a:xfrm>
        </p:spPr>
        <p:txBody>
          <a:bodyPr>
            <a:normAutofit/>
          </a:bodyPr>
          <a:lstStyle/>
          <a:p>
            <a:pPr marL="0" indent="0">
              <a:buNone/>
            </a:pPr>
            <a:r>
              <a:rPr lang="en-US" sz="2000" dirty="0"/>
              <a:t>The question of Russian identity and its geographic expansion is more than academic interest, for it influences issues of War and Peace along Europe’s eastern frontiers today and will influence them for generations to come.</a:t>
            </a:r>
          </a:p>
        </p:txBody>
      </p:sp>
      <p:sp>
        <p:nvSpPr>
          <p:cNvPr id="28" name="Rectangle 27">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8815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1F51D40-E555-49E8-99DB-D9B215CC8C0D}"/>
              </a:ext>
            </a:extLst>
          </p:cNvPr>
          <p:cNvSpPr>
            <a:spLocks noGrp="1"/>
          </p:cNvSpPr>
          <p:nvPr>
            <p:ph type="title"/>
          </p:nvPr>
        </p:nvSpPr>
        <p:spPr>
          <a:xfrm>
            <a:off x="826396" y="586855"/>
            <a:ext cx="4230100" cy="3387497"/>
          </a:xfrm>
        </p:spPr>
        <p:txBody>
          <a:bodyPr anchor="b">
            <a:normAutofit/>
          </a:bodyPr>
          <a:lstStyle/>
          <a:p>
            <a:pPr algn="r"/>
            <a:br>
              <a:rPr lang="en-US" sz="4000" b="1" dirty="0">
                <a:solidFill>
                  <a:srgbClr val="FFFFFF"/>
                </a:solidFill>
              </a:rPr>
            </a:br>
            <a:r>
              <a:rPr lang="en-US" sz="4000" b="1" dirty="0">
                <a:solidFill>
                  <a:srgbClr val="FFFFFF"/>
                </a:solidFill>
              </a:rPr>
              <a:t>Should Americans care about Ukraine-Russia conflict?</a:t>
            </a:r>
            <a:br>
              <a:rPr lang="en-US" sz="4000" b="1" dirty="0">
                <a:solidFill>
                  <a:srgbClr val="FFFFFF"/>
                </a:solidFill>
              </a:rPr>
            </a:br>
            <a:endParaRPr lang="en-US" sz="4000" dirty="0">
              <a:solidFill>
                <a:srgbClr val="FFFFFF"/>
              </a:solidFill>
            </a:endParaRPr>
          </a:p>
        </p:txBody>
      </p:sp>
      <p:sp>
        <p:nvSpPr>
          <p:cNvPr id="3" name="Content Placeholder 2">
            <a:extLst>
              <a:ext uri="{FF2B5EF4-FFF2-40B4-BE49-F238E27FC236}">
                <a16:creationId xmlns:a16="http://schemas.microsoft.com/office/drawing/2014/main" id="{BAA7BE21-2544-43CC-BAF5-694B3E126904}"/>
              </a:ext>
            </a:extLst>
          </p:cNvPr>
          <p:cNvSpPr>
            <a:spLocks noGrp="1"/>
          </p:cNvSpPr>
          <p:nvPr>
            <p:ph idx="1"/>
          </p:nvPr>
        </p:nvSpPr>
        <p:spPr>
          <a:xfrm>
            <a:off x="6503158" y="649480"/>
            <a:ext cx="4862447" cy="5546047"/>
          </a:xfrm>
        </p:spPr>
        <p:txBody>
          <a:bodyPr anchor="ctr">
            <a:normAutofit/>
          </a:bodyPr>
          <a:lstStyle/>
          <a:p>
            <a:r>
              <a:rPr lang="en-US" sz="2000" b="0" i="0" dirty="0">
                <a:effectLst/>
                <a:latin typeface="TiemposText"/>
              </a:rPr>
              <a:t>Another important dimension to U.S. involvement in the crisis has to do with its support of Ukraine as a democracy. Since 1991, when Ukraine declared its independence…"Democracy in Ukraine is worth protecting," he continued. "Democracy is our best guarantee against war and best assurance of peace.“</a:t>
            </a:r>
          </a:p>
          <a:p>
            <a:endParaRPr lang="en-US" sz="2000" dirty="0">
              <a:latin typeface="TiemposText"/>
            </a:endParaRPr>
          </a:p>
          <a:p>
            <a:r>
              <a:rPr lang="en-US" sz="2000" dirty="0"/>
              <a:t>"Make no mistake, the United States will defend every inch of NATO territory with the full force of American power," Biden said this week. "An attack against one NATO country is an attack against all of us."</a:t>
            </a:r>
          </a:p>
        </p:txBody>
      </p:sp>
    </p:spTree>
    <p:extLst>
      <p:ext uri="{BB962C8B-B14F-4D97-AF65-F5344CB8AC3E}">
        <p14:creationId xmlns:p14="http://schemas.microsoft.com/office/powerpoint/2010/main" val="1259516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717EDC7-E768-474F-830A-6B7D10A4B2A3}"/>
              </a:ext>
            </a:extLst>
          </p:cNvPr>
          <p:cNvSpPr>
            <a:spLocks noGrp="1"/>
          </p:cNvSpPr>
          <p:nvPr>
            <p:ph type="title"/>
          </p:nvPr>
        </p:nvSpPr>
        <p:spPr>
          <a:xfrm>
            <a:off x="524741" y="620392"/>
            <a:ext cx="3808268" cy="5504688"/>
          </a:xfrm>
        </p:spPr>
        <p:txBody>
          <a:bodyPr>
            <a:normAutofit/>
          </a:bodyPr>
          <a:lstStyle/>
          <a:p>
            <a:r>
              <a:rPr lang="en-US" sz="6000">
                <a:solidFill>
                  <a:schemeClr val="bg1"/>
                </a:solidFill>
              </a:rPr>
              <a:t>Putin to denazify Ukraine</a:t>
            </a:r>
          </a:p>
        </p:txBody>
      </p:sp>
      <p:graphicFrame>
        <p:nvGraphicFramePr>
          <p:cNvPr id="5" name="Content Placeholder 2">
            <a:extLst>
              <a:ext uri="{FF2B5EF4-FFF2-40B4-BE49-F238E27FC236}">
                <a16:creationId xmlns:a16="http://schemas.microsoft.com/office/drawing/2014/main" id="{C3E8CDFC-E022-49CB-B63A-142ECCCB5C09}"/>
              </a:ext>
            </a:extLst>
          </p:cNvPr>
          <p:cNvGraphicFramePr>
            <a:graphicFrameLocks noGrp="1"/>
          </p:cNvGraphicFramePr>
          <p:nvPr>
            <p:ph idx="1"/>
            <p:extLst>
              <p:ext uri="{D42A27DB-BD31-4B8C-83A1-F6EECF244321}">
                <p14:modId xmlns:p14="http://schemas.microsoft.com/office/powerpoint/2010/main" val="1752698720"/>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0017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picture containing ground, painting&#10;&#10;Description automatically generated">
            <a:extLst>
              <a:ext uri="{FF2B5EF4-FFF2-40B4-BE49-F238E27FC236}">
                <a16:creationId xmlns:a16="http://schemas.microsoft.com/office/drawing/2014/main" id="{39898334-D055-4336-A1EC-BD90802167A2}"/>
              </a:ext>
            </a:extLst>
          </p:cNvPr>
          <p:cNvPicPr>
            <a:picLocks noChangeAspect="1"/>
          </p:cNvPicPr>
          <p:nvPr/>
        </p:nvPicPr>
        <p:blipFill rotWithShape="1">
          <a:blip r:embed="rId2">
            <a:extLst>
              <a:ext uri="{28A0092B-C50C-407E-A947-70E740481C1C}">
                <a14:useLocalDpi xmlns:a14="http://schemas.microsoft.com/office/drawing/2010/main" val="0"/>
              </a:ext>
            </a:extLst>
          </a:blip>
          <a:srcRect t="9091" r="21854" b="2"/>
          <a:stretch/>
        </p:blipFill>
        <p:spPr>
          <a:xfrm>
            <a:off x="3522468" y="10"/>
            <a:ext cx="8669532" cy="6857990"/>
          </a:xfrm>
          <a:prstGeom prst="rect">
            <a:avLst/>
          </a:prstGeom>
        </p:spPr>
      </p:pic>
      <p:sp>
        <p:nvSpPr>
          <p:cNvPr id="16" name="Rectangle 15">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3C223E1-B32B-4AD2-8EDE-50A5BA8F6CE8}"/>
              </a:ext>
            </a:extLst>
          </p:cNvPr>
          <p:cNvSpPr>
            <a:spLocks noGrp="1"/>
          </p:cNvSpPr>
          <p:nvPr>
            <p:ph type="title"/>
          </p:nvPr>
        </p:nvSpPr>
        <p:spPr>
          <a:xfrm>
            <a:off x="388213" y="1197865"/>
            <a:ext cx="3438144" cy="1124712"/>
          </a:xfrm>
        </p:spPr>
        <p:txBody>
          <a:bodyPr anchor="b">
            <a:noAutofit/>
          </a:bodyPr>
          <a:lstStyle/>
          <a:p>
            <a:r>
              <a:rPr lang="en-US" sz="2800" b="1" dirty="0"/>
              <a:t>Why are the Chinese state and the Taliban meeting?</a:t>
            </a:r>
          </a:p>
        </p:txBody>
      </p:sp>
      <p:sp>
        <p:nvSpPr>
          <p:cNvPr id="18" name="Rectangle 1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0" name="Rectangle 1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7CADAD0A-3E89-4D1F-A695-1C83AA04CB76}"/>
              </a:ext>
            </a:extLst>
          </p:cNvPr>
          <p:cNvSpPr>
            <a:spLocks noGrp="1"/>
          </p:cNvSpPr>
          <p:nvPr>
            <p:ph idx="1"/>
          </p:nvPr>
        </p:nvSpPr>
        <p:spPr>
          <a:xfrm>
            <a:off x="359283" y="2735775"/>
            <a:ext cx="3438906" cy="3207258"/>
          </a:xfrm>
        </p:spPr>
        <p:txBody>
          <a:bodyPr anchor="t">
            <a:normAutofit/>
          </a:bodyPr>
          <a:lstStyle/>
          <a:p>
            <a:r>
              <a:rPr lang="en-US" sz="2400" dirty="0"/>
              <a:t>The Taliban takeover of </a:t>
            </a:r>
            <a:r>
              <a:rPr lang="en-US" sz="2400" u="sng" dirty="0"/>
              <a:t>Afghanistan gave the Chinese regime </a:t>
            </a:r>
            <a:r>
              <a:rPr lang="en-US" sz="2400" dirty="0"/>
              <a:t>a golden opportunity to criticize the United States and deepen its own influence. And it wasted no time to seize it.</a:t>
            </a:r>
          </a:p>
        </p:txBody>
      </p:sp>
    </p:spTree>
    <p:extLst>
      <p:ext uri="{BB962C8B-B14F-4D97-AF65-F5344CB8AC3E}">
        <p14:creationId xmlns:p14="http://schemas.microsoft.com/office/powerpoint/2010/main" val="1263442365"/>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138C1F2-50AA-48CA-8547-C8A590DB43E2}"/>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Rare Earth and Afghanistan cooperation with China</a:t>
            </a:r>
          </a:p>
        </p:txBody>
      </p:sp>
      <p:sp>
        <p:nvSpPr>
          <p:cNvPr id="3" name="Content Placeholder 2">
            <a:extLst>
              <a:ext uri="{FF2B5EF4-FFF2-40B4-BE49-F238E27FC236}">
                <a16:creationId xmlns:a16="http://schemas.microsoft.com/office/drawing/2014/main" id="{AEA149DD-EDBC-4C89-BDC7-D8C6D1915952}"/>
              </a:ext>
            </a:extLst>
          </p:cNvPr>
          <p:cNvSpPr>
            <a:spLocks noGrp="1"/>
          </p:cNvSpPr>
          <p:nvPr>
            <p:ph idx="1"/>
          </p:nvPr>
        </p:nvSpPr>
        <p:spPr>
          <a:xfrm>
            <a:off x="4810259" y="649480"/>
            <a:ext cx="6555347" cy="5546047"/>
          </a:xfrm>
        </p:spPr>
        <p:txBody>
          <a:bodyPr anchor="ctr">
            <a:normAutofit fontScale="92500" lnSpcReduction="20000"/>
          </a:bodyPr>
          <a:lstStyle/>
          <a:p>
            <a:r>
              <a:rPr lang="en-US" sz="2000" b="0" i="0" dirty="0">
                <a:effectLst/>
                <a:latin typeface="eskorte-latin"/>
              </a:rPr>
              <a:t>Take, for example, so-called rare earth minerals. According to the Department of Energy, China refines 60 percent of the world’s lithium, 80 percent of the world’s cobalt, and mines 68 percent of the world’s graphite,</a:t>
            </a:r>
            <a:r>
              <a:rPr lang="en-US" b="0" i="0" dirty="0">
                <a:effectLst/>
                <a:latin typeface="eskorte-latin"/>
              </a:rPr>
              <a:t> three core inputs to high-capacity batteries</a:t>
            </a:r>
            <a:r>
              <a:rPr lang="en-US" sz="2000" b="0" i="0" dirty="0">
                <a:effectLst/>
                <a:latin typeface="eskorte-latin"/>
              </a:rPr>
              <a:t>. China’s battery industry has also benefited from at least $100 billion in direct government subsidy.</a:t>
            </a:r>
          </a:p>
          <a:p>
            <a:r>
              <a:rPr lang="en-US" sz="2000" b="0" i="0" dirty="0">
                <a:effectLst/>
                <a:latin typeface="eskorte-latin"/>
              </a:rPr>
              <a:t>This advantage in high-capacity batteries and their raw materials in turn creates a </a:t>
            </a:r>
            <a:r>
              <a:rPr lang="en-US" b="0" i="0" dirty="0">
                <a:effectLst/>
                <a:latin typeface="eskorte-latin"/>
              </a:rPr>
              <a:t>competitive advantage </a:t>
            </a:r>
            <a:r>
              <a:rPr lang="en-US" sz="2000" b="0" i="0" dirty="0">
                <a:effectLst/>
                <a:latin typeface="eskorte-latin"/>
              </a:rPr>
              <a:t>that China will exploit as the world moves to electric vehicles. China already outproduces the U.S. in vehicle production generally. The U.S. built about 15 million cars overall in 2021, compared to China’s 24 million. And China is moving rapidly to displace other makers of electric vehicles. Thanks to cheap labor and state subsidy, China can sell an electric car for about $15,000 less than the cheapest comparable U.S. car. And, amazingly, made-in-China electric cars still qualify for the $7,500 tax credit in the U.S.</a:t>
            </a:r>
          </a:p>
          <a:p>
            <a:r>
              <a:rPr lang="en-US" sz="2000" b="1" dirty="0">
                <a:solidFill>
                  <a:srgbClr val="FF0000"/>
                </a:solidFill>
                <a:latin typeface="eskorte-latin"/>
              </a:rPr>
              <a:t>What will the US infrastructure bill provide 500 million dollars to build?</a:t>
            </a:r>
          </a:p>
          <a:p>
            <a:r>
              <a:rPr lang="en-US" sz="2000" b="1" i="0" dirty="0">
                <a:solidFill>
                  <a:srgbClr val="FF0000"/>
                </a:solidFill>
                <a:effectLst/>
                <a:latin typeface="eskorte-latin"/>
              </a:rPr>
              <a:t>Who will have the batteries to make the electric cars to meet production requirements?</a:t>
            </a:r>
          </a:p>
          <a:p>
            <a:endParaRPr lang="en-US" sz="2000" dirty="0"/>
          </a:p>
        </p:txBody>
      </p:sp>
    </p:spTree>
    <p:extLst>
      <p:ext uri="{BB962C8B-B14F-4D97-AF65-F5344CB8AC3E}">
        <p14:creationId xmlns:p14="http://schemas.microsoft.com/office/powerpoint/2010/main" val="1491789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61263-9168-4E48-B584-3B431723E76D}"/>
              </a:ext>
            </a:extLst>
          </p:cNvPr>
          <p:cNvSpPr>
            <a:spLocks noGrp="1"/>
          </p:cNvSpPr>
          <p:nvPr>
            <p:ph type="title"/>
          </p:nvPr>
        </p:nvSpPr>
        <p:spPr>
          <a:xfrm>
            <a:off x="589560" y="856180"/>
            <a:ext cx="4560584" cy="1128068"/>
          </a:xfrm>
        </p:spPr>
        <p:txBody>
          <a:bodyPr anchor="ctr">
            <a:normAutofit fontScale="90000"/>
          </a:bodyPr>
          <a:lstStyle/>
          <a:p>
            <a:r>
              <a:rPr lang="en-US" sz="4000" dirty="0"/>
              <a:t>US leaves Bagram AFB</a:t>
            </a:r>
            <a:br>
              <a:rPr lang="en-US" sz="4000" dirty="0"/>
            </a:br>
            <a:r>
              <a:rPr lang="en-US" sz="4000" dirty="0"/>
              <a:t>July 1, 2021</a:t>
            </a:r>
          </a:p>
        </p:txBody>
      </p:sp>
      <p:sp>
        <p:nvSpPr>
          <p:cNvPr id="9" name="Content Placeholder 8">
            <a:extLst>
              <a:ext uri="{FF2B5EF4-FFF2-40B4-BE49-F238E27FC236}">
                <a16:creationId xmlns:a16="http://schemas.microsoft.com/office/drawing/2014/main" id="{118FCFF0-9546-48A3-9333-BF337137D09F}"/>
              </a:ext>
            </a:extLst>
          </p:cNvPr>
          <p:cNvSpPr>
            <a:spLocks noGrp="1"/>
          </p:cNvSpPr>
          <p:nvPr>
            <p:ph idx="1"/>
          </p:nvPr>
        </p:nvSpPr>
        <p:spPr>
          <a:xfrm>
            <a:off x="590719" y="2330505"/>
            <a:ext cx="4559425" cy="3979585"/>
          </a:xfrm>
        </p:spPr>
        <p:txBody>
          <a:bodyPr anchor="ctr">
            <a:normAutofit fontScale="92500"/>
          </a:bodyPr>
          <a:lstStyle/>
          <a:p>
            <a:endParaRPr lang="en-US" sz="1400" dirty="0"/>
          </a:p>
          <a:p>
            <a:r>
              <a:rPr lang="en-US" sz="1400" dirty="0"/>
              <a:t>One of the construction projects completed by the United States at the airfield is a 12,000 foot (3,660 meters) runway, which opened in 2016 at the cost of $68 million. </a:t>
            </a:r>
          </a:p>
          <a:p>
            <a:r>
              <a:rPr lang="en-US" sz="1400" dirty="0"/>
              <a:t>The U.S. airfield was determined by the Pentagon to be </a:t>
            </a:r>
            <a:r>
              <a:rPr lang="en-US" sz="1800" b="1" dirty="0"/>
              <a:t>neither tactically nor operationally necessary</a:t>
            </a:r>
            <a:r>
              <a:rPr lang="en-US" sz="1400" dirty="0"/>
              <a:t>, Chairman of the Joint Chiefs of Staff General Mark </a:t>
            </a:r>
            <a:r>
              <a:rPr lang="en-US" sz="1400" dirty="0" err="1"/>
              <a:t>Milley</a:t>
            </a:r>
            <a:r>
              <a:rPr lang="en-US" sz="1400" dirty="0"/>
              <a:t> told a congressional hearing in late June 2021.</a:t>
            </a:r>
          </a:p>
          <a:p>
            <a:r>
              <a:rPr lang="en-US" sz="1400" dirty="0"/>
              <a:t>Less than two weeks later, the U.S. military left Bagram airfield. </a:t>
            </a:r>
          </a:p>
          <a:p>
            <a:r>
              <a:rPr lang="en-US" sz="1400" dirty="0"/>
              <a:t>June 30, 2021 WP reports researchers using commercial satellite images spotted 119 construction sites where they say China is building silos for intercontinental ballistic missiles. The image has been annotated to show site locations. (Planet/Center for Nonproliferation Studies)</a:t>
            </a:r>
          </a:p>
          <a:p>
            <a:r>
              <a:rPr lang="en-US" sz="1700" dirty="0">
                <a:solidFill>
                  <a:srgbClr val="FF0000"/>
                </a:solidFill>
              </a:rPr>
              <a:t>What word is missing from this highlighted phrase?</a:t>
            </a:r>
          </a:p>
        </p:txBody>
      </p:sp>
      <p:pic>
        <p:nvPicPr>
          <p:cNvPr id="5" name="Content Placeholder 4" descr="A group of soldiers working on a helicopter&#10;&#10;Description automatically generated with low confidence">
            <a:extLst>
              <a:ext uri="{FF2B5EF4-FFF2-40B4-BE49-F238E27FC236}">
                <a16:creationId xmlns:a16="http://schemas.microsoft.com/office/drawing/2014/main" id="{07649397-982A-40EE-A6F7-9597638DBDA6}"/>
              </a:ext>
            </a:extLst>
          </p:cNvPr>
          <p:cNvPicPr>
            <a:picLocks noChangeAspect="1"/>
          </p:cNvPicPr>
          <p:nvPr/>
        </p:nvPicPr>
        <p:blipFill rotWithShape="1">
          <a:blip r:embed="rId3">
            <a:extLst>
              <a:ext uri="{28A0092B-C50C-407E-A947-70E740481C1C}">
                <a14:useLocalDpi xmlns:a14="http://schemas.microsoft.com/office/drawing/2010/main" val="0"/>
              </a:ext>
            </a:extLst>
          </a:blip>
          <a:srcRect l="15551" r="15592" b="1"/>
          <a:stretch/>
        </p:blipFill>
        <p:spPr>
          <a:xfrm>
            <a:off x="5592776" y="684839"/>
            <a:ext cx="5425410" cy="5595647"/>
          </a:xfrm>
          <a:prstGeom prst="rect">
            <a:avLst/>
          </a:prstGeom>
        </p:spPr>
      </p:pic>
    </p:spTree>
    <p:extLst>
      <p:ext uri="{BB962C8B-B14F-4D97-AF65-F5344CB8AC3E}">
        <p14:creationId xmlns:p14="http://schemas.microsoft.com/office/powerpoint/2010/main" val="2121275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626BB8-3532-49DE-A3D7-12A93B3DBE2F}"/>
              </a:ext>
            </a:extLst>
          </p:cNvPr>
          <p:cNvSpPr>
            <a:spLocks noGrp="1"/>
          </p:cNvSpPr>
          <p:nvPr>
            <p:ph type="title"/>
          </p:nvPr>
        </p:nvSpPr>
        <p:spPr>
          <a:xfrm>
            <a:off x="6289158" y="803325"/>
            <a:ext cx="5259707" cy="1325563"/>
          </a:xfrm>
        </p:spPr>
        <p:txBody>
          <a:bodyPr vert="horz" lIns="91440" tIns="45720" rIns="91440" bIns="45720" rtlCol="0" anchor="ctr">
            <a:normAutofit/>
          </a:bodyPr>
          <a:lstStyle/>
          <a:p>
            <a:r>
              <a:rPr lang="en-US" sz="4400" dirty="0"/>
              <a:t>China’s new ICBM site</a:t>
            </a:r>
          </a:p>
        </p:txBody>
      </p:sp>
      <p:sp>
        <p:nvSpPr>
          <p:cNvPr id="12" name="Freeform: Shape 11">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Content Placeholder 4" descr="Map&#10;&#10;Description automatically generated">
            <a:extLst>
              <a:ext uri="{FF2B5EF4-FFF2-40B4-BE49-F238E27FC236}">
                <a16:creationId xmlns:a16="http://schemas.microsoft.com/office/drawing/2014/main" id="{56CF967C-2C07-483E-ABD2-8392F38A5C6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1482" b="-1"/>
          <a:stretch/>
        </p:blipFill>
        <p:spPr>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7" name="Text Placeholder 6">
            <a:extLst>
              <a:ext uri="{FF2B5EF4-FFF2-40B4-BE49-F238E27FC236}">
                <a16:creationId xmlns:a16="http://schemas.microsoft.com/office/drawing/2014/main" id="{A80FD652-7114-462D-A9D8-D2F4B5BF3062}"/>
              </a:ext>
            </a:extLst>
          </p:cNvPr>
          <p:cNvSpPr>
            <a:spLocks noGrp="1"/>
          </p:cNvSpPr>
          <p:nvPr>
            <p:ph type="body" sz="half" idx="2"/>
          </p:nvPr>
        </p:nvSpPr>
        <p:spPr>
          <a:xfrm>
            <a:off x="6289158" y="2279018"/>
            <a:ext cx="5259714" cy="3375920"/>
          </a:xfrm>
        </p:spPr>
        <p:txBody>
          <a:bodyPr vert="horz" lIns="91440" tIns="45720" rIns="91440" bIns="45720" rtlCol="0" anchor="t">
            <a:normAutofit fontScale="92500"/>
          </a:bodyPr>
          <a:lstStyle/>
          <a:p>
            <a:pPr indent="-228600">
              <a:buFont typeface="Arial" panose="020B0604020202020204" pitchFamily="34" charset="0"/>
              <a:buChar char="•"/>
            </a:pPr>
            <a:r>
              <a:rPr lang="en-US" sz="1500" dirty="0"/>
              <a:t>The construction boom suggests a major effort to bolster the credibility of China’s nuclear deterrent, said researcher Jeffrey Lewis, an expert on China’s nuclear arsenal and part of a team that analyzed the suspicious sites, first by commercial satellites over northwestern China. Lewis described the scale of the building spree as “incredible.”</a:t>
            </a:r>
          </a:p>
          <a:p>
            <a:pPr indent="-228600">
              <a:buFont typeface="Arial" panose="020B0604020202020204" pitchFamily="34" charset="0"/>
              <a:buChar char="•"/>
            </a:pPr>
            <a:r>
              <a:rPr lang="en-US" sz="1500" dirty="0"/>
              <a:t>“If the silos under construction at other sites across China are added to the count, the total comes to about 145 silos under construction,” Lewis, director of the East Asia Nonproliferation Program at the </a:t>
            </a:r>
            <a:r>
              <a:rPr lang="en-US" sz="2400" b="1" dirty="0"/>
              <a:t>Center for Nonproliferation Studies, part of the Middlebury Institute of International Studies</a:t>
            </a:r>
            <a:r>
              <a:rPr lang="en-US" sz="1500" dirty="0"/>
              <a:t>, said in a summary of his findings provided to The Washington Post. “We believe China is expanding its nuclear forces in part to maintain a deterrent that can survive a U.S. first strike in sufficient numbers to defeat U.S. missile defenses.”</a:t>
            </a:r>
          </a:p>
          <a:p>
            <a:pPr indent="-228600">
              <a:buFont typeface="Arial" panose="020B0604020202020204" pitchFamily="34" charset="0"/>
              <a:buChar char="•"/>
            </a:pPr>
            <a:endParaRPr lang="en-US" sz="1500" dirty="0"/>
          </a:p>
        </p:txBody>
      </p:sp>
    </p:spTree>
    <p:extLst>
      <p:ext uri="{BB962C8B-B14F-4D97-AF65-F5344CB8AC3E}">
        <p14:creationId xmlns:p14="http://schemas.microsoft.com/office/powerpoint/2010/main" val="1666977207"/>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146385-C98C-41F7-8375-5029B3A5DDF5}"/>
              </a:ext>
            </a:extLst>
          </p:cNvPr>
          <p:cNvSpPr>
            <a:spLocks noGrp="1"/>
          </p:cNvSpPr>
          <p:nvPr>
            <p:ph type="title"/>
          </p:nvPr>
        </p:nvSpPr>
        <p:spPr>
          <a:xfrm>
            <a:off x="826396" y="586855"/>
            <a:ext cx="4230100" cy="3387497"/>
          </a:xfrm>
        </p:spPr>
        <p:txBody>
          <a:bodyPr anchor="b">
            <a:normAutofit/>
          </a:bodyPr>
          <a:lstStyle/>
          <a:p>
            <a:pPr algn="r"/>
            <a:r>
              <a:rPr lang="en-US" sz="4000" dirty="0">
                <a:solidFill>
                  <a:srgbClr val="FFFFFF"/>
                </a:solidFill>
              </a:rPr>
              <a:t>Strategic Deterrent</a:t>
            </a:r>
          </a:p>
        </p:txBody>
      </p:sp>
      <p:sp>
        <p:nvSpPr>
          <p:cNvPr id="3" name="Content Placeholder 2">
            <a:extLst>
              <a:ext uri="{FF2B5EF4-FFF2-40B4-BE49-F238E27FC236}">
                <a16:creationId xmlns:a16="http://schemas.microsoft.com/office/drawing/2014/main" id="{9A332EF6-DAEB-4D4C-9CF3-0F1E2340E1FD}"/>
              </a:ext>
            </a:extLst>
          </p:cNvPr>
          <p:cNvSpPr>
            <a:spLocks noGrp="1"/>
          </p:cNvSpPr>
          <p:nvPr>
            <p:ph idx="1"/>
          </p:nvPr>
        </p:nvSpPr>
        <p:spPr>
          <a:xfrm>
            <a:off x="6503158" y="649480"/>
            <a:ext cx="4862447" cy="5546047"/>
          </a:xfrm>
        </p:spPr>
        <p:txBody>
          <a:bodyPr anchor="ctr">
            <a:normAutofit lnSpcReduction="10000"/>
          </a:bodyPr>
          <a:lstStyle/>
          <a:p>
            <a:r>
              <a:rPr lang="en-US" sz="2000" dirty="0"/>
              <a:t>A recent report by the </a:t>
            </a:r>
            <a:r>
              <a:rPr lang="en-US" sz="2000" dirty="0">
                <a:hlinkClick r:id="rId3"/>
              </a:rPr>
              <a:t>Federation of American Scientists</a:t>
            </a:r>
            <a:r>
              <a:rPr lang="en-US" sz="2000" dirty="0"/>
              <a:t> (FAS) revealed that China has been secretly building three missile silo fields near </a:t>
            </a:r>
            <a:r>
              <a:rPr lang="en-US" sz="2000" dirty="0" err="1"/>
              <a:t>Yumen</a:t>
            </a:r>
            <a:r>
              <a:rPr lang="en-US" sz="2000" dirty="0"/>
              <a:t>, Hami, and </a:t>
            </a:r>
            <a:r>
              <a:rPr lang="en-US" sz="2000" dirty="0" err="1"/>
              <a:t>Orodos</a:t>
            </a:r>
            <a:r>
              <a:rPr lang="en-US" sz="2000" dirty="0"/>
              <a:t> in western China, the region that neighbors Afghanistan. The report concluded that China is engaging in an “unprecedented nuclear buildup” and China’s total Intercontinental ballistic missile force “could potentially exceed that of either Russia and the United States in the foreseeable future.”</a:t>
            </a:r>
          </a:p>
          <a:p>
            <a:r>
              <a:rPr lang="en-US" sz="2000" dirty="0"/>
              <a:t>Dan Steiner, a retired U.S. Air Force colonel and global strategist, previously told </a:t>
            </a:r>
            <a:r>
              <a:rPr lang="en-US" sz="2000" dirty="0">
                <a:hlinkClick r:id="rId4"/>
              </a:rPr>
              <a:t>The Epoch Times</a:t>
            </a:r>
            <a:r>
              <a:rPr lang="en-US" sz="2000" dirty="0"/>
              <a:t> that keeping Bagram airfield, given its proximity to China, would have given the United States a “strategic advantage” in contending with threats posed by </a:t>
            </a:r>
            <a:r>
              <a:rPr lang="en-US" sz="2000" dirty="0">
                <a:solidFill>
                  <a:srgbClr val="FF0000"/>
                </a:solidFill>
              </a:rPr>
              <a:t>Beijing.</a:t>
            </a:r>
          </a:p>
          <a:p>
            <a:r>
              <a:rPr lang="en-US" sz="2000" dirty="0">
                <a:solidFill>
                  <a:srgbClr val="FF0000"/>
                </a:solidFill>
              </a:rPr>
              <a:t>Do we need a STRATEGIC advantage over CHINA?</a:t>
            </a:r>
          </a:p>
        </p:txBody>
      </p:sp>
    </p:spTree>
    <p:extLst>
      <p:ext uri="{BB962C8B-B14F-4D97-AF65-F5344CB8AC3E}">
        <p14:creationId xmlns:p14="http://schemas.microsoft.com/office/powerpoint/2010/main" val="352321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30314D">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12846A3-881B-49B7-9053-A7B9F3E8A7F5}"/>
              </a:ext>
            </a:extLst>
          </p:cNvPr>
          <p:cNvSpPr>
            <a:spLocks noGrp="1"/>
          </p:cNvSpPr>
          <p:nvPr>
            <p:ph type="title"/>
          </p:nvPr>
        </p:nvSpPr>
        <p:spPr>
          <a:xfrm>
            <a:off x="524256" y="491260"/>
            <a:ext cx="6594189" cy="1625210"/>
          </a:xfrm>
        </p:spPr>
        <p:txBody>
          <a:bodyPr>
            <a:normAutofit/>
          </a:bodyPr>
          <a:lstStyle/>
          <a:p>
            <a:r>
              <a:rPr lang="en-US">
                <a:solidFill>
                  <a:srgbClr val="FFFFFF"/>
                </a:solidFill>
              </a:rPr>
              <a:t>China and the United States</a:t>
            </a:r>
          </a:p>
        </p:txBody>
      </p:sp>
      <p:pic>
        <p:nvPicPr>
          <p:cNvPr id="5" name="Content Placeholder 4" descr="A picture containing person, suit, person, posing&#10;&#10;Description automatically generated">
            <a:extLst>
              <a:ext uri="{FF2B5EF4-FFF2-40B4-BE49-F238E27FC236}">
                <a16:creationId xmlns:a16="http://schemas.microsoft.com/office/drawing/2014/main" id="{250A116A-BF5B-42F8-83B2-695FF201D274}"/>
              </a:ext>
            </a:extLst>
          </p:cNvPr>
          <p:cNvPicPr>
            <a:picLocks noChangeAspect="1"/>
          </p:cNvPicPr>
          <p:nvPr/>
        </p:nvPicPr>
        <p:blipFill rotWithShape="1">
          <a:blip r:embed="rId2">
            <a:extLst>
              <a:ext uri="{28A0092B-C50C-407E-A947-70E740481C1C}">
                <a14:useLocalDpi xmlns:a14="http://schemas.microsoft.com/office/drawing/2010/main" val="0"/>
              </a:ext>
            </a:extLst>
          </a:blip>
          <a:srcRect r="1" b="13398"/>
          <a:stretch/>
        </p:blipFill>
        <p:spPr>
          <a:xfrm>
            <a:off x="327547" y="2454903"/>
            <a:ext cx="7058306" cy="4080254"/>
          </a:xfrm>
          <a:prstGeom prst="rect">
            <a:avLst/>
          </a:prstGeom>
        </p:spPr>
      </p:pic>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83D60E4E-38FB-49A3-99C0-483CDBA79E18}"/>
              </a:ext>
            </a:extLst>
          </p:cNvPr>
          <p:cNvSpPr>
            <a:spLocks noGrp="1"/>
          </p:cNvSpPr>
          <p:nvPr>
            <p:ph idx="1"/>
          </p:nvPr>
        </p:nvSpPr>
        <p:spPr>
          <a:xfrm>
            <a:off x="8029319" y="917725"/>
            <a:ext cx="3638425" cy="4852362"/>
          </a:xfrm>
          <a:solidFill>
            <a:schemeClr val="bg2">
              <a:lumMod val="50000"/>
            </a:schemeClr>
          </a:solidFill>
        </p:spPr>
        <p:txBody>
          <a:bodyPr anchor="ctr">
            <a:normAutofit/>
          </a:bodyPr>
          <a:lstStyle/>
          <a:p>
            <a:r>
              <a:rPr lang="en-US" sz="3600" dirty="0">
                <a:solidFill>
                  <a:srgbClr val="FFFFFF"/>
                </a:solidFill>
              </a:rPr>
              <a:t>History Lesson</a:t>
            </a:r>
          </a:p>
          <a:p>
            <a:r>
              <a:rPr lang="en-US" sz="3600" dirty="0">
                <a:solidFill>
                  <a:srgbClr val="FFFFFF"/>
                </a:solidFill>
              </a:rPr>
              <a:t>Corona Virus</a:t>
            </a:r>
          </a:p>
          <a:p>
            <a:r>
              <a:rPr lang="en-US" sz="3600" dirty="0">
                <a:solidFill>
                  <a:srgbClr val="FFFFFF"/>
                </a:solidFill>
              </a:rPr>
              <a:t>Opioids</a:t>
            </a:r>
          </a:p>
          <a:p>
            <a:r>
              <a:rPr lang="en-US" sz="3600" dirty="0">
                <a:solidFill>
                  <a:srgbClr val="FFFFFF"/>
                </a:solidFill>
              </a:rPr>
              <a:t>Elite Capture</a:t>
            </a:r>
          </a:p>
          <a:p>
            <a:r>
              <a:rPr lang="en-US" sz="3600" dirty="0">
                <a:solidFill>
                  <a:srgbClr val="FFFFFF"/>
                </a:solidFill>
              </a:rPr>
              <a:t>Olympics</a:t>
            </a:r>
          </a:p>
          <a:p>
            <a:r>
              <a:rPr lang="en-US" sz="3600" dirty="0">
                <a:solidFill>
                  <a:srgbClr val="FFFFFF"/>
                </a:solidFill>
              </a:rPr>
              <a:t>One China Policy</a:t>
            </a:r>
          </a:p>
          <a:p>
            <a:r>
              <a:rPr lang="en-US" sz="3600" dirty="0">
                <a:solidFill>
                  <a:srgbClr val="FFFFFF"/>
                </a:solidFill>
              </a:rPr>
              <a:t>Taiwan &amp; Tibet</a:t>
            </a:r>
          </a:p>
        </p:txBody>
      </p:sp>
    </p:spTree>
    <p:extLst>
      <p:ext uri="{BB962C8B-B14F-4D97-AF65-F5344CB8AC3E}">
        <p14:creationId xmlns:p14="http://schemas.microsoft.com/office/powerpoint/2010/main" val="1405537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extShape 1"/>
          <p:cNvSpPr txBox="1"/>
          <p:nvPr/>
        </p:nvSpPr>
        <p:spPr>
          <a:xfrm>
            <a:off x="1676400" y="962410"/>
            <a:ext cx="8915400" cy="457200"/>
          </a:xfrm>
          <a:prstGeom prst="rect">
            <a:avLst/>
          </a:prstGeom>
          <a:noFill/>
          <a:ln>
            <a:noFill/>
          </a:ln>
        </p:spPr>
        <p:txBody>
          <a:bodyPr lIns="0" tIns="0" rIns="0" bIns="0"/>
          <a:lstStyle/>
          <a:p>
            <a:pPr algn="ctr">
              <a:lnSpc>
                <a:spcPct val="100000"/>
              </a:lnSpc>
            </a:pPr>
            <a:r>
              <a:rPr lang="en-US" sz="2400" b="1" spc="-1" dirty="0">
                <a:solidFill>
                  <a:srgbClr val="000000"/>
                </a:solidFill>
                <a:uFill>
                  <a:solidFill>
                    <a:srgbClr val="FFFFFF"/>
                  </a:solidFill>
                </a:uFill>
                <a:latin typeface="+mj-lt"/>
              </a:rPr>
              <a:t>China Believes Religion and Opium Caused a Century of Humiliation</a:t>
            </a:r>
          </a:p>
        </p:txBody>
      </p:sp>
      <p:sp>
        <p:nvSpPr>
          <p:cNvPr id="138" name="TextShape 2"/>
          <p:cNvSpPr txBox="1"/>
          <p:nvPr/>
        </p:nvSpPr>
        <p:spPr>
          <a:xfrm>
            <a:off x="1600200" y="1724734"/>
            <a:ext cx="8991600" cy="4953000"/>
          </a:xfrm>
          <a:prstGeom prst="rect">
            <a:avLst/>
          </a:prstGeom>
          <a:noFill/>
          <a:ln>
            <a:noFill/>
          </a:ln>
        </p:spPr>
        <p:txBody>
          <a:bodyPr lIns="0" tIns="0" rIns="0" bIns="0"/>
          <a:lstStyle/>
          <a:p>
            <a:pPr>
              <a:lnSpc>
                <a:spcPct val="100000"/>
              </a:lnSpc>
            </a:pPr>
            <a:r>
              <a:rPr lang="en-US" sz="2000" b="1" spc="-1" dirty="0">
                <a:solidFill>
                  <a:srgbClr val="000000"/>
                </a:solidFill>
                <a:uFill>
                  <a:solidFill>
                    <a:srgbClr val="FFFFFF"/>
                  </a:solidFill>
                </a:uFill>
                <a:latin typeface="+mj-lt"/>
              </a:rPr>
              <a:t>China’s narrative: Christianity, as an expression of Western Powers, caused a century of humiliation.</a:t>
            </a:r>
            <a:r>
              <a:rPr lang="en-US" sz="2000" b="1" spc="-1" baseline="30000" dirty="0">
                <a:solidFill>
                  <a:srgbClr val="000000"/>
                </a:solidFill>
                <a:uFill>
                  <a:solidFill>
                    <a:srgbClr val="FFFFFF"/>
                  </a:solidFill>
                </a:uFill>
                <a:latin typeface="+mj-lt"/>
              </a:rPr>
              <a:t>1</a:t>
            </a:r>
            <a:endParaRPr lang="en-US" sz="2000" spc="-1" baseline="30000" dirty="0">
              <a:solidFill>
                <a:srgbClr val="000000"/>
              </a:solidFill>
              <a:uFill>
                <a:solidFill>
                  <a:srgbClr val="FFFFFF"/>
                </a:solidFill>
              </a:uFill>
              <a:latin typeface="+mj-lt"/>
            </a:endParaRPr>
          </a:p>
          <a:p>
            <a:pPr marL="283464" indent="-283464">
              <a:buClr>
                <a:srgbClr val="000000"/>
              </a:buClr>
              <a:buFont typeface="Arial"/>
              <a:buChar char="•"/>
            </a:pPr>
            <a:r>
              <a:rPr lang="en-US" b="1" dirty="0"/>
              <a:t>The Opium Wars</a:t>
            </a:r>
            <a:r>
              <a:rPr lang="en-US" dirty="0"/>
              <a:t>, the result of British enforced trade and the influx of western missionaries, led to the destruction of the Manchu dynasty.</a:t>
            </a:r>
          </a:p>
          <a:p>
            <a:pPr marL="283464" indent="-283464">
              <a:buClr>
                <a:srgbClr val="000000"/>
              </a:buClr>
              <a:buFont typeface="Arial"/>
              <a:buChar char="•"/>
            </a:pPr>
            <a:r>
              <a:rPr lang="en-US" b="1" dirty="0"/>
              <a:t>The Taiping Rebellion</a:t>
            </a:r>
            <a:r>
              <a:rPr lang="en-US" dirty="0"/>
              <a:t>, the result of Western culture and beliefs moving into China, with Christianity at the center of Taiping ideology, led to 20 million killed.</a:t>
            </a:r>
            <a:r>
              <a:rPr lang="en-US" baseline="30000" dirty="0"/>
              <a:t>2</a:t>
            </a:r>
            <a:endParaRPr lang="en-US" dirty="0"/>
          </a:p>
          <a:p>
            <a:pPr marL="283464" indent="-283464">
              <a:buClr>
                <a:srgbClr val="000000"/>
              </a:buClr>
              <a:buFont typeface="Arial"/>
              <a:buChar char="•"/>
            </a:pPr>
            <a:r>
              <a:rPr lang="en-US" b="1" dirty="0"/>
              <a:t>The Boxer Rebellion, </a:t>
            </a:r>
            <a:r>
              <a:rPr lang="en-US" dirty="0"/>
              <a:t>the justifiable expulsion and deaths of Chinese Christians and Foreign missionaries, led to eight Western nations leveling crippling reparations against China.</a:t>
            </a:r>
            <a:r>
              <a:rPr lang="en-US" baseline="30000" dirty="0"/>
              <a:t>3</a:t>
            </a:r>
            <a:endParaRPr lang="en-US" sz="2000" b="1" spc="-1" dirty="0">
              <a:solidFill>
                <a:srgbClr val="000000"/>
              </a:solidFill>
              <a:uFill>
                <a:solidFill>
                  <a:srgbClr val="FFFFFF"/>
                </a:solidFill>
              </a:uFill>
              <a:latin typeface="Calibri"/>
            </a:endParaRPr>
          </a:p>
          <a:p>
            <a:pPr>
              <a:spcBef>
                <a:spcPts val="1200"/>
              </a:spcBef>
            </a:pPr>
            <a:r>
              <a:rPr lang="en-US" sz="2000" b="1" spc="-1" dirty="0">
                <a:solidFill>
                  <a:srgbClr val="000000"/>
                </a:solidFill>
                <a:uFill>
                  <a:solidFill>
                    <a:srgbClr val="FFFFFF"/>
                  </a:solidFill>
                </a:uFill>
                <a:latin typeface="+mj-lt"/>
              </a:rPr>
              <a:t>China’s response: Chinese cultural revolution and imperial power</a:t>
            </a:r>
            <a:endParaRPr lang="en-US" sz="2000" spc="-1" dirty="0">
              <a:solidFill>
                <a:srgbClr val="000000"/>
              </a:solidFill>
              <a:uFill>
                <a:solidFill>
                  <a:srgbClr val="FFFFFF"/>
                </a:solidFill>
              </a:uFill>
              <a:latin typeface="+mj-lt"/>
            </a:endParaRPr>
          </a:p>
          <a:p>
            <a:pPr marL="285840" indent="-285480">
              <a:buClr>
                <a:srgbClr val="000000"/>
              </a:buClr>
              <a:buFont typeface="Arial"/>
              <a:buChar char="•"/>
            </a:pPr>
            <a:r>
              <a:rPr lang="en-US" spc="-1" dirty="0">
                <a:solidFill>
                  <a:srgbClr val="000000"/>
                </a:solidFill>
                <a:uFill>
                  <a:solidFill>
                    <a:srgbClr val="FFFFFF"/>
                  </a:solidFill>
                </a:uFill>
              </a:rPr>
              <a:t>Chinese cultural revolution established the Atheist Communist Party and aggressively sought to eliminate all Western thought.</a:t>
            </a:r>
          </a:p>
          <a:p>
            <a:pPr marL="285840" indent="-285480">
              <a:buClr>
                <a:srgbClr val="000000"/>
              </a:buClr>
              <a:buFont typeface="Arial"/>
              <a:buChar char="•"/>
            </a:pPr>
            <a:r>
              <a:rPr lang="en-US" spc="-1" dirty="0">
                <a:uFill>
                  <a:solidFill>
                    <a:srgbClr val="FFFFFF"/>
                  </a:solidFill>
                </a:uFill>
              </a:rPr>
              <a:t>The cultural revolution targeted religion. The Chinese government emphatically declared religion no longer exists. Mao’s wife even stated upon Mao’s death, “Christianity in China has become history; it is now dead and buried.”</a:t>
            </a:r>
            <a:r>
              <a:rPr lang="en-US" spc="-1" baseline="30000" dirty="0">
                <a:uFill>
                  <a:solidFill>
                    <a:srgbClr val="FFFFFF"/>
                  </a:solidFill>
                </a:uFill>
              </a:rPr>
              <a:t>4 </a:t>
            </a:r>
          </a:p>
          <a:p>
            <a:pPr marL="285840" indent="-285480">
              <a:buClr>
                <a:srgbClr val="000000"/>
              </a:buClr>
              <a:buFont typeface="Arial"/>
              <a:buChar char="•"/>
            </a:pPr>
            <a:r>
              <a:rPr lang="en-US" spc="-1" dirty="0">
                <a:uFill>
                  <a:solidFill>
                    <a:srgbClr val="FFFFFF"/>
                  </a:solidFill>
                </a:uFill>
              </a:rPr>
              <a:t>President Xi’s narrative asserts that China can become a great power only under the party, and only under his leadership.</a:t>
            </a:r>
            <a:r>
              <a:rPr lang="en-US" spc="-1" baseline="30000" dirty="0">
                <a:uFill>
                  <a:solidFill>
                    <a:srgbClr val="FFFFFF"/>
                  </a:solidFill>
                </a:uFill>
              </a:rPr>
              <a:t>5</a:t>
            </a:r>
            <a:endParaRPr lang="en-US" sz="2000" spc="-1" dirty="0">
              <a:solidFill>
                <a:srgbClr val="000000"/>
              </a:solidFill>
              <a:uFill>
                <a:solidFill>
                  <a:srgbClr val="FFFFFF"/>
                </a:solidFill>
              </a:uFill>
              <a:latin typeface="Calibri"/>
            </a:endParaRPr>
          </a:p>
        </p:txBody>
      </p:sp>
      <p:sp>
        <p:nvSpPr>
          <p:cNvPr id="7" name="CustomShape 12"/>
          <p:cNvSpPr/>
          <p:nvPr/>
        </p:nvSpPr>
        <p:spPr>
          <a:xfrm>
            <a:off x="6400800" y="0"/>
            <a:ext cx="4267200" cy="680732"/>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gn="ctr">
              <a:lnSpc>
                <a:spcPct val="100000"/>
              </a:lnSpc>
            </a:pPr>
            <a:endParaRPr lang="en-US" sz="1100" b="1" spc="-18" dirty="0">
              <a:solidFill>
                <a:srgbClr val="FFFFFF"/>
              </a:solidFill>
              <a:uFill>
                <a:solidFill>
                  <a:srgbClr val="FFFFFF"/>
                </a:solidFill>
              </a:uFill>
              <a:latin typeface="Arial"/>
            </a:endParaRPr>
          </a:p>
          <a:p>
            <a:pPr algn="ctr">
              <a:lnSpc>
                <a:spcPct val="100000"/>
              </a:lnSpc>
            </a:pPr>
            <a:r>
              <a:rPr lang="en-US" b="1" spc="-18" dirty="0">
                <a:solidFill>
                  <a:srgbClr val="FFFFFF"/>
                </a:solidFill>
                <a:uFill>
                  <a:solidFill>
                    <a:srgbClr val="FFFFFF"/>
                  </a:solidFill>
                </a:uFill>
                <a:latin typeface="Arial"/>
              </a:rPr>
              <a:t>Impact of Religion: China and </a:t>
            </a:r>
            <a:r>
              <a:rPr lang="en-US" b="1" spc="-18" dirty="0" err="1">
                <a:solidFill>
                  <a:srgbClr val="FFFFFF"/>
                </a:solidFill>
                <a:uFill>
                  <a:solidFill>
                    <a:srgbClr val="FFFFFF"/>
                  </a:solidFill>
                </a:uFill>
                <a:latin typeface="Arial"/>
              </a:rPr>
              <a:t>nK</a:t>
            </a:r>
            <a:endParaRPr lang="en-US"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1654794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5" name="Picture 124">
            <a:extLst>
              <a:ext uri="{FF2B5EF4-FFF2-40B4-BE49-F238E27FC236}">
                <a16:creationId xmlns:a16="http://schemas.microsoft.com/office/drawing/2014/main" id="{EB4AA3E5-57C4-45C1-9EDE-1AEFC9196C3C}"/>
              </a:ext>
            </a:extLst>
          </p:cNvPr>
          <p:cNvPicPr>
            <a:picLocks noChangeAspect="1"/>
          </p:cNvPicPr>
          <p:nvPr/>
        </p:nvPicPr>
        <p:blipFill rotWithShape="1">
          <a:blip r:embed="rId3">
            <a:duotone>
              <a:prstClr val="black"/>
              <a:prstClr val="white"/>
            </a:duotone>
            <a:alphaModFix amt="35000"/>
          </a:blip>
          <a:srcRect t="12179" b="3551"/>
          <a:stretch/>
        </p:blipFill>
        <p:spPr>
          <a:xfrm>
            <a:off x="20" y="10"/>
            <a:ext cx="12191980" cy="6857990"/>
          </a:xfrm>
          <a:prstGeom prst="rect">
            <a:avLst/>
          </a:prstGeom>
        </p:spPr>
      </p:pic>
      <p:sp>
        <p:nvSpPr>
          <p:cNvPr id="147" name="Rectangle 146">
            <a:extLst>
              <a:ext uri="{FF2B5EF4-FFF2-40B4-BE49-F238E27FC236}">
                <a16:creationId xmlns:a16="http://schemas.microsoft.com/office/drawing/2014/main" id="{FCEC2294-5A7B-45E5-9251-C1AA89F4A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alpha val="6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1" name="TextShape 1"/>
          <p:cNvSpPr txBox="1"/>
          <p:nvPr/>
        </p:nvSpPr>
        <p:spPr>
          <a:xfrm>
            <a:off x="502026" y="1065862"/>
            <a:ext cx="3649339" cy="4726276"/>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000" spc="-1" dirty="0">
                <a:uFill>
                  <a:solidFill>
                    <a:srgbClr val="FFFFFF"/>
                  </a:solidFill>
                </a:uFill>
                <a:latin typeface="+mj-lt"/>
                <a:ea typeface="+mj-ea"/>
                <a:cs typeface="+mj-cs"/>
              </a:rPr>
              <a:t> </a:t>
            </a:r>
            <a:br>
              <a:rPr lang="en-US" sz="4000" dirty="0">
                <a:latin typeface="+mj-lt"/>
                <a:ea typeface="+mj-ea"/>
                <a:cs typeface="+mj-cs"/>
              </a:rPr>
            </a:br>
            <a:br>
              <a:rPr lang="en-US" sz="4000" dirty="0">
                <a:latin typeface="+mj-lt"/>
                <a:ea typeface="+mj-ea"/>
                <a:cs typeface="+mj-cs"/>
              </a:rPr>
            </a:br>
            <a:br>
              <a:rPr lang="en-US" sz="4000" dirty="0">
                <a:latin typeface="+mj-lt"/>
                <a:ea typeface="+mj-ea"/>
                <a:cs typeface="+mj-cs"/>
              </a:rPr>
            </a:br>
            <a:r>
              <a:rPr lang="en-US" sz="4000" spc="-1" dirty="0">
                <a:uFill>
                  <a:solidFill>
                    <a:srgbClr val="FFFFFF"/>
                  </a:solidFill>
                </a:uFill>
                <a:latin typeface="+mj-lt"/>
                <a:ea typeface="+mj-ea"/>
                <a:cs typeface="+mj-cs"/>
              </a:rPr>
              <a:t>			</a:t>
            </a:r>
            <a:r>
              <a:rPr lang="en-US" sz="4000" b="1" spc="-1" dirty="0">
                <a:uFill>
                  <a:solidFill>
                    <a:srgbClr val="FFFFFF"/>
                  </a:solidFill>
                </a:uFill>
                <a:latin typeface="+mj-lt"/>
                <a:ea typeface="+mj-ea"/>
                <a:cs typeface="+mj-cs"/>
              </a:rPr>
              <a:t>DISCLAIMER </a:t>
            </a:r>
            <a:endParaRPr lang="en-US" sz="4000" spc="-1" dirty="0">
              <a:uFill>
                <a:solidFill>
                  <a:srgbClr val="FFFFFF"/>
                </a:solidFill>
              </a:uFill>
              <a:latin typeface="+mj-lt"/>
              <a:ea typeface="+mj-ea"/>
              <a:cs typeface="+mj-cs"/>
            </a:endParaRPr>
          </a:p>
        </p:txBody>
      </p:sp>
      <p:cxnSp>
        <p:nvCxnSpPr>
          <p:cNvPr id="149" name="Straight Connector 148">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4" name="TextShape 2">
            <a:extLst>
              <a:ext uri="{FF2B5EF4-FFF2-40B4-BE49-F238E27FC236}">
                <a16:creationId xmlns:a16="http://schemas.microsoft.com/office/drawing/2014/main" id="{1C86257F-B2CB-47C3-9BCE-B24A5F829E4E}"/>
              </a:ext>
            </a:extLst>
          </p:cNvPr>
          <p:cNvGraphicFramePr/>
          <p:nvPr>
            <p:extLst>
              <p:ext uri="{D42A27DB-BD31-4B8C-83A1-F6EECF244321}">
                <p14:modId xmlns:p14="http://schemas.microsoft.com/office/powerpoint/2010/main" val="2598001051"/>
              </p:ext>
            </p:extLst>
          </p:nvPr>
        </p:nvGraphicFramePr>
        <p:xfrm>
          <a:off x="5155379" y="1065862"/>
          <a:ext cx="6192319" cy="47262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8045B90-B012-47EE-8A0F-D6453BCD0984}"/>
              </a:ext>
            </a:extLst>
          </p:cNvPr>
          <p:cNvSpPr>
            <a:spLocks noGrp="1"/>
          </p:cNvSpPr>
          <p:nvPr>
            <p:ph type="title"/>
          </p:nvPr>
        </p:nvSpPr>
        <p:spPr>
          <a:xfrm>
            <a:off x="524741" y="620392"/>
            <a:ext cx="3808268" cy="5504688"/>
          </a:xfrm>
        </p:spPr>
        <p:txBody>
          <a:bodyPr>
            <a:normAutofit/>
          </a:bodyPr>
          <a:lstStyle/>
          <a:p>
            <a:r>
              <a:rPr lang="en-US" sz="6000">
                <a:solidFill>
                  <a:schemeClr val="bg1"/>
                </a:solidFill>
              </a:rPr>
              <a:t>THE THIRD OPIUM WAR</a:t>
            </a:r>
          </a:p>
        </p:txBody>
      </p:sp>
      <p:graphicFrame>
        <p:nvGraphicFramePr>
          <p:cNvPr id="5" name="Text Placeholder 2">
            <a:extLst>
              <a:ext uri="{FF2B5EF4-FFF2-40B4-BE49-F238E27FC236}">
                <a16:creationId xmlns:a16="http://schemas.microsoft.com/office/drawing/2014/main" id="{5367BDBC-AC48-4EE6-AC35-B53A21E8C0BB}"/>
              </a:ext>
            </a:extLst>
          </p:cNvPr>
          <p:cNvGraphicFramePr/>
          <p:nvPr>
            <p:extLst>
              <p:ext uri="{D42A27DB-BD31-4B8C-83A1-F6EECF244321}">
                <p14:modId xmlns:p14="http://schemas.microsoft.com/office/powerpoint/2010/main" val="2868119825"/>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62380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CBF316-B58E-432E-BFFF-EF04D3187DF2}"/>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a:solidFill>
                  <a:srgbClr val="FFFFFF"/>
                </a:solidFill>
                <a:latin typeface="+mj-lt"/>
                <a:ea typeface="+mj-ea"/>
                <a:cs typeface="+mj-cs"/>
              </a:rPr>
              <a:t>Fentanyl leading cause of death 18-45</a:t>
            </a:r>
          </a:p>
        </p:txBody>
      </p:sp>
      <p:sp>
        <p:nvSpPr>
          <p:cNvPr id="6" name="TextBox 5">
            <a:extLst>
              <a:ext uri="{FF2B5EF4-FFF2-40B4-BE49-F238E27FC236}">
                <a16:creationId xmlns:a16="http://schemas.microsoft.com/office/drawing/2014/main" id="{6CF7D4D7-2AAF-45CC-965F-198ADDD379B4}"/>
              </a:ext>
            </a:extLst>
          </p:cNvPr>
          <p:cNvSpPr txBox="1"/>
          <p:nvPr/>
        </p:nvSpPr>
        <p:spPr>
          <a:xfrm>
            <a:off x="4581727" y="649480"/>
            <a:ext cx="3025303" cy="5546047"/>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600" b="0" i="0">
                <a:effectLst/>
              </a:rPr>
              <a:t>WASHINGTON (TND) —</a:t>
            </a:r>
            <a:r>
              <a:rPr lang="en-US" sz="1600" b="1" i="0">
                <a:effectLst/>
              </a:rPr>
              <a:t> The number one killer of Americans aged 18 to 45 is now fentanyl overdoses, </a:t>
            </a:r>
            <a:r>
              <a:rPr lang="en-US" sz="1600" b="0" i="0">
                <a:effectLst/>
              </a:rPr>
              <a:t>with nearly 79,000 people in the age range dying to them between 2020 and 2021, according to newly released data</a:t>
            </a:r>
            <a:r>
              <a:rPr lang="en-US" sz="1600"/>
              <a:t>, </a:t>
            </a:r>
            <a:r>
              <a:rPr lang="en-US" sz="1600" b="0" i="0">
                <a:effectLst/>
              </a:rPr>
              <a:t>"Families Against Fentanyl," an opioid awareness organization, </a:t>
            </a:r>
            <a:r>
              <a:rPr lang="en-US" sz="1600" b="0" i="0" u="none" strike="noStrike">
                <a:effectLst/>
                <a:hlinkClick r:id="rId3" tooltip="https://drive.google.com/file/d/1S0szR2Ua9v0Sr91YhDD7gPrXsDkHxDvP/view"/>
              </a:rPr>
              <a:t>analyzed </a:t>
            </a:r>
            <a:r>
              <a:rPr lang="en-US" sz="1600" b="0" i="0">
                <a:effectLst/>
              </a:rPr>
              <a:t>the data from U.S. government sources and found 37,208 died in 2020</a:t>
            </a:r>
          </a:p>
          <a:p>
            <a:pPr indent="-228600">
              <a:lnSpc>
                <a:spcPct val="90000"/>
              </a:lnSpc>
              <a:spcAft>
                <a:spcPts val="600"/>
              </a:spcAft>
              <a:buFont typeface="Arial" panose="020B0604020202020204" pitchFamily="34" charset="0"/>
              <a:buChar char="•"/>
            </a:pPr>
            <a:r>
              <a:rPr lang="en-US" sz="1600" b="0" i="0">
                <a:effectLst/>
              </a:rPr>
              <a:t> and 41,587 died in 2021. Comparatively, data says COVID-19 killed more than 53,000 in the demographic in the same time period.</a:t>
            </a:r>
          </a:p>
          <a:p>
            <a:pPr indent="-228600">
              <a:lnSpc>
                <a:spcPct val="90000"/>
              </a:lnSpc>
              <a:spcAft>
                <a:spcPts val="600"/>
              </a:spcAft>
              <a:buFont typeface="Arial" panose="020B0604020202020204" pitchFamily="34" charset="0"/>
              <a:buChar char="•"/>
            </a:pPr>
            <a:r>
              <a:rPr lang="en-US" sz="1600" b="0" i="0">
                <a:effectLst/>
              </a:rPr>
              <a:t>Fentanyl overdoses </a:t>
            </a:r>
            <a:r>
              <a:rPr lang="en-US" sz="1600" b="0" i="0" u="none" strike="noStrike">
                <a:effectLst/>
                <a:hlinkClick r:id="rId4" tooltip="https://twitter.com/FafFentanyl/status/1471270179783032833?ref_src=twsrc%5Etfw%7Ctwcamp%5Etweetembed%7Ctwterm%5E1471270179783032833%7Ctwgr%5E%7Ctwcon%5Es1_&amp;ref_url=https%3A%2F%2Fwww.foxnews.com%2Fus%2Ffentanyl-overdoses-leading-cause-death-adults"/>
              </a:rPr>
              <a:t>reportedly surpassed</a:t>
            </a:r>
            <a:r>
              <a:rPr lang="en-US" sz="1600" b="0" i="0">
                <a:effectLst/>
              </a:rPr>
              <a:t> suicide,</a:t>
            </a:r>
          </a:p>
          <a:p>
            <a:pPr indent="-228600">
              <a:lnSpc>
                <a:spcPct val="90000"/>
              </a:lnSpc>
              <a:spcAft>
                <a:spcPts val="600"/>
              </a:spcAft>
              <a:buFont typeface="Arial" panose="020B0604020202020204" pitchFamily="34" charset="0"/>
              <a:buChar char="•"/>
            </a:pPr>
            <a:r>
              <a:rPr lang="en-US" sz="1600" b="0" i="0">
                <a:effectLst/>
              </a:rPr>
              <a:t> COVID-19, and car accidents as the leading</a:t>
            </a:r>
          </a:p>
          <a:p>
            <a:pPr indent="-228600">
              <a:lnSpc>
                <a:spcPct val="90000"/>
              </a:lnSpc>
              <a:spcAft>
                <a:spcPts val="600"/>
              </a:spcAft>
              <a:buFont typeface="Arial" panose="020B0604020202020204" pitchFamily="34" charset="0"/>
              <a:buChar char="•"/>
            </a:pPr>
            <a:r>
              <a:rPr lang="en-US" sz="1600" b="0" i="0">
                <a:effectLst/>
              </a:rPr>
              <a:t> cause of death for the demographic.</a:t>
            </a:r>
          </a:p>
        </p:txBody>
      </p:sp>
      <p:pic>
        <p:nvPicPr>
          <p:cNvPr id="5" name="Content Placeholder 4" descr="Chart, line chart&#10;&#10;Description automatically generated">
            <a:extLst>
              <a:ext uri="{FF2B5EF4-FFF2-40B4-BE49-F238E27FC236}">
                <a16:creationId xmlns:a16="http://schemas.microsoft.com/office/drawing/2014/main" id="{FD9051CB-7932-4275-AC52-C42DBAFC034C}"/>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109502" y="1209525"/>
            <a:ext cx="3615776" cy="4450828"/>
          </a:xfrm>
          <a:prstGeom prst="rect">
            <a:avLst/>
          </a:prstGeom>
        </p:spPr>
      </p:pic>
    </p:spTree>
    <p:extLst>
      <p:ext uri="{BB962C8B-B14F-4D97-AF65-F5344CB8AC3E}">
        <p14:creationId xmlns:p14="http://schemas.microsoft.com/office/powerpoint/2010/main" val="194401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26BA8-DC00-4AB5-8E42-5639D95174E2}"/>
              </a:ext>
            </a:extLst>
          </p:cNvPr>
          <p:cNvSpPr>
            <a:spLocks noGrp="1"/>
          </p:cNvSpPr>
          <p:nvPr>
            <p:ph type="title"/>
          </p:nvPr>
        </p:nvSpPr>
        <p:spPr>
          <a:xfrm>
            <a:off x="589560" y="856180"/>
            <a:ext cx="4560584" cy="1128068"/>
          </a:xfrm>
        </p:spPr>
        <p:txBody>
          <a:bodyPr anchor="ctr">
            <a:normAutofit/>
          </a:bodyPr>
          <a:lstStyle/>
          <a:p>
            <a:r>
              <a:rPr lang="en-US" sz="4000" dirty="0"/>
              <a:t>Lethal Dose 40%</a:t>
            </a:r>
          </a:p>
        </p:txBody>
      </p:sp>
      <p:sp>
        <p:nvSpPr>
          <p:cNvPr id="9" name="Content Placeholder 8">
            <a:extLst>
              <a:ext uri="{FF2B5EF4-FFF2-40B4-BE49-F238E27FC236}">
                <a16:creationId xmlns:a16="http://schemas.microsoft.com/office/drawing/2014/main" id="{884A42B5-0E85-4DC5-B463-79827CF28603}"/>
              </a:ext>
            </a:extLst>
          </p:cNvPr>
          <p:cNvSpPr>
            <a:spLocks noGrp="1"/>
          </p:cNvSpPr>
          <p:nvPr>
            <p:ph idx="1"/>
          </p:nvPr>
        </p:nvSpPr>
        <p:spPr>
          <a:xfrm>
            <a:off x="590719" y="2330505"/>
            <a:ext cx="4559425" cy="3979585"/>
          </a:xfrm>
        </p:spPr>
        <p:txBody>
          <a:bodyPr anchor="ctr">
            <a:normAutofit fontScale="92500" lnSpcReduction="20000"/>
          </a:bodyPr>
          <a:lstStyle/>
          <a:p>
            <a:r>
              <a:rPr lang="en-US" sz="1400" dirty="0"/>
              <a:t>An estimated 93,331 overdose fatalities in the United States last year – an all-time high. 5X the murder rate, the deadly overdose toll was primarily caused by fentanyl, a highly lethal synthetic opioid</a:t>
            </a:r>
            <a:r>
              <a:rPr lang="en-US" sz="1400" b="1" dirty="0"/>
              <a:t>. It’s manufactured mostly by Mexican cartels with ingredients imported from China</a:t>
            </a:r>
            <a:r>
              <a:rPr lang="en-US" sz="1400" dirty="0"/>
              <a:t>, and then smuggled over the southwestern U.S. border. Fentanyl has been arriving in larger quantities each year since at least 2016.</a:t>
            </a:r>
            <a:endParaRPr lang="en-US" sz="2000" dirty="0"/>
          </a:p>
          <a:p>
            <a:r>
              <a:rPr lang="en-US" sz="2000" dirty="0"/>
              <a:t>Fentanyl’s potency – at 50 times the strength of heroin – makes it so deadly.</a:t>
            </a:r>
          </a:p>
          <a:p>
            <a:r>
              <a:rPr lang="en-US" sz="1400" dirty="0"/>
              <a:t>Many counterfeit pills are made to look like prescription opioids such as oxycodone (Oxycontin®, Percocet®), hydrocodone (Vicodin®), and alprazolam (Xanax®); or stimulants like amphetamines (Adderall®).</a:t>
            </a:r>
          </a:p>
          <a:p>
            <a:r>
              <a:rPr lang="en-US" sz="1400" dirty="0"/>
              <a:t>Former law enforcement officials say the cartels are orchestrating the surge, overwhelming the capacity of agents to pursue drug smugglers. They can freely enter Texas, New Mexico, Arizona and California carrying fentanyl while agents are diverted to the time-consuming duty of apprehending and processing migrants.</a:t>
            </a:r>
          </a:p>
          <a:p>
            <a:r>
              <a:rPr lang="en-US" sz="2200" b="1" dirty="0">
                <a:solidFill>
                  <a:srgbClr val="FF0000"/>
                </a:solidFill>
              </a:rPr>
              <a:t>Where are the labs that produce Fentanyl ?</a:t>
            </a:r>
          </a:p>
        </p:txBody>
      </p:sp>
      <p:pic>
        <p:nvPicPr>
          <p:cNvPr id="5" name="Content Placeholder 4" descr="Diagram, timeline&#10;&#10;Description automatically generated with medium confidence">
            <a:extLst>
              <a:ext uri="{FF2B5EF4-FFF2-40B4-BE49-F238E27FC236}">
                <a16:creationId xmlns:a16="http://schemas.microsoft.com/office/drawing/2014/main" id="{DC45FE44-3A02-4B89-B597-760E2450E02A}"/>
              </a:ext>
            </a:extLst>
          </p:cNvPr>
          <p:cNvPicPr>
            <a:picLocks noChangeAspect="1"/>
          </p:cNvPicPr>
          <p:nvPr/>
        </p:nvPicPr>
        <p:blipFill rotWithShape="1">
          <a:blip r:embed="rId3">
            <a:extLst>
              <a:ext uri="{28A0092B-C50C-407E-A947-70E740481C1C}">
                <a14:useLocalDpi xmlns:a14="http://schemas.microsoft.com/office/drawing/2010/main" val="0"/>
              </a:ext>
            </a:extLst>
          </a:blip>
          <a:srcRect r="4" b="3065"/>
          <a:stretch/>
        </p:blipFill>
        <p:spPr>
          <a:xfrm>
            <a:off x="5977788" y="799352"/>
            <a:ext cx="5425410" cy="5259296"/>
          </a:xfrm>
          <a:prstGeom prst="rect">
            <a:avLst/>
          </a:prstGeom>
        </p:spPr>
      </p:pic>
    </p:spTree>
    <p:extLst>
      <p:ext uri="{BB962C8B-B14F-4D97-AF65-F5344CB8AC3E}">
        <p14:creationId xmlns:p14="http://schemas.microsoft.com/office/powerpoint/2010/main" val="3089930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7A034CF-21C4-4653-86E9-B8D2C8FE474F}"/>
              </a:ext>
            </a:extLst>
          </p:cNvPr>
          <p:cNvSpPr>
            <a:spLocks noGrp="1"/>
          </p:cNvSpPr>
          <p:nvPr>
            <p:ph type="title"/>
          </p:nvPr>
        </p:nvSpPr>
        <p:spPr>
          <a:xfrm>
            <a:off x="826396" y="586855"/>
            <a:ext cx="4230100" cy="3387497"/>
          </a:xfrm>
        </p:spPr>
        <p:txBody>
          <a:bodyPr anchor="b">
            <a:normAutofit/>
          </a:bodyPr>
          <a:lstStyle/>
          <a:p>
            <a:pPr algn="r"/>
            <a:r>
              <a:rPr lang="en-US" sz="4000" dirty="0">
                <a:solidFill>
                  <a:srgbClr val="FFFFFF"/>
                </a:solidFill>
              </a:rPr>
              <a:t>CNN POLL-COVID 19 Origins</a:t>
            </a:r>
          </a:p>
        </p:txBody>
      </p:sp>
      <p:sp>
        <p:nvSpPr>
          <p:cNvPr id="3" name="Content Placeholder 2">
            <a:extLst>
              <a:ext uri="{FF2B5EF4-FFF2-40B4-BE49-F238E27FC236}">
                <a16:creationId xmlns:a16="http://schemas.microsoft.com/office/drawing/2014/main" id="{FC7325CE-53E4-40BB-809E-A27170E802C8}"/>
              </a:ext>
            </a:extLst>
          </p:cNvPr>
          <p:cNvSpPr>
            <a:spLocks noGrp="1"/>
          </p:cNvSpPr>
          <p:nvPr>
            <p:ph idx="1"/>
          </p:nvPr>
        </p:nvSpPr>
        <p:spPr>
          <a:xfrm>
            <a:off x="6503158" y="649480"/>
            <a:ext cx="4862447" cy="5546047"/>
          </a:xfrm>
        </p:spPr>
        <p:txBody>
          <a:bodyPr anchor="ctr">
            <a:normAutofit/>
          </a:bodyPr>
          <a:lstStyle/>
          <a:p>
            <a:r>
              <a:rPr lang="en-US" sz="1700" dirty="0"/>
              <a:t>By a nearly 2-to-1 margin, respondents said they believed Covid-19 leaked from a lab in Wuhan, China. </a:t>
            </a:r>
            <a:r>
              <a:rPr lang="en-US" sz="1700" b="1" dirty="0"/>
              <a:t>When asked if they believed Covid-19 originated in nature or if it leaked from a Chinese lab, 53 percent said it leaked from a lab, </a:t>
            </a:r>
            <a:r>
              <a:rPr lang="en-US" sz="1700" dirty="0"/>
              <a:t>while just 28 percent said they believe it arose organically from nature. The poll’s findings that most Americans believe China created Covid-19 are especially striking given attempts by left-wing social media corporations over the last two years to censor users who expressed skepticism of the so-called natural origins theory.</a:t>
            </a:r>
          </a:p>
          <a:p>
            <a:r>
              <a:rPr lang="en-US" sz="1700" dirty="0"/>
              <a:t>Perhaps unsurprisingly, an overwhelming majority of likely voters said they did not trust the corporate news media to tell them the truth. In fact, 75 percent of respondents said they believe the corporate news media misrepresents facts in an effort to push a political agenda on their readers and viewers. Only 15 percent of those polled said they trust the corporate news media to tell the truth.</a:t>
            </a:r>
          </a:p>
          <a:p>
            <a:endParaRPr lang="en-US" sz="1700" dirty="0"/>
          </a:p>
        </p:txBody>
      </p:sp>
    </p:spTree>
    <p:extLst>
      <p:ext uri="{BB962C8B-B14F-4D97-AF65-F5344CB8AC3E}">
        <p14:creationId xmlns:p14="http://schemas.microsoft.com/office/powerpoint/2010/main" val="25151106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4BE624A-F661-4D6B-8BF9-F6B802F21923}"/>
              </a:ext>
            </a:extLst>
          </p:cNvPr>
          <p:cNvSpPr>
            <a:spLocks noGrp="1"/>
          </p:cNvSpPr>
          <p:nvPr>
            <p:ph type="title"/>
          </p:nvPr>
        </p:nvSpPr>
        <p:spPr>
          <a:xfrm>
            <a:off x="804672" y="640080"/>
            <a:ext cx="3282696" cy="5257800"/>
          </a:xfrm>
        </p:spPr>
        <p:txBody>
          <a:bodyPr>
            <a:normAutofit/>
          </a:bodyPr>
          <a:lstStyle/>
          <a:p>
            <a:r>
              <a:rPr lang="en-US" b="1" dirty="0">
                <a:solidFill>
                  <a:schemeClr val="bg1"/>
                </a:solidFill>
                <a:effectLst/>
                <a:latin typeface="Graphik Web"/>
              </a:rPr>
              <a:t>Is the US  letting China off the hook on COVID-19 coverup</a:t>
            </a:r>
            <a:br>
              <a:rPr lang="en-US" b="1" dirty="0">
                <a:solidFill>
                  <a:schemeClr val="bg1"/>
                </a:solidFill>
                <a:effectLst/>
                <a:latin typeface="Graphik Web"/>
              </a:rPr>
            </a:br>
            <a:endParaRPr lang="en-US" dirty="0">
              <a:solidFill>
                <a:schemeClr val="bg1"/>
              </a:solidFill>
            </a:endParaRPr>
          </a:p>
        </p:txBody>
      </p:sp>
      <p:sp>
        <p:nvSpPr>
          <p:cNvPr id="3" name="Content Placeholder 2">
            <a:extLst>
              <a:ext uri="{FF2B5EF4-FFF2-40B4-BE49-F238E27FC236}">
                <a16:creationId xmlns:a16="http://schemas.microsoft.com/office/drawing/2014/main" id="{76C2300A-C8DD-49C8-B249-26E2AACB1BD3}"/>
              </a:ext>
            </a:extLst>
          </p:cNvPr>
          <p:cNvSpPr>
            <a:spLocks noGrp="1"/>
          </p:cNvSpPr>
          <p:nvPr>
            <p:ph idx="1"/>
          </p:nvPr>
        </p:nvSpPr>
        <p:spPr>
          <a:xfrm>
            <a:off x="5358384" y="640081"/>
            <a:ext cx="6024654" cy="5257800"/>
          </a:xfrm>
        </p:spPr>
        <p:txBody>
          <a:bodyPr anchor="ctr">
            <a:normAutofit/>
          </a:bodyPr>
          <a:lstStyle/>
          <a:p>
            <a:r>
              <a:rPr lang="en-US" sz="2200" b="0" i="0" dirty="0">
                <a:effectLst/>
                <a:latin typeface="Graphik Web"/>
              </a:rPr>
              <a:t>It appears likely that </a:t>
            </a:r>
            <a:r>
              <a:rPr lang="en-US" sz="2200" b="0" i="0" u="none" strike="noStrike" dirty="0">
                <a:effectLst/>
                <a:latin typeface="Graphik Web"/>
                <a:hlinkClick r:id="rId3"/>
              </a:rPr>
              <a:t>Anthony Fauci</a:t>
            </a:r>
            <a:r>
              <a:rPr lang="en-US" sz="2200" b="0" i="0" dirty="0">
                <a:effectLst/>
                <a:latin typeface="Graphik Web"/>
              </a:rPr>
              <a:t>, director of the National Institute of Allergy and Infectious Diseases, and his then-boss, Francis Collins, former director of the National Institutes of Health (NIH), began funding risky experiments at the WIV so as to circumvent the restrictions in the U.S. on “gain of function” research — or altering the genetic make-up of pathogens to </a:t>
            </a:r>
            <a:r>
              <a:rPr lang="en-US" sz="2200" b="1" i="0" dirty="0">
                <a:effectLst/>
                <a:latin typeface="Graphik Web"/>
              </a:rPr>
              <a:t>enhance their virulence or infectiousness. </a:t>
            </a:r>
            <a:r>
              <a:rPr lang="en-US" sz="2200" b="0" i="0" dirty="0">
                <a:effectLst/>
                <a:latin typeface="Graphik Web"/>
              </a:rPr>
              <a:t>The NIH money was routed through the New York-based </a:t>
            </a:r>
            <a:r>
              <a:rPr lang="en-US" sz="2200" b="0" i="0" dirty="0" err="1">
                <a:effectLst/>
                <a:latin typeface="Graphik Web"/>
              </a:rPr>
              <a:t>EcoHealth</a:t>
            </a:r>
            <a:r>
              <a:rPr lang="en-US" sz="2200" b="0" i="0" dirty="0">
                <a:effectLst/>
                <a:latin typeface="Graphik Web"/>
              </a:rPr>
              <a:t> Alliance, whose </a:t>
            </a:r>
            <a:r>
              <a:rPr lang="en-US" sz="2200" b="0" i="0" u="none" strike="noStrike" dirty="0">
                <a:effectLst/>
                <a:latin typeface="Graphik Web"/>
                <a:hlinkClick r:id="rId4"/>
              </a:rPr>
              <a:t>largest source</a:t>
            </a:r>
            <a:r>
              <a:rPr lang="en-US" sz="2200" b="0" i="0" dirty="0">
                <a:effectLst/>
                <a:latin typeface="Graphik Web"/>
              </a:rPr>
              <a:t> of funds is the Pentagon. The Pentagon has yet to unequivocally deny that any of the almost $39 million it gave to </a:t>
            </a:r>
            <a:r>
              <a:rPr lang="en-US" sz="2200" b="0" i="0" dirty="0" err="1">
                <a:effectLst/>
                <a:latin typeface="Graphik Web"/>
              </a:rPr>
              <a:t>EcoHealth</a:t>
            </a:r>
            <a:r>
              <a:rPr lang="en-US" sz="2200" b="0" i="0" dirty="0">
                <a:effectLst/>
                <a:latin typeface="Graphik Web"/>
              </a:rPr>
              <a:t> Alliance ended up in Wuhan. </a:t>
            </a:r>
            <a:endParaRPr lang="en-US" sz="2200" dirty="0"/>
          </a:p>
        </p:txBody>
      </p:sp>
    </p:spTree>
    <p:extLst>
      <p:ext uri="{BB962C8B-B14F-4D97-AF65-F5344CB8AC3E}">
        <p14:creationId xmlns:p14="http://schemas.microsoft.com/office/powerpoint/2010/main" val="34923530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A75F6-F20C-46C4-BB7F-922341A52851}"/>
              </a:ext>
            </a:extLst>
          </p:cNvPr>
          <p:cNvSpPr>
            <a:spLocks noGrp="1"/>
          </p:cNvSpPr>
          <p:nvPr>
            <p:ph type="title"/>
          </p:nvPr>
        </p:nvSpPr>
        <p:spPr/>
        <p:txBody>
          <a:bodyPr/>
          <a:lstStyle/>
          <a:p>
            <a:r>
              <a:rPr lang="en-US" dirty="0"/>
              <a:t>FOIA documents released reports from 2014+</a:t>
            </a:r>
          </a:p>
        </p:txBody>
      </p:sp>
      <p:sp>
        <p:nvSpPr>
          <p:cNvPr id="3" name="Content Placeholder 2">
            <a:extLst>
              <a:ext uri="{FF2B5EF4-FFF2-40B4-BE49-F238E27FC236}">
                <a16:creationId xmlns:a16="http://schemas.microsoft.com/office/drawing/2014/main" id="{9C0CD85D-1EDF-49E9-A5CB-D513623BE1EA}"/>
              </a:ext>
            </a:extLst>
          </p:cNvPr>
          <p:cNvSpPr>
            <a:spLocks noGrp="1"/>
          </p:cNvSpPr>
          <p:nvPr>
            <p:ph idx="1"/>
          </p:nvPr>
        </p:nvSpPr>
        <p:spPr/>
        <p:txBody>
          <a:bodyPr>
            <a:normAutofit fontScale="77500" lnSpcReduction="20000"/>
          </a:bodyPr>
          <a:lstStyle/>
          <a:p>
            <a:pPr algn="l" fontAlgn="base"/>
            <a:r>
              <a:rPr lang="en-US" b="0" i="0" dirty="0">
                <a:solidFill>
                  <a:srgbClr val="2A2A2A"/>
                </a:solidFill>
                <a:effectLst/>
                <a:latin typeface="Arial" panose="020B0604020202020204" pitchFamily="34" charset="0"/>
              </a:rPr>
              <a:t>Richard </a:t>
            </a:r>
            <a:r>
              <a:rPr lang="en-US" b="0" i="0" dirty="0" err="1">
                <a:solidFill>
                  <a:srgbClr val="2A2A2A"/>
                </a:solidFill>
                <a:effectLst/>
                <a:latin typeface="Arial" panose="020B0604020202020204" pitchFamily="34" charset="0"/>
              </a:rPr>
              <a:t>Ebright</a:t>
            </a:r>
            <a:r>
              <a:rPr lang="en-US" b="0" i="0" dirty="0">
                <a:solidFill>
                  <a:srgbClr val="2A2A2A"/>
                </a:solidFill>
                <a:effectLst/>
                <a:latin typeface="Arial" panose="020B0604020202020204" pitchFamily="34" charset="0"/>
              </a:rPr>
              <a:t>, a molecular biologist at Rutgers University, said the documents – obtained via a Freedom of Information Act request — made it clear that Fauci had been “untruthful” about gain-of-function research.</a:t>
            </a:r>
          </a:p>
          <a:p>
            <a:pPr algn="l" fontAlgn="base"/>
            <a:r>
              <a:rPr lang="en-US" b="0" i="0" dirty="0">
                <a:solidFill>
                  <a:srgbClr val="2A2A2A"/>
                </a:solidFill>
                <a:effectLst/>
                <a:latin typeface="Arial" panose="020B0604020202020204" pitchFamily="34" charset="0"/>
              </a:rPr>
              <a:t>“The documents make it clear that assertions by the NIH Director, Francis Collins, and the NIAID Director, Anthony Fauci, that the NIH did not support gain-of-function research or potential pandemic pathogen enhancement at WIV are untruthful,” he </a:t>
            </a:r>
            <a:r>
              <a:rPr lang="en-US" b="0" i="0" u="none" strike="noStrike" dirty="0">
                <a:solidFill>
                  <a:srgbClr val="C60800"/>
                </a:solidFill>
                <a:effectLst/>
                <a:latin typeface="Arial" panose="020B0604020202020204" pitchFamily="34" charset="0"/>
                <a:hlinkClick r:id="rId3"/>
              </a:rPr>
              <a:t>tweeted</a:t>
            </a:r>
            <a:r>
              <a:rPr lang="en-US" b="0" i="0" dirty="0">
                <a:solidFill>
                  <a:srgbClr val="2A2A2A"/>
                </a:solidFill>
                <a:effectLst/>
                <a:latin typeface="Arial" panose="020B0604020202020204" pitchFamily="34" charset="0"/>
              </a:rPr>
              <a:t>.</a:t>
            </a:r>
          </a:p>
          <a:p>
            <a:pPr algn="l" fontAlgn="base"/>
            <a:r>
              <a:rPr lang="en-US" b="0" i="0" dirty="0">
                <a:solidFill>
                  <a:srgbClr val="2A2A2A"/>
                </a:solidFill>
                <a:effectLst/>
                <a:latin typeface="Arial" panose="020B0604020202020204" pitchFamily="34" charset="0"/>
              </a:rPr>
              <a:t>“The materials show that the 2014 and 2019 NIH grants to </a:t>
            </a:r>
            <a:r>
              <a:rPr lang="en-US" b="0" i="0" dirty="0" err="1">
                <a:solidFill>
                  <a:srgbClr val="2A2A2A"/>
                </a:solidFill>
                <a:effectLst/>
                <a:latin typeface="Arial" panose="020B0604020202020204" pitchFamily="34" charset="0"/>
              </a:rPr>
              <a:t>EcoHealth</a:t>
            </a:r>
            <a:r>
              <a:rPr lang="en-US" b="0" i="0" dirty="0">
                <a:solidFill>
                  <a:srgbClr val="2A2A2A"/>
                </a:solidFill>
                <a:effectLst/>
                <a:latin typeface="Arial" panose="020B0604020202020204" pitchFamily="34" charset="0"/>
              </a:rPr>
              <a:t> with subcontracts to WIV funded gain-of-function research as defined in federal policies in effect in 2014-2017 and potential pandemic pathogen enhancement as defined in federal policies in effect in 2017-present.”</a:t>
            </a:r>
          </a:p>
          <a:p>
            <a:endParaRPr lang="en-US" b="0" i="0" dirty="0">
              <a:solidFill>
                <a:srgbClr val="2A2A2A"/>
              </a:solidFill>
              <a:effectLst/>
              <a:latin typeface="Arial" panose="020B0604020202020204" pitchFamily="34" charset="0"/>
            </a:endParaRPr>
          </a:p>
          <a:p>
            <a:r>
              <a:rPr lang="en-US" b="0" i="0" dirty="0">
                <a:solidFill>
                  <a:srgbClr val="2A2A2A"/>
                </a:solidFill>
                <a:effectLst/>
                <a:latin typeface="Arial" panose="020B0604020202020204" pitchFamily="34" charset="0"/>
              </a:rPr>
              <a:t>Gary Ruskin, executive director of U.S. Right To Know, told the Intercept that the documents provided a “road map to the high-risk research that could have led to the current pandemic.”</a:t>
            </a:r>
            <a:endParaRPr lang="en-US" dirty="0"/>
          </a:p>
        </p:txBody>
      </p:sp>
    </p:spTree>
    <p:extLst>
      <p:ext uri="{BB962C8B-B14F-4D97-AF65-F5344CB8AC3E}">
        <p14:creationId xmlns:p14="http://schemas.microsoft.com/office/powerpoint/2010/main" val="962380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B56A070-0D0D-47CC-81A6-C6DE93CCB268}"/>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rPr>
              <a:t>Scientists Who Promoted Natural Origin Narrative Received Over $50 Million From Fauci’s NIAID </a:t>
            </a:r>
          </a:p>
        </p:txBody>
      </p:sp>
      <p:sp>
        <p:nvSpPr>
          <p:cNvPr id="3" name="Content Placeholder 2">
            <a:extLst>
              <a:ext uri="{FF2B5EF4-FFF2-40B4-BE49-F238E27FC236}">
                <a16:creationId xmlns:a16="http://schemas.microsoft.com/office/drawing/2014/main" id="{68A43ECF-88A1-4F73-84BA-0C3730082196}"/>
              </a:ext>
            </a:extLst>
          </p:cNvPr>
          <p:cNvSpPr>
            <a:spLocks noGrp="1"/>
          </p:cNvSpPr>
          <p:nvPr>
            <p:ph idx="1"/>
          </p:nvPr>
        </p:nvSpPr>
        <p:spPr>
          <a:xfrm>
            <a:off x="6503158" y="649480"/>
            <a:ext cx="4862447" cy="5546047"/>
          </a:xfrm>
        </p:spPr>
        <p:txBody>
          <a:bodyPr anchor="ctr">
            <a:normAutofit/>
          </a:bodyPr>
          <a:lstStyle/>
          <a:p>
            <a:r>
              <a:rPr lang="en-US" sz="1700"/>
              <a:t>Four prominent scientists who played key roles in shaping the natural origin virus narrative received more than $50 million from Dr. Anthony Fauci’s </a:t>
            </a:r>
            <a:r>
              <a:rPr lang="en-US" sz="1700">
                <a:hlinkClick r:id="rId2"/>
              </a:rPr>
              <a:t>NIAID</a:t>
            </a:r>
            <a:r>
              <a:rPr lang="en-US" sz="1700"/>
              <a:t> in 2020 and 2021.</a:t>
            </a:r>
          </a:p>
          <a:p>
            <a:r>
              <a:rPr lang="en-US" sz="1700"/>
              <a:t>The NIAID funding represented a substantial increase when compared to what these scientists had received before their promotion of Fauci’s natural origin narrative.</a:t>
            </a:r>
          </a:p>
          <a:p>
            <a:r>
              <a:rPr lang="en-US" sz="1700"/>
              <a:t>Some of the funding increases came through an entirely new program. Two of these coveted grants went to scientists who were co-authors of the influential natural origin paper “Proximal Origin.” Both men were on Fauci’s Feb. 1 secret teleconference and privately said a lab leak was likely.</a:t>
            </a:r>
          </a:p>
          <a:p>
            <a:r>
              <a:rPr lang="en-US" sz="1700"/>
              <a:t>The third grant went to EcoHealth President Peter Daszak—just two months after President Donald Trump ordered Fauci to cancel Daszak’s funding after Daszak’s entanglements with the Wuhan Institute of Virology came to light.</a:t>
            </a:r>
          </a:p>
          <a:p>
            <a:endParaRPr lang="en-US" sz="1700"/>
          </a:p>
        </p:txBody>
      </p:sp>
    </p:spTree>
    <p:extLst>
      <p:ext uri="{BB962C8B-B14F-4D97-AF65-F5344CB8AC3E}">
        <p14:creationId xmlns:p14="http://schemas.microsoft.com/office/powerpoint/2010/main" val="3707657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D4C6D186-F629-4C6E-BC2C-A220C7A21ED8}"/>
              </a:ext>
            </a:extLst>
          </p:cNvPr>
          <p:cNvSpPr>
            <a:spLocks noGrp="1"/>
          </p:cNvSpPr>
          <p:nvPr>
            <p:ph type="title"/>
          </p:nvPr>
        </p:nvSpPr>
        <p:spPr>
          <a:xfrm>
            <a:off x="546546" y="669925"/>
            <a:ext cx="4650862" cy="4812755"/>
          </a:xfrm>
        </p:spPr>
        <p:txBody>
          <a:bodyPr vert="horz" lIns="91440" tIns="45720" rIns="91440" bIns="45720" rtlCol="0" anchor="b">
            <a:normAutofit/>
          </a:bodyPr>
          <a:lstStyle/>
          <a:p>
            <a:pPr algn="r"/>
            <a:br>
              <a:rPr lang="en-US" sz="6100" kern="1200" dirty="0">
                <a:solidFill>
                  <a:schemeClr val="bg1"/>
                </a:solidFill>
                <a:latin typeface="+mj-lt"/>
                <a:ea typeface="+mj-ea"/>
                <a:cs typeface="+mj-cs"/>
              </a:rPr>
            </a:br>
            <a:br>
              <a:rPr lang="en-US" sz="6100" kern="1200" dirty="0">
                <a:solidFill>
                  <a:schemeClr val="bg1"/>
                </a:solidFill>
                <a:latin typeface="+mj-lt"/>
                <a:ea typeface="+mj-ea"/>
                <a:cs typeface="+mj-cs"/>
              </a:rPr>
            </a:br>
            <a:r>
              <a:rPr lang="en-US" sz="6100" b="1" kern="1200" dirty="0">
                <a:solidFill>
                  <a:schemeClr val="bg1"/>
                </a:solidFill>
                <a:latin typeface="+mj-lt"/>
                <a:ea typeface="+mj-ea"/>
                <a:cs typeface="+mj-cs"/>
              </a:rPr>
              <a:t>President Xi emergency speech to CCP</a:t>
            </a: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06" y="5597879"/>
            <a:ext cx="510200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DCCF8D1-DE74-4A81-9350-4D0ED0EEA775}"/>
              </a:ext>
            </a:extLst>
          </p:cNvPr>
          <p:cNvSpPr>
            <a:spLocks noGrp="1"/>
          </p:cNvSpPr>
          <p:nvPr>
            <p:ph type="subTitle"/>
          </p:nvPr>
        </p:nvSpPr>
        <p:spPr>
          <a:xfrm>
            <a:off x="6490314" y="753042"/>
            <a:ext cx="4562272" cy="5172060"/>
          </a:xfrm>
        </p:spPr>
        <p:txBody>
          <a:bodyPr vert="horz" lIns="91440" tIns="45720" rIns="91440" bIns="45720" rtlCol="0" anchor="ctr">
            <a:normAutofit fontScale="92500" lnSpcReduction="10000"/>
          </a:bodyPr>
          <a:lstStyle/>
          <a:p>
            <a:pPr indent="-228600">
              <a:spcAft>
                <a:spcPts val="600"/>
              </a:spcAft>
              <a:buFont typeface="Arial" panose="020B0604020202020204" pitchFamily="34" charset="0"/>
              <a:buChar char="•"/>
            </a:pPr>
            <a:r>
              <a:rPr lang="en-US" sz="1300" dirty="0">
                <a:solidFill>
                  <a:schemeClr val="bg1"/>
                </a:solidFill>
                <a:latin typeface="+mn-lt"/>
                <a:ea typeface="+mn-ea"/>
                <a:cs typeface="+mn-cs"/>
              </a:rPr>
              <a:t>A national system to control biosecurity risks must be put in place “to protect the people’s health,” Xi said, “Instructions to strengthen biosecurity in microbiology labs that handle advanced viruses like the novel coronavirus.” How many “microbiology labs” are there in China that handle “advanced viruses like the novel coronavirus”? ONE!</a:t>
            </a:r>
          </a:p>
          <a:p>
            <a:pPr indent="-228600">
              <a:spcAft>
                <a:spcPts val="600"/>
              </a:spcAft>
              <a:buFont typeface="Arial" panose="020B0604020202020204" pitchFamily="34" charset="0"/>
              <a:buChar char="•"/>
            </a:pPr>
            <a:endParaRPr lang="en-US" sz="1300" dirty="0">
              <a:solidFill>
                <a:schemeClr val="bg1"/>
              </a:solidFill>
              <a:latin typeface="+mn-lt"/>
              <a:ea typeface="+mn-ea"/>
              <a:cs typeface="+mn-cs"/>
            </a:endParaRPr>
          </a:p>
          <a:p>
            <a:pPr indent="-228600">
              <a:spcAft>
                <a:spcPts val="600"/>
              </a:spcAft>
              <a:buFont typeface="Arial" panose="020B0604020202020204" pitchFamily="34" charset="0"/>
              <a:buChar char="•"/>
            </a:pPr>
            <a:r>
              <a:rPr lang="en-US" sz="1300" dirty="0">
                <a:solidFill>
                  <a:schemeClr val="bg1"/>
                </a:solidFill>
                <a:latin typeface="+mn-lt"/>
                <a:ea typeface="+mn-ea"/>
                <a:cs typeface="+mn-cs"/>
              </a:rPr>
              <a:t>The epicenter of the epidemic. China’s only Level 4 microbiology lab that is equipped to handle deadly coronaviruses, is the Wuhan Institute of Virology.</a:t>
            </a:r>
          </a:p>
          <a:p>
            <a:pPr indent="-228600">
              <a:spcAft>
                <a:spcPts val="600"/>
              </a:spcAft>
              <a:buFont typeface="Arial" panose="020B0604020202020204" pitchFamily="34" charset="0"/>
              <a:buChar char="•"/>
            </a:pPr>
            <a:endParaRPr lang="en-US" sz="1300" dirty="0">
              <a:solidFill>
                <a:schemeClr val="bg1"/>
              </a:solidFill>
              <a:latin typeface="+mn-lt"/>
              <a:ea typeface="+mn-ea"/>
              <a:cs typeface="+mn-cs"/>
            </a:endParaRPr>
          </a:p>
          <a:p>
            <a:pPr indent="-228600">
              <a:spcAft>
                <a:spcPts val="600"/>
              </a:spcAft>
              <a:buFont typeface="Arial" panose="020B0604020202020204" pitchFamily="34" charset="0"/>
              <a:buChar char="•"/>
            </a:pPr>
            <a:r>
              <a:rPr lang="en-US" sz="1300" dirty="0">
                <a:solidFill>
                  <a:schemeClr val="bg1"/>
                </a:solidFill>
                <a:latin typeface="+mn-lt"/>
                <a:ea typeface="+mn-ea"/>
                <a:cs typeface="+mn-cs"/>
              </a:rPr>
              <a:t>PLA’s top expert in </a:t>
            </a:r>
            <a:r>
              <a:rPr lang="en-US" sz="1300" b="1" dirty="0">
                <a:solidFill>
                  <a:schemeClr val="bg1"/>
                </a:solidFill>
                <a:latin typeface="+mn-lt"/>
                <a:ea typeface="+mn-ea"/>
                <a:cs typeface="+mn-cs"/>
              </a:rPr>
              <a:t>biological warfare</a:t>
            </a:r>
            <a:r>
              <a:rPr lang="en-US" sz="1300" dirty="0">
                <a:solidFill>
                  <a:schemeClr val="bg1"/>
                </a:solidFill>
                <a:latin typeface="+mn-lt"/>
                <a:ea typeface="+mn-ea"/>
                <a:cs typeface="+mn-cs"/>
              </a:rPr>
              <a:t>, a Maj. Gen. Chen Wei, was dispatched to Wuhan at the end of January to help with the effort to contain the outbreak.</a:t>
            </a:r>
          </a:p>
          <a:p>
            <a:pPr indent="-228600">
              <a:spcAft>
                <a:spcPts val="600"/>
              </a:spcAft>
              <a:buFont typeface="Arial" panose="020B0604020202020204" pitchFamily="34" charset="0"/>
              <a:buChar char="•"/>
            </a:pPr>
            <a:r>
              <a:rPr lang="en-US" sz="2000" b="0" i="0" dirty="0">
                <a:solidFill>
                  <a:schemeClr val="bg1"/>
                </a:solidFill>
                <a:effectLst/>
                <a:latin typeface="Arial" panose="020B0604020202020204" pitchFamily="34" charset="0"/>
              </a:rPr>
              <a:t>Chinese Ministry of Science and Technology released a new directive titled: “Instructions on strengthening biosecurity management in microbiology labs that handle advanced viruses like the novel coronavirus.”</a:t>
            </a:r>
            <a:r>
              <a:rPr lang="en-US" sz="2000" dirty="0">
                <a:solidFill>
                  <a:schemeClr val="bg1"/>
                </a:solidFill>
                <a:latin typeface="Arial" panose="020B0604020202020204" pitchFamily="34" charset="0"/>
              </a:rPr>
              <a:t> </a:t>
            </a:r>
            <a:endParaRPr lang="en-US" sz="2000" dirty="0">
              <a:solidFill>
                <a:schemeClr val="bg1"/>
              </a:solidFill>
              <a:latin typeface="+mn-lt"/>
              <a:ea typeface="+mn-ea"/>
              <a:cs typeface="+mn-cs"/>
            </a:endParaRPr>
          </a:p>
          <a:p>
            <a:pPr indent="-228600">
              <a:spcAft>
                <a:spcPts val="600"/>
              </a:spcAft>
              <a:buFont typeface="Arial" panose="020B0604020202020204" pitchFamily="34" charset="0"/>
              <a:buChar char="•"/>
            </a:pPr>
            <a:r>
              <a:rPr lang="en-US" sz="2000" dirty="0">
                <a:solidFill>
                  <a:schemeClr val="bg1"/>
                </a:solidFill>
                <a:latin typeface="Arial" panose="020B0604020202020204" pitchFamily="34" charset="0"/>
              </a:rPr>
              <a:t>H</a:t>
            </a:r>
            <a:r>
              <a:rPr lang="en-US" sz="2000" b="0" i="0" dirty="0">
                <a:solidFill>
                  <a:schemeClr val="bg1"/>
                </a:solidFill>
                <a:effectLst/>
                <a:latin typeface="Arial" panose="020B0604020202020204" pitchFamily="34" charset="0"/>
              </a:rPr>
              <a:t>ow many “microbiology labs” are there in China that handle “advanced viruses like the novel coronavirus”?</a:t>
            </a:r>
          </a:p>
          <a:p>
            <a:pPr indent="-228600">
              <a:spcAft>
                <a:spcPts val="600"/>
              </a:spcAft>
              <a:buFont typeface="Arial" panose="020B0604020202020204" pitchFamily="34" charset="0"/>
              <a:buChar char="•"/>
            </a:pPr>
            <a:r>
              <a:rPr lang="en-US" sz="2000" dirty="0">
                <a:solidFill>
                  <a:schemeClr val="bg1"/>
                </a:solidFill>
                <a:latin typeface="+mn-lt"/>
                <a:ea typeface="+mn-ea"/>
                <a:cs typeface="+mn-cs"/>
              </a:rPr>
              <a:t>Just one! The Wuhan Institute of Virology.</a:t>
            </a:r>
          </a:p>
          <a:p>
            <a:pPr indent="-228600">
              <a:spcAft>
                <a:spcPts val="600"/>
              </a:spcAft>
              <a:buFont typeface="Arial" panose="020B0604020202020204" pitchFamily="34" charset="0"/>
              <a:buChar char="•"/>
            </a:pPr>
            <a:endParaRPr lang="en-US" sz="1300" dirty="0">
              <a:solidFill>
                <a:schemeClr val="bg1"/>
              </a:solidFill>
              <a:latin typeface="+mn-lt"/>
              <a:ea typeface="+mn-ea"/>
              <a:cs typeface="+mn-cs"/>
            </a:endParaRPr>
          </a:p>
        </p:txBody>
      </p: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99503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9ED907-15A6-4A4E-AEDD-3B6E0DC6CCDD}"/>
              </a:ext>
            </a:extLst>
          </p:cNvPr>
          <p:cNvSpPr>
            <a:spLocks noGrp="1"/>
          </p:cNvSpPr>
          <p:nvPr>
            <p:ph type="title"/>
          </p:nvPr>
        </p:nvSpPr>
        <p:spPr>
          <a:xfrm>
            <a:off x="6513788" y="365125"/>
            <a:ext cx="4840010" cy="1807305"/>
          </a:xfrm>
        </p:spPr>
        <p:txBody>
          <a:bodyPr>
            <a:normAutofit fontScale="90000"/>
          </a:bodyPr>
          <a:lstStyle/>
          <a:p>
            <a:r>
              <a:rPr lang="en-US" b="1" dirty="0"/>
              <a:t>China’s True COVID-19 Death Toll</a:t>
            </a:r>
            <a:br>
              <a:rPr lang="en-US" b="1" dirty="0"/>
            </a:br>
            <a:endParaRPr lang="en-US" dirty="0"/>
          </a:p>
        </p:txBody>
      </p:sp>
      <p:pic>
        <p:nvPicPr>
          <p:cNvPr id="5" name="Content Placeholder 4" descr="A group of people in garment&#10;&#10;Description automatically generated with low confidence">
            <a:extLst>
              <a:ext uri="{FF2B5EF4-FFF2-40B4-BE49-F238E27FC236}">
                <a16:creationId xmlns:a16="http://schemas.microsoft.com/office/drawing/2014/main" id="{2B84238F-935F-4F62-AB22-53EFAEB3CC83}"/>
              </a:ext>
            </a:extLst>
          </p:cNvPr>
          <p:cNvPicPr>
            <a:picLocks noChangeAspect="1"/>
          </p:cNvPicPr>
          <p:nvPr/>
        </p:nvPicPr>
        <p:blipFill rotWithShape="1">
          <a:blip r:embed="rId2">
            <a:extLst>
              <a:ext uri="{28A0092B-C50C-407E-A947-70E740481C1C}">
                <a14:useLocalDpi xmlns:a14="http://schemas.microsoft.com/office/drawing/2010/main" val="0"/>
              </a:ext>
            </a:extLst>
          </a:blip>
          <a:srcRect l="3106" r="37360"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9" name="Content Placeholder 8">
            <a:extLst>
              <a:ext uri="{FF2B5EF4-FFF2-40B4-BE49-F238E27FC236}">
                <a16:creationId xmlns:a16="http://schemas.microsoft.com/office/drawing/2014/main" id="{6945B5D2-585D-421E-85BA-300538537820}"/>
              </a:ext>
            </a:extLst>
          </p:cNvPr>
          <p:cNvSpPr>
            <a:spLocks noGrp="1"/>
          </p:cNvSpPr>
          <p:nvPr>
            <p:ph idx="1"/>
          </p:nvPr>
        </p:nvSpPr>
        <p:spPr>
          <a:xfrm>
            <a:off x="6513788" y="2333297"/>
            <a:ext cx="4840010" cy="3843666"/>
          </a:xfrm>
        </p:spPr>
        <p:txBody>
          <a:bodyPr>
            <a:normAutofit fontScale="92500" lnSpcReduction="20000"/>
          </a:bodyPr>
          <a:lstStyle/>
          <a:p>
            <a:r>
              <a:rPr lang="en-US" sz="2000" dirty="0"/>
              <a:t>The Chinese regime has likely understated the country’s </a:t>
            </a:r>
            <a:r>
              <a:rPr lang="en-US" sz="2000" dirty="0">
                <a:hlinkClick r:id="rId3"/>
              </a:rPr>
              <a:t>COVID-19</a:t>
            </a:r>
            <a:r>
              <a:rPr lang="en-US" sz="2000" dirty="0"/>
              <a:t> death rate by as much as 17,000 percent, in a systematic data-suppression campaign to sustain its political image, according to a U.S. analyst.</a:t>
            </a:r>
          </a:p>
          <a:p>
            <a:r>
              <a:rPr lang="en-US" sz="2000" dirty="0"/>
              <a:t>That would put the number of COVID-19 deaths in China at around 1.7 million rather than 4,636, the two-year cumulative death figure that the Chinese authorities have maintained. That’s 366 times the official figure.</a:t>
            </a:r>
          </a:p>
          <a:p>
            <a:r>
              <a:rPr lang="en-US" sz="2000" dirty="0"/>
              <a:t>Those findings, made by George Calhoun, director of the quantitative finance program at Stevens Institute of Technology, were based on data as of January generated by a </a:t>
            </a:r>
            <a:r>
              <a:rPr lang="en-US" sz="2000" dirty="0">
                <a:hlinkClick r:id="rId4"/>
              </a:rPr>
              <a:t>model</a:t>
            </a:r>
            <a:r>
              <a:rPr lang="en-US" sz="2000" dirty="0"/>
              <a:t> developed by The Economist.</a:t>
            </a:r>
          </a:p>
          <a:p>
            <a:endParaRPr lang="en-US" sz="2000" dirty="0"/>
          </a:p>
        </p:txBody>
      </p:sp>
    </p:spTree>
    <p:extLst>
      <p:ext uri="{BB962C8B-B14F-4D97-AF65-F5344CB8AC3E}">
        <p14:creationId xmlns:p14="http://schemas.microsoft.com/office/powerpoint/2010/main" val="27903130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D5AEA-BD97-4A8F-8975-CD07A09336F4}"/>
              </a:ext>
            </a:extLst>
          </p:cNvPr>
          <p:cNvSpPr>
            <a:spLocks noGrp="1"/>
          </p:cNvSpPr>
          <p:nvPr>
            <p:ph type="title"/>
          </p:nvPr>
        </p:nvSpPr>
        <p:spPr>
          <a:xfrm>
            <a:off x="7320466" y="609600"/>
            <a:ext cx="4140014" cy="1330839"/>
          </a:xfrm>
        </p:spPr>
        <p:txBody>
          <a:bodyPr>
            <a:normAutofit/>
          </a:bodyPr>
          <a:lstStyle/>
          <a:p>
            <a:r>
              <a:rPr lang="en-US"/>
              <a:t>Elite Capture</a:t>
            </a:r>
          </a:p>
        </p:txBody>
      </p:sp>
      <p:pic>
        <p:nvPicPr>
          <p:cNvPr id="5" name="Content Placeholder 4" descr="A picture containing person&#10;&#10;Description automatically generated">
            <a:extLst>
              <a:ext uri="{FF2B5EF4-FFF2-40B4-BE49-F238E27FC236}">
                <a16:creationId xmlns:a16="http://schemas.microsoft.com/office/drawing/2014/main" id="{B2B6D575-6B8A-462F-B18C-BCB85BCE28A8}"/>
              </a:ext>
            </a:extLst>
          </p:cNvPr>
          <p:cNvPicPr>
            <a:picLocks noChangeAspect="1"/>
          </p:cNvPicPr>
          <p:nvPr/>
        </p:nvPicPr>
        <p:blipFill rotWithShape="1">
          <a:blip r:embed="rId2">
            <a:extLst>
              <a:ext uri="{28A0092B-C50C-407E-A947-70E740481C1C}">
                <a14:useLocalDpi xmlns:a14="http://schemas.microsoft.com/office/drawing/2010/main" val="0"/>
              </a:ext>
            </a:extLst>
          </a:blip>
          <a:srcRect l="15392" r="15419" b="-1"/>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9" name="Content Placeholder 8">
            <a:extLst>
              <a:ext uri="{FF2B5EF4-FFF2-40B4-BE49-F238E27FC236}">
                <a16:creationId xmlns:a16="http://schemas.microsoft.com/office/drawing/2014/main" id="{CFE0E498-106B-4B95-B5D3-33DA6A578DFC}"/>
              </a:ext>
            </a:extLst>
          </p:cNvPr>
          <p:cNvSpPr>
            <a:spLocks noGrp="1"/>
          </p:cNvSpPr>
          <p:nvPr>
            <p:ph idx="1"/>
          </p:nvPr>
        </p:nvSpPr>
        <p:spPr>
          <a:xfrm>
            <a:off x="7320465" y="1914702"/>
            <a:ext cx="4140013" cy="3908586"/>
          </a:xfrm>
        </p:spPr>
        <p:txBody>
          <a:bodyPr>
            <a:noAutofit/>
          </a:bodyPr>
          <a:lstStyle/>
          <a:p>
            <a:r>
              <a:rPr lang="en-US" sz="2000" b="0" i="0" dirty="0">
                <a:effectLst/>
                <a:latin typeface="Palatino"/>
              </a:rPr>
              <a:t>While researching how Americans having been getting rich by helping the Chinese Communist Party achieve its </a:t>
            </a:r>
            <a:r>
              <a:rPr lang="en-US" sz="2000" b="0" i="0" u="none" strike="noStrike" dirty="0">
                <a:effectLst/>
                <a:latin typeface="Palatino"/>
                <a:hlinkClick r:id="rId3"/>
              </a:rPr>
              <a:t>outspoken aim</a:t>
            </a:r>
            <a:r>
              <a:rPr lang="en-US" sz="2000" b="0" i="0" dirty="0">
                <a:effectLst/>
                <a:latin typeface="Palatino"/>
              </a:rPr>
              <a:t> of replacing the US as the "</a:t>
            </a:r>
            <a:r>
              <a:rPr lang="en-US" sz="2000" b="0" i="0" u="none" strike="noStrike" dirty="0">
                <a:effectLst/>
                <a:latin typeface="Palatino"/>
                <a:hlinkClick r:id="rId3"/>
              </a:rPr>
              <a:t>world's No.1 power</a:t>
            </a:r>
            <a:r>
              <a:rPr lang="en-US" sz="2000" b="0" i="0" dirty="0">
                <a:effectLst/>
                <a:latin typeface="Palatino"/>
              </a:rPr>
              <a:t>," I came across the phrase "elite capture" -- </a:t>
            </a:r>
            <a:r>
              <a:rPr lang="en-US" sz="2000" b="1" i="0" dirty="0">
                <a:effectLst/>
                <a:latin typeface="Palatino"/>
              </a:rPr>
              <a:t>their term to describe the actions of influential people in the US towards China.</a:t>
            </a:r>
          </a:p>
          <a:p>
            <a:r>
              <a:rPr lang="en-US" sz="2000" b="0" i="0" dirty="0">
                <a:solidFill>
                  <a:srgbClr val="000000"/>
                </a:solidFill>
                <a:effectLst/>
                <a:latin typeface="Palatino"/>
              </a:rPr>
              <a:t>As the muckraker and novelist Upton Sinclair wrote, "It is difficult to get a man to understand something when his salary depends on his not understanding it."</a:t>
            </a:r>
            <a:endParaRPr lang="en-US" sz="2000" b="1" dirty="0"/>
          </a:p>
        </p:txBody>
      </p:sp>
    </p:spTree>
    <p:extLst>
      <p:ext uri="{BB962C8B-B14F-4D97-AF65-F5344CB8AC3E}">
        <p14:creationId xmlns:p14="http://schemas.microsoft.com/office/powerpoint/2010/main" val="912433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C67E65FC-7647-49A7-B672-09568465AE70}"/>
              </a:ext>
            </a:extLst>
          </p:cNvPr>
          <p:cNvPicPr>
            <a:picLocks noChangeAspect="1"/>
          </p:cNvPicPr>
          <p:nvPr/>
        </p:nvPicPr>
        <p:blipFill rotWithShape="1">
          <a:blip r:embed="rId2"/>
          <a:srcRect l="993" r="11475"/>
          <a:stretch/>
        </p:blipFill>
        <p:spPr>
          <a:xfrm>
            <a:off x="3523488" y="10"/>
            <a:ext cx="8668512" cy="6857990"/>
          </a:xfrm>
          <a:prstGeom prst="rect">
            <a:avLst/>
          </a:prstGeom>
        </p:spPr>
      </p:pic>
      <p:sp>
        <p:nvSpPr>
          <p:cNvPr id="29" name="Rectangle 28">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3DD3D6-C336-4ED7-B7CE-26F5BFCE1A96}"/>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t>Global Perspective</a:t>
            </a:r>
          </a:p>
        </p:txBody>
      </p:sp>
      <p:sp>
        <p:nvSpPr>
          <p:cNvPr id="31" name="Rectangle 3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3" name="Rectangle 3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59383"/>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A4701-DF42-46C8-BBD3-C0FAFB2C3FA6}"/>
              </a:ext>
            </a:extLst>
          </p:cNvPr>
          <p:cNvSpPr>
            <a:spLocks noGrp="1"/>
          </p:cNvSpPr>
          <p:nvPr>
            <p:ph type="title"/>
          </p:nvPr>
        </p:nvSpPr>
        <p:spPr/>
        <p:txBody>
          <a:bodyPr/>
          <a:lstStyle/>
          <a:p>
            <a:r>
              <a:rPr lang="en-US" dirty="0"/>
              <a:t>Elite capture</a:t>
            </a:r>
          </a:p>
        </p:txBody>
      </p:sp>
      <p:sp>
        <p:nvSpPr>
          <p:cNvPr id="3" name="Content Placeholder 2">
            <a:extLst>
              <a:ext uri="{FF2B5EF4-FFF2-40B4-BE49-F238E27FC236}">
                <a16:creationId xmlns:a16="http://schemas.microsoft.com/office/drawing/2014/main" id="{53CD61FA-2C92-4EE3-8025-AD05C2B21EFA}"/>
              </a:ext>
            </a:extLst>
          </p:cNvPr>
          <p:cNvSpPr>
            <a:spLocks noGrp="1"/>
          </p:cNvSpPr>
          <p:nvPr>
            <p:ph idx="1"/>
          </p:nvPr>
        </p:nvSpPr>
        <p:spPr/>
        <p:txBody>
          <a:bodyPr>
            <a:normAutofit/>
          </a:bodyPr>
          <a:lstStyle/>
          <a:p>
            <a:r>
              <a:rPr lang="en-US" b="0" i="0" dirty="0">
                <a:solidFill>
                  <a:srgbClr val="000000"/>
                </a:solidFill>
                <a:effectLst/>
                <a:latin typeface="Palatino"/>
              </a:rPr>
              <a:t>This isn’t ordinary diplomacy it is the power wielded by those who succumb to the temptation. The public activities and statements of some of the most powerful people in the US. From the world of Silicon Valley, we explore Mark Zuckerberg of Facebook, Tim Cook of Apple, and Bill Gates of Microsoft. From the world of Wall Street, we looked at Ray </a:t>
            </a:r>
            <a:r>
              <a:rPr lang="en-US" b="0" i="0" dirty="0" err="1">
                <a:solidFill>
                  <a:srgbClr val="000000"/>
                </a:solidFill>
                <a:effectLst/>
                <a:latin typeface="Palatino"/>
              </a:rPr>
              <a:t>Dalio</a:t>
            </a:r>
            <a:r>
              <a:rPr lang="en-US" b="0" i="0" dirty="0">
                <a:solidFill>
                  <a:srgbClr val="000000"/>
                </a:solidFill>
                <a:effectLst/>
                <a:latin typeface="Palatino"/>
              </a:rPr>
              <a:t> of Bridgewater, the largest hedge-fund investment company in the world, and Larry Fink of BlackRock. From academia we explored the actions of Harvard and Yale universities. We surveyed the relationship histories of the Bush family, the Trudeau family of Canada, the Pelosi family, and of course, the Biden family.</a:t>
            </a:r>
            <a:endParaRPr lang="en-US" dirty="0"/>
          </a:p>
        </p:txBody>
      </p:sp>
    </p:spTree>
    <p:extLst>
      <p:ext uri="{BB962C8B-B14F-4D97-AF65-F5344CB8AC3E}">
        <p14:creationId xmlns:p14="http://schemas.microsoft.com/office/powerpoint/2010/main" val="30117729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3342B1D-2F19-4D1B-8FA3-1AE349D67D11}"/>
              </a:ext>
            </a:extLst>
          </p:cNvPr>
          <p:cNvSpPr>
            <a:spLocks noGrp="1"/>
          </p:cNvSpPr>
          <p:nvPr>
            <p:ph type="title"/>
          </p:nvPr>
        </p:nvSpPr>
        <p:spPr>
          <a:xfrm>
            <a:off x="838200" y="1412488"/>
            <a:ext cx="2899189" cy="4363844"/>
          </a:xfrm>
        </p:spPr>
        <p:txBody>
          <a:bodyPr anchor="t">
            <a:normAutofit/>
          </a:bodyPr>
          <a:lstStyle/>
          <a:p>
            <a:r>
              <a:rPr lang="en-US" sz="4000">
                <a:solidFill>
                  <a:srgbClr val="FFFFFF"/>
                </a:solidFill>
              </a:rPr>
              <a:t>Higher Education</a:t>
            </a:r>
          </a:p>
        </p:txBody>
      </p:sp>
      <p:sp>
        <p:nvSpPr>
          <p:cNvPr id="3" name="Content Placeholder 2">
            <a:extLst>
              <a:ext uri="{FF2B5EF4-FFF2-40B4-BE49-F238E27FC236}">
                <a16:creationId xmlns:a16="http://schemas.microsoft.com/office/drawing/2014/main" id="{9092F5B6-A703-4D0B-9BF2-9040E4839C39}"/>
              </a:ext>
            </a:extLst>
          </p:cNvPr>
          <p:cNvSpPr>
            <a:spLocks noGrp="1"/>
          </p:cNvSpPr>
          <p:nvPr>
            <p:ph sz="half" idx="1"/>
          </p:nvPr>
        </p:nvSpPr>
        <p:spPr>
          <a:xfrm>
            <a:off x="4380855" y="1412489"/>
            <a:ext cx="3427283" cy="4363844"/>
          </a:xfrm>
        </p:spPr>
        <p:txBody>
          <a:bodyPr>
            <a:normAutofit/>
          </a:bodyPr>
          <a:lstStyle/>
          <a:p>
            <a:r>
              <a:rPr lang="en-US" sz="1700"/>
              <a:t>Nathan Law-Time magazine Top 100 Most influential People of 2020.</a:t>
            </a:r>
          </a:p>
          <a:p>
            <a:r>
              <a:rPr lang="en-US" sz="1700"/>
              <a:t>Age 21 involved in Umbrella movement; then founded a prodemocracy group called Demosito. </a:t>
            </a:r>
          </a:p>
          <a:p>
            <a:r>
              <a:rPr lang="en-US" sz="1700"/>
              <a:t>Age 23 elected to HK legislature; went to jail 8 months</a:t>
            </a:r>
          </a:p>
          <a:p>
            <a:r>
              <a:rPr lang="en-US" sz="1700"/>
              <a:t>Attended Yale Grad school. Faced harassment by hundreds of students from mainland China all supportive of the regime.</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E9D5575D-EAE3-44AA-A548-C74AFB6787E4}"/>
              </a:ext>
            </a:extLst>
          </p:cNvPr>
          <p:cNvSpPr>
            <a:spLocks noGrp="1"/>
          </p:cNvSpPr>
          <p:nvPr>
            <p:ph sz="half" idx="2"/>
          </p:nvPr>
        </p:nvSpPr>
        <p:spPr>
          <a:xfrm>
            <a:off x="8451604" y="1412489"/>
            <a:ext cx="3197701" cy="4363844"/>
          </a:xfrm>
        </p:spPr>
        <p:txBody>
          <a:bodyPr>
            <a:normAutofit/>
          </a:bodyPr>
          <a:lstStyle/>
          <a:p>
            <a:r>
              <a:rPr lang="en-US" sz="800"/>
              <a:t>Joe Tsai, Billionaire tech entrepreneur and Yale graduate, donated 30 million to the China center at Yale U.</a:t>
            </a:r>
          </a:p>
          <a:p>
            <a:r>
              <a:rPr lang="en-US" sz="800"/>
              <a:t>Joe Tsai has enormous wealth estimated at $10billion is courtesy of his involvement with the Chinese tech giant Alibaba.</a:t>
            </a:r>
          </a:p>
          <a:p>
            <a:r>
              <a:rPr lang="en-US" sz="800"/>
              <a:t>Alibaba also has key allies connected to the highest levels of the Chinese govt. critical to the companies rise.</a:t>
            </a:r>
          </a:p>
          <a:p>
            <a:r>
              <a:rPr lang="en-US" sz="800"/>
              <a:t>Listed on the New York stock exchange has heavy ownership of CCP elite.</a:t>
            </a:r>
          </a:p>
          <a:p>
            <a:r>
              <a:rPr lang="en-US" sz="800"/>
              <a:t>Alibaba also has close ties to the Chinese.</a:t>
            </a:r>
          </a:p>
          <a:p>
            <a:r>
              <a:rPr lang="en-US" sz="800"/>
              <a:t>Joe Tsai has been outspoken in his defense of the regime. While Alibaba is based in China, His family lives in California.</a:t>
            </a:r>
          </a:p>
          <a:p>
            <a:r>
              <a:rPr lang="en-US" sz="800"/>
              <a:t>Yale has strong ties to China’s elite. Today, more than 800 Chinese students and about 800 Chinese scholars are in residence at Yale.</a:t>
            </a:r>
          </a:p>
          <a:p>
            <a:r>
              <a:rPr lang="en-US" sz="800"/>
              <a:t>Yale’s financial interests  are increasingly decoupled from American markets and more closely tied to markets over seas, including China.</a:t>
            </a:r>
          </a:p>
          <a:p>
            <a:r>
              <a:rPr lang="en-US" sz="800"/>
              <a:t>China officials want research partners in science and technology to enhance their ability to steal technology and intellectual property.</a:t>
            </a:r>
          </a:p>
          <a:p>
            <a:endParaRPr lang="en-US" sz="800"/>
          </a:p>
          <a:p>
            <a:r>
              <a:rPr lang="en-US" sz="800"/>
              <a:t>How much intellectual property does China steal every year from the United States? 225-600 Billion Dollars each year.</a:t>
            </a:r>
          </a:p>
          <a:p>
            <a:endParaRPr lang="en-US" sz="800"/>
          </a:p>
        </p:txBody>
      </p:sp>
    </p:spTree>
    <p:extLst>
      <p:ext uri="{BB962C8B-B14F-4D97-AF65-F5344CB8AC3E}">
        <p14:creationId xmlns:p14="http://schemas.microsoft.com/office/powerpoint/2010/main" val="40613018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69A383-2515-4FDC-82A1-F9544D565212}"/>
              </a:ext>
            </a:extLst>
          </p:cNvPr>
          <p:cNvSpPr>
            <a:spLocks noGrp="1"/>
          </p:cNvSpPr>
          <p:nvPr>
            <p:ph type="title"/>
          </p:nvPr>
        </p:nvSpPr>
        <p:spPr>
          <a:xfrm>
            <a:off x="826396" y="586855"/>
            <a:ext cx="4230100" cy="3387497"/>
          </a:xfrm>
        </p:spPr>
        <p:txBody>
          <a:bodyPr anchor="b">
            <a:normAutofit/>
          </a:bodyPr>
          <a:lstStyle/>
          <a:p>
            <a:pPr algn="r"/>
            <a:r>
              <a:rPr kumimoji="0" lang="en-US" altLang="en-US" sz="3400" b="0" i="0" u="none" strike="noStrike" cap="none" normalizeH="0" baseline="0">
                <a:ln>
                  <a:noFill/>
                </a:ln>
                <a:solidFill>
                  <a:srgbClr val="FFFFFF"/>
                </a:solidFill>
                <a:effectLst/>
                <a:latin typeface="Spectral"/>
              </a:rPr>
              <a:t>The Department of Justice charged Chinese telecommunications giant Huawei Monday on several counts of fraud</a:t>
            </a:r>
            <a:endParaRPr lang="en-US" sz="3400">
              <a:solidFill>
                <a:srgbClr val="FFFFFF"/>
              </a:solidFill>
            </a:endParaRPr>
          </a:p>
        </p:txBody>
      </p:sp>
      <p:sp>
        <p:nvSpPr>
          <p:cNvPr id="3" name="Content Placeholder 2">
            <a:extLst>
              <a:ext uri="{FF2B5EF4-FFF2-40B4-BE49-F238E27FC236}">
                <a16:creationId xmlns:a16="http://schemas.microsoft.com/office/drawing/2014/main" id="{191B7552-4C5C-4B81-9D10-1F42D5ECE4EE}"/>
              </a:ext>
            </a:extLst>
          </p:cNvPr>
          <p:cNvSpPr>
            <a:spLocks noGrp="1"/>
          </p:cNvSpPr>
          <p:nvPr>
            <p:ph idx="1"/>
          </p:nvPr>
        </p:nvSpPr>
        <p:spPr>
          <a:xfrm>
            <a:off x="6503158" y="649480"/>
            <a:ext cx="4862447" cy="5546047"/>
          </a:xfrm>
        </p:spPr>
        <p:txBody>
          <a:bodyPr anchor="ctr">
            <a:normAutofit/>
          </a:bodyPr>
          <a:lstStyle/>
          <a:p>
            <a:pPr marL="0" marR="0" lvl="0" indent="0" defTabSz="914400" rtl="0" eaLnBrk="0" fontAlgn="base" latinLnBrk="0" hangingPunct="0">
              <a:spcBef>
                <a:spcPct val="0"/>
              </a:spcBef>
              <a:spcAft>
                <a:spcPts val="600"/>
              </a:spcAft>
              <a:buClrTx/>
              <a:buSzTx/>
              <a:buFontTx/>
              <a:buNone/>
              <a:tabLst/>
            </a:pPr>
            <a:r>
              <a:rPr kumimoji="0" lang="en-US" altLang="en-US" sz="2000" b="0" i="0" u="none" strike="noStrike" cap="none" normalizeH="0" baseline="0" dirty="0">
                <a:ln>
                  <a:noFill/>
                </a:ln>
                <a:effectLst/>
                <a:latin typeface="Spectral"/>
              </a:rPr>
              <a:t>A 13-count indictment against Huawei and its chief financial officer, </a:t>
            </a:r>
          </a:p>
          <a:p>
            <a:pPr marL="0" marR="0" lvl="0" indent="0" defTabSz="914400" rtl="0" eaLnBrk="0" fontAlgn="base" latinLnBrk="0" hangingPunct="0">
              <a:spcBef>
                <a:spcPct val="0"/>
              </a:spcBef>
              <a:spcAft>
                <a:spcPts val="600"/>
              </a:spcAft>
              <a:buClrTx/>
              <a:buSzTx/>
              <a:buFontTx/>
              <a:buNone/>
              <a:tabLst/>
            </a:pPr>
            <a:r>
              <a:rPr kumimoji="0" lang="en-US" altLang="en-US" sz="2000" b="0" i="0" u="none" strike="noStrike" cap="none" normalizeH="0" baseline="0" dirty="0">
                <a:ln>
                  <a:noFill/>
                </a:ln>
                <a:effectLst/>
                <a:latin typeface="Spectral"/>
              </a:rPr>
              <a:t>Meng </a:t>
            </a:r>
            <a:r>
              <a:rPr kumimoji="0" lang="en-US" altLang="en-US" sz="2000" b="0" i="0" u="none" strike="noStrike" cap="none" normalizeH="0" baseline="0" dirty="0" err="1">
                <a:ln>
                  <a:noFill/>
                </a:ln>
                <a:effectLst/>
                <a:latin typeface="Spectral"/>
              </a:rPr>
              <a:t>Wanzhou</a:t>
            </a:r>
            <a:r>
              <a:rPr kumimoji="0" lang="en-US" altLang="en-US" sz="2000" b="0" i="0" u="none" strike="noStrike" cap="none" normalizeH="0" baseline="0" dirty="0">
                <a:ln>
                  <a:noFill/>
                </a:ln>
                <a:effectLst/>
                <a:latin typeface="Spectral"/>
              </a:rPr>
              <a:t>, </a:t>
            </a:r>
            <a:r>
              <a:rPr kumimoji="0" lang="en-US" altLang="en-US" sz="2000" b="0" i="0" u="none" strike="noStrike" cap="none" normalizeH="0" baseline="0" dirty="0">
                <a:ln>
                  <a:noFill/>
                </a:ln>
                <a:effectLst/>
                <a:latin typeface="Spectral"/>
                <a:hlinkClick r:id="rId2"/>
              </a:rPr>
              <a:t>accuses</a:t>
            </a:r>
            <a:r>
              <a:rPr kumimoji="0" lang="en-US" altLang="en-US" sz="2000" b="0" i="0" u="none" strike="noStrike" cap="none" normalizeH="0" baseline="0" dirty="0">
                <a:ln>
                  <a:noFill/>
                </a:ln>
                <a:effectLst/>
                <a:latin typeface="Spectral"/>
              </a:rPr>
              <a:t> Huawei of bank fraud, wire fraud,</a:t>
            </a:r>
          </a:p>
          <a:p>
            <a:pPr marL="0" marR="0" lvl="0" indent="0" defTabSz="914400" rtl="0" eaLnBrk="0" fontAlgn="base" latinLnBrk="0" hangingPunct="0">
              <a:spcBef>
                <a:spcPct val="0"/>
              </a:spcBef>
              <a:spcAft>
                <a:spcPts val="600"/>
              </a:spcAft>
              <a:buClrTx/>
              <a:buSzTx/>
              <a:buFontTx/>
              <a:buNone/>
              <a:tabLst/>
            </a:pPr>
            <a:r>
              <a:rPr kumimoji="0" lang="en-US" altLang="en-US" sz="2000" b="0" i="0" u="none" strike="noStrike" cap="none" normalizeH="0" baseline="0" dirty="0">
                <a:ln>
                  <a:noFill/>
                </a:ln>
                <a:effectLst/>
                <a:latin typeface="Spectral"/>
              </a:rPr>
              <a:t> and violating U.S. sanctions on Iran.</a:t>
            </a:r>
          </a:p>
          <a:p>
            <a:pPr marL="0" marR="0" lvl="0" indent="0" defTabSz="914400" rtl="0" eaLnBrk="0" fontAlgn="base" latinLnBrk="0" hangingPunct="0">
              <a:spcBef>
                <a:spcPct val="0"/>
              </a:spcBef>
              <a:spcAft>
                <a:spcPts val="600"/>
              </a:spcAft>
              <a:buClrTx/>
              <a:buSzTx/>
              <a:buFontTx/>
              <a:buNone/>
              <a:tabLst/>
            </a:pPr>
            <a:r>
              <a:rPr kumimoji="0" lang="en-US" altLang="en-US" sz="2000" b="0" i="0" u="none" strike="noStrike" cap="none" normalizeH="0" baseline="0" dirty="0">
                <a:ln>
                  <a:noFill/>
                </a:ln>
                <a:effectLst/>
                <a:latin typeface="Spectral"/>
              </a:rPr>
              <a:t>Huawei is also charged</a:t>
            </a:r>
          </a:p>
          <a:p>
            <a:pPr marL="0" marR="0" lvl="0" indent="0" defTabSz="914400" rtl="0" eaLnBrk="0" fontAlgn="base" latinLnBrk="0" hangingPunct="0">
              <a:spcBef>
                <a:spcPct val="0"/>
              </a:spcBef>
              <a:spcAft>
                <a:spcPts val="600"/>
              </a:spcAft>
              <a:buClrTx/>
              <a:buSzTx/>
              <a:buFontTx/>
              <a:buNone/>
              <a:tabLst/>
            </a:pPr>
            <a:r>
              <a:rPr kumimoji="0" lang="en-US" altLang="en-US" sz="2000" b="0" i="0" u="none" strike="noStrike" cap="none" normalizeH="0" baseline="0" dirty="0">
                <a:ln>
                  <a:noFill/>
                </a:ln>
                <a:effectLst/>
                <a:latin typeface="Spectral"/>
              </a:rPr>
              <a:t> with conspiring to obstruct justice related to the DOJ’s investigation.</a:t>
            </a:r>
          </a:p>
          <a:p>
            <a:pPr marL="0" marR="0" lvl="0" indent="0" defTabSz="914400" rtl="0" eaLnBrk="0" fontAlgn="base" latinLnBrk="0" hangingPunct="0">
              <a:spcBef>
                <a:spcPct val="0"/>
              </a:spcBef>
              <a:spcAft>
                <a:spcPts val="600"/>
              </a:spcAft>
              <a:buClrTx/>
              <a:buSzTx/>
              <a:buFontTx/>
              <a:buNone/>
              <a:tabLst/>
            </a:pPr>
            <a:r>
              <a:rPr kumimoji="0" lang="en-US" altLang="en-US" sz="2000" b="0" i="0" u="none" strike="noStrike" cap="none" normalizeH="0" baseline="0" dirty="0">
                <a:ln>
                  <a:noFill/>
                </a:ln>
                <a:effectLst/>
                <a:latin typeface="Spectral"/>
              </a:rPr>
              <a:t>Meng, the CFO of </a:t>
            </a:r>
            <a:r>
              <a:rPr kumimoji="0" lang="en-US" altLang="en-US" sz="2000" b="0" i="0" u="none" strike="noStrike" cap="none" normalizeH="0" baseline="0" dirty="0">
                <a:ln>
                  <a:noFill/>
                </a:ln>
                <a:effectLst/>
                <a:latin typeface="Spectral"/>
                <a:hlinkClick r:id="rId3"/>
              </a:rPr>
              <a:t>Huawei</a:t>
            </a:r>
            <a:r>
              <a:rPr kumimoji="0" lang="en-US" altLang="en-US" sz="2000" b="0" i="0" u="none" strike="noStrike" cap="none" normalizeH="0" baseline="0" dirty="0">
                <a:ln>
                  <a:noFill/>
                </a:ln>
                <a:effectLst/>
                <a:latin typeface="Spectral"/>
              </a:rPr>
              <a:t> and daughter</a:t>
            </a:r>
          </a:p>
          <a:p>
            <a:pPr marL="0" marR="0" lvl="0" indent="0" defTabSz="914400" rtl="0" eaLnBrk="0" fontAlgn="base" latinLnBrk="0" hangingPunct="0">
              <a:spcBef>
                <a:spcPct val="0"/>
              </a:spcBef>
              <a:spcAft>
                <a:spcPts val="600"/>
              </a:spcAft>
              <a:buClrTx/>
              <a:buSzTx/>
              <a:buFontTx/>
              <a:buNone/>
              <a:tabLst/>
            </a:pPr>
            <a:r>
              <a:rPr kumimoji="0" lang="en-US" altLang="en-US" sz="2000" b="0" i="0" u="none" strike="noStrike" cap="none" normalizeH="0" baseline="0" dirty="0">
                <a:ln>
                  <a:noFill/>
                </a:ln>
                <a:effectLst/>
                <a:latin typeface="Spectral"/>
              </a:rPr>
              <a:t>of the company’s founder, was arrested in December in Vancouver by the Canadian Justice Department. </a:t>
            </a:r>
          </a:p>
          <a:p>
            <a:pPr marL="0" marR="0" lvl="0" indent="0" defTabSz="914400" rtl="0" eaLnBrk="0" fontAlgn="base" latinLnBrk="0" hangingPunct="0">
              <a:spcBef>
                <a:spcPct val="0"/>
              </a:spcBef>
              <a:spcAft>
                <a:spcPts val="600"/>
              </a:spcAft>
              <a:buClrTx/>
              <a:buSzTx/>
              <a:buFontTx/>
              <a:buNone/>
              <a:tabLst/>
            </a:pPr>
            <a:r>
              <a:rPr kumimoji="0" lang="en-US" altLang="en-US" sz="2000" b="0" i="0" u="none" strike="noStrike" cap="none" normalizeH="0" baseline="0" dirty="0">
                <a:ln>
                  <a:noFill/>
                </a:ln>
                <a:effectLst/>
                <a:latin typeface="Spectral"/>
              </a:rPr>
              <a:t>China warned </a:t>
            </a:r>
            <a:r>
              <a:rPr kumimoji="0" lang="en-US" altLang="en-US" sz="2000" b="0" i="0" u="none" strike="noStrike" cap="none" normalizeH="0" baseline="0" dirty="0">
                <a:ln>
                  <a:noFill/>
                </a:ln>
                <a:effectLst/>
                <a:latin typeface="Spectral"/>
                <a:hlinkClick r:id="rId4"/>
              </a:rPr>
              <a:t>Canada in December that it faces</a:t>
            </a:r>
            <a:r>
              <a:rPr kumimoji="0" lang="en-US" altLang="en-US" sz="2000" b="0" i="0" u="none" strike="noStrike" cap="none" normalizeH="0" baseline="0" dirty="0">
                <a:ln>
                  <a:noFill/>
                </a:ln>
                <a:effectLst/>
                <a:latin typeface="Spectral"/>
              </a:rPr>
              <a:t> “severe consequences” if officials don’t release the executive.</a:t>
            </a:r>
            <a:endParaRPr kumimoji="0" lang="en-US" altLang="en-US" sz="2000" b="0" i="0" u="none" strike="noStrike" cap="none" normalizeH="0" baseline="0" dirty="0">
              <a:ln>
                <a:noFill/>
              </a:ln>
              <a:effectLst/>
              <a:latin typeface="Arial" panose="020B0604020202020204" pitchFamily="34" charset="0"/>
            </a:endParaRPr>
          </a:p>
        </p:txBody>
      </p:sp>
      <p:sp>
        <p:nvSpPr>
          <p:cNvPr id="4" name="Rectangle 1">
            <a:extLst>
              <a:ext uri="{FF2B5EF4-FFF2-40B4-BE49-F238E27FC236}">
                <a16:creationId xmlns:a16="http://schemas.microsoft.com/office/drawing/2014/main" id="{E340AA9F-3BBC-427C-BC02-3FA0888FE349}"/>
              </a:ext>
            </a:extLst>
          </p:cNvPr>
          <p:cNvSpPr>
            <a:spLocks noChangeArrowheads="1"/>
          </p:cNvSpPr>
          <p:nvPr/>
        </p:nvSpPr>
        <p:spPr bwMode="auto">
          <a:xfrm>
            <a:off x="0" y="2636307"/>
            <a:ext cx="184731" cy="56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ts val="600"/>
              </a:spcAft>
              <a:buClrTx/>
              <a:buSzTx/>
              <a:buFontTx/>
              <a:buNone/>
              <a:tabLst/>
            </a:pP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spcBef>
                <a:spcPct val="0"/>
              </a:spcBef>
              <a:spcAft>
                <a:spcPts val="60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945231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1477C48-8B9C-44AE-868E-3EE438B13140}"/>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rPr>
              <a:t>Meng Wanzhou released in 2021</a:t>
            </a:r>
          </a:p>
        </p:txBody>
      </p:sp>
      <p:sp>
        <p:nvSpPr>
          <p:cNvPr id="3" name="Content Placeholder 2">
            <a:extLst>
              <a:ext uri="{FF2B5EF4-FFF2-40B4-BE49-F238E27FC236}">
                <a16:creationId xmlns:a16="http://schemas.microsoft.com/office/drawing/2014/main" id="{1DCA1EAF-5F65-4DDA-A836-2626385F0462}"/>
              </a:ext>
            </a:extLst>
          </p:cNvPr>
          <p:cNvSpPr>
            <a:spLocks noGrp="1"/>
          </p:cNvSpPr>
          <p:nvPr>
            <p:ph idx="1"/>
          </p:nvPr>
        </p:nvSpPr>
        <p:spPr>
          <a:xfrm>
            <a:off x="6503158" y="649480"/>
            <a:ext cx="4862447" cy="5546047"/>
          </a:xfrm>
        </p:spPr>
        <p:txBody>
          <a:bodyPr anchor="ctr">
            <a:normAutofit/>
          </a:bodyPr>
          <a:lstStyle/>
          <a:p>
            <a:r>
              <a:rPr lang="en-US" sz="2000" b="0" i="0" dirty="0">
                <a:effectLst/>
                <a:latin typeface="Spectral"/>
              </a:rPr>
              <a:t>Meng </a:t>
            </a:r>
            <a:r>
              <a:rPr lang="en-US" sz="2000" b="0" i="0" dirty="0" err="1">
                <a:effectLst/>
                <a:latin typeface="Spectral"/>
              </a:rPr>
              <a:t>Wanzhou</a:t>
            </a:r>
            <a:r>
              <a:rPr lang="en-US" sz="2000" b="0" i="0" dirty="0">
                <a:effectLst/>
                <a:latin typeface="Spectral"/>
              </a:rPr>
              <a:t>, the company’s chief financial officer, was </a:t>
            </a:r>
            <a:r>
              <a:rPr lang="en-US" sz="2000" b="0" i="0" u="none" strike="noStrike" dirty="0">
                <a:effectLst/>
                <a:latin typeface="Spectral"/>
                <a:hlinkClick r:id="rId2"/>
              </a:rPr>
              <a:t>arrested</a:t>
            </a:r>
            <a:r>
              <a:rPr lang="en-US" sz="2000" b="0" i="0" dirty="0">
                <a:effectLst/>
                <a:latin typeface="Spectral"/>
              </a:rPr>
              <a:t> in Canada in December 2018 on a provisional U.S. extradition request for fraud and conspiracy to commit fraud in order to </a:t>
            </a:r>
            <a:r>
              <a:rPr lang="en-US" sz="2000" b="0" i="0" u="none" strike="noStrike" dirty="0">
                <a:effectLst/>
                <a:latin typeface="Spectral"/>
                <a:hlinkClick r:id="rId3"/>
              </a:rPr>
              <a:t>circumvent sanctions</a:t>
            </a:r>
            <a:r>
              <a:rPr lang="en-US" sz="2000" b="0" i="0" dirty="0">
                <a:effectLst/>
                <a:latin typeface="Spectral"/>
              </a:rPr>
              <a:t> against Iran.</a:t>
            </a:r>
          </a:p>
          <a:p>
            <a:r>
              <a:rPr lang="en-US" sz="2000" b="0" i="0" dirty="0">
                <a:effectLst/>
                <a:latin typeface="Spectral"/>
              </a:rPr>
              <a:t>The Commerce Department under the Trump administration also moved last year to block Huawei’s access to American-made </a:t>
            </a:r>
            <a:r>
              <a:rPr lang="en-US" sz="2000" b="0" i="0" u="none" strike="noStrike" dirty="0">
                <a:effectLst/>
                <a:latin typeface="Spectral"/>
                <a:hlinkClick r:id="rId4"/>
              </a:rPr>
              <a:t>computer chips</a:t>
            </a:r>
            <a:r>
              <a:rPr lang="en-US" sz="2000" b="0" i="0" dirty="0">
                <a:effectLst/>
                <a:latin typeface="Spectral"/>
              </a:rPr>
              <a:t> and </a:t>
            </a:r>
            <a:r>
              <a:rPr lang="en-US" sz="2000" b="0" i="0" u="none" strike="noStrike" dirty="0">
                <a:effectLst/>
                <a:latin typeface="Spectral"/>
                <a:hlinkClick r:id="rId5"/>
              </a:rPr>
              <a:t>semiconductor equipment</a:t>
            </a:r>
            <a:r>
              <a:rPr lang="en-US" sz="2000" b="0" i="0" dirty="0">
                <a:effectLst/>
                <a:latin typeface="Spectral"/>
              </a:rPr>
              <a:t>, and pressured other countries to prohibit high-risk Chinese vendors such as Huawei </a:t>
            </a:r>
            <a:r>
              <a:rPr lang="en-US" sz="2000" b="0" i="0" u="none" strike="noStrike" dirty="0">
                <a:effectLst/>
                <a:latin typeface="Spectral"/>
                <a:hlinkClick r:id="rId6"/>
              </a:rPr>
              <a:t>from being a part of</a:t>
            </a:r>
            <a:r>
              <a:rPr lang="en-US" sz="2000" b="0" i="0" dirty="0">
                <a:effectLst/>
                <a:latin typeface="Spectral"/>
              </a:rPr>
              <a:t> their 5G mobile infrastructure.</a:t>
            </a:r>
          </a:p>
          <a:p>
            <a:r>
              <a:rPr lang="en-US" sz="3200" dirty="0">
                <a:solidFill>
                  <a:srgbClr val="FF0000"/>
                </a:solidFill>
              </a:rPr>
              <a:t>WHY?</a:t>
            </a:r>
          </a:p>
        </p:txBody>
      </p:sp>
    </p:spTree>
    <p:extLst>
      <p:ext uri="{BB962C8B-B14F-4D97-AF65-F5344CB8AC3E}">
        <p14:creationId xmlns:p14="http://schemas.microsoft.com/office/powerpoint/2010/main" val="33094880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37302-34FA-4E0F-8360-C85B6ABBCC70}"/>
              </a:ext>
            </a:extLst>
          </p:cNvPr>
          <p:cNvSpPr>
            <a:spLocks noGrp="1"/>
          </p:cNvSpPr>
          <p:nvPr>
            <p:ph type="title"/>
          </p:nvPr>
        </p:nvSpPr>
        <p:spPr>
          <a:xfrm>
            <a:off x="4965430" y="629266"/>
            <a:ext cx="6586491" cy="1676603"/>
          </a:xfrm>
        </p:spPr>
        <p:txBody>
          <a:bodyPr>
            <a:normAutofit/>
          </a:bodyPr>
          <a:lstStyle/>
          <a:p>
            <a:r>
              <a:rPr lang="en-US" sz="5400"/>
              <a:t>Podesta lobbies EOP for Huawei 2021</a:t>
            </a:r>
          </a:p>
        </p:txBody>
      </p:sp>
      <p:pic>
        <p:nvPicPr>
          <p:cNvPr id="15" name="Picture 14">
            <a:extLst>
              <a:ext uri="{FF2B5EF4-FFF2-40B4-BE49-F238E27FC236}">
                <a16:creationId xmlns:a16="http://schemas.microsoft.com/office/drawing/2014/main" id="{0E705978-0E62-420C-BF86-DC3B009346A7}"/>
              </a:ext>
            </a:extLst>
          </p:cNvPr>
          <p:cNvPicPr>
            <a:picLocks noChangeAspect="1"/>
          </p:cNvPicPr>
          <p:nvPr/>
        </p:nvPicPr>
        <p:blipFill rotWithShape="1">
          <a:blip r:embed="rId2"/>
          <a:srcRect l="28323" r="26557" b="-1"/>
          <a:stretch/>
        </p:blipFill>
        <p:spPr>
          <a:xfrm>
            <a:off x="20" y="10"/>
            <a:ext cx="4635571" cy="6857990"/>
          </a:xfrm>
          <a:prstGeom prst="rect">
            <a:avLst/>
          </a:prstGeom>
          <a:effectLst/>
        </p:spPr>
      </p:pic>
      <p:graphicFrame>
        <p:nvGraphicFramePr>
          <p:cNvPr id="14" name="Content Placeholder 2">
            <a:extLst>
              <a:ext uri="{FF2B5EF4-FFF2-40B4-BE49-F238E27FC236}">
                <a16:creationId xmlns:a16="http://schemas.microsoft.com/office/drawing/2014/main" id="{C9A6EC1C-D21F-486C-9510-59374BA9F8C5}"/>
              </a:ext>
            </a:extLst>
          </p:cNvPr>
          <p:cNvGraphicFramePr>
            <a:graphicFrameLocks noGrp="1"/>
          </p:cNvGraphicFramePr>
          <p:nvPr>
            <p:ph idx="1"/>
            <p:extLst>
              <p:ext uri="{D42A27DB-BD31-4B8C-83A1-F6EECF244321}">
                <p14:modId xmlns:p14="http://schemas.microsoft.com/office/powerpoint/2010/main" val="3328016876"/>
              </p:ext>
            </p:extLst>
          </p:nvPr>
        </p:nvGraphicFramePr>
        <p:xfrm>
          <a:off x="4965431" y="2438400"/>
          <a:ext cx="6586489"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00265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5D8004-7E2F-4E6D-A960-EC2194623DF2}"/>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Tony Wray-Director of the FBI</a:t>
            </a:r>
          </a:p>
        </p:txBody>
      </p:sp>
      <p:graphicFrame>
        <p:nvGraphicFramePr>
          <p:cNvPr id="5" name="Content Placeholder 2">
            <a:extLst>
              <a:ext uri="{FF2B5EF4-FFF2-40B4-BE49-F238E27FC236}">
                <a16:creationId xmlns:a16="http://schemas.microsoft.com/office/drawing/2014/main" id="{9A88D99B-96D3-45FB-8431-EB0D46C5FF7F}"/>
              </a:ext>
            </a:extLst>
          </p:cNvPr>
          <p:cNvGraphicFramePr>
            <a:graphicFrameLocks noGrp="1"/>
          </p:cNvGraphicFramePr>
          <p:nvPr>
            <p:ph idx="1"/>
            <p:extLst>
              <p:ext uri="{D42A27DB-BD31-4B8C-83A1-F6EECF244321}">
                <p14:modId xmlns:p14="http://schemas.microsoft.com/office/powerpoint/2010/main" val="3840448380"/>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58578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0F55C6-8048-48CB-A61D-C4481C94AB64}"/>
              </a:ext>
            </a:extLst>
          </p:cNvPr>
          <p:cNvSpPr>
            <a:spLocks noGrp="1"/>
          </p:cNvSpPr>
          <p:nvPr>
            <p:ph type="title"/>
          </p:nvPr>
        </p:nvSpPr>
        <p:spPr>
          <a:xfrm>
            <a:off x="836679" y="723898"/>
            <a:ext cx="6002110" cy="1495425"/>
          </a:xfrm>
        </p:spPr>
        <p:txBody>
          <a:bodyPr>
            <a:normAutofit fontScale="90000"/>
          </a:bodyPr>
          <a:lstStyle/>
          <a:p>
            <a:r>
              <a:rPr lang="en-US" sz="2500" b="0" i="0" dirty="0">
                <a:effectLst/>
                <a:latin typeface="Roboto" panose="02000000000000000000" pitchFamily="2" charset="0"/>
              </a:rPr>
              <a:t>Tibet is an independent state under illegal occupation. China's military invasion and continuing occupation hasn’t </a:t>
            </a:r>
            <a:r>
              <a:rPr lang="en-US" sz="2500" b="1" i="0" dirty="0">
                <a:effectLst/>
                <a:latin typeface="Roboto" panose="02000000000000000000" pitchFamily="2" charset="0"/>
              </a:rPr>
              <a:t>transferred the sovereignty of Tibet to China</a:t>
            </a:r>
            <a:r>
              <a:rPr lang="en-US" sz="2500" b="0" i="0" dirty="0">
                <a:effectLst/>
                <a:latin typeface="Roboto" panose="02000000000000000000" pitchFamily="2" charset="0"/>
              </a:rPr>
              <a:t>.</a:t>
            </a:r>
            <a:endParaRPr lang="en-US" sz="2500" dirty="0"/>
          </a:p>
        </p:txBody>
      </p:sp>
      <p:pic>
        <p:nvPicPr>
          <p:cNvPr id="6" name="Picture 5">
            <a:extLst>
              <a:ext uri="{FF2B5EF4-FFF2-40B4-BE49-F238E27FC236}">
                <a16:creationId xmlns:a16="http://schemas.microsoft.com/office/drawing/2014/main" id="{B768FC3A-943F-4696-96BC-29A50483AD69}"/>
              </a:ext>
            </a:extLst>
          </p:cNvPr>
          <p:cNvPicPr>
            <a:picLocks noChangeAspect="1"/>
          </p:cNvPicPr>
          <p:nvPr/>
        </p:nvPicPr>
        <p:blipFill rotWithShape="1">
          <a:blip r:embed="rId2"/>
          <a:srcRect l="18350" r="34694" b="-1"/>
          <a:stretch/>
        </p:blipFill>
        <p:spPr>
          <a:xfrm>
            <a:off x="7199440" y="10"/>
            <a:ext cx="4992560" cy="6857990"/>
          </a:xfrm>
          <a:prstGeom prst="rect">
            <a:avLst/>
          </a:prstGeom>
          <a:effectLst/>
        </p:spPr>
      </p:pic>
      <p:graphicFrame>
        <p:nvGraphicFramePr>
          <p:cNvPr id="5" name="Content Placeholder 2">
            <a:extLst>
              <a:ext uri="{FF2B5EF4-FFF2-40B4-BE49-F238E27FC236}">
                <a16:creationId xmlns:a16="http://schemas.microsoft.com/office/drawing/2014/main" id="{68C0814D-8275-42AD-A03B-1D21D41FAF9C}"/>
              </a:ext>
            </a:extLst>
          </p:cNvPr>
          <p:cNvGraphicFramePr>
            <a:graphicFrameLocks noGrp="1"/>
          </p:cNvGraphicFramePr>
          <p:nvPr>
            <p:ph idx="1"/>
            <p:extLst>
              <p:ext uri="{D42A27DB-BD31-4B8C-83A1-F6EECF244321}">
                <p14:modId xmlns:p14="http://schemas.microsoft.com/office/powerpoint/2010/main" val="4076961497"/>
              </p:ext>
            </p:extLst>
          </p:nvPr>
        </p:nvGraphicFramePr>
        <p:xfrm>
          <a:off x="836680" y="2405067"/>
          <a:ext cx="6002110" cy="37290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247406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8A670F-060F-4D65-ADC7-B0B1EFC48831}"/>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3700" kern="1200">
                <a:solidFill>
                  <a:schemeClr val="tx1"/>
                </a:solidFill>
                <a:latin typeface="+mj-lt"/>
                <a:ea typeface="+mj-ea"/>
                <a:cs typeface="+mj-cs"/>
              </a:rPr>
              <a:t>Why is Taiwan so Strategic?</a:t>
            </a:r>
          </a:p>
        </p:txBody>
      </p:sp>
      <p:sp>
        <p:nvSpPr>
          <p:cNvPr id="3" name="Subtitle 2">
            <a:extLst>
              <a:ext uri="{FF2B5EF4-FFF2-40B4-BE49-F238E27FC236}">
                <a16:creationId xmlns:a16="http://schemas.microsoft.com/office/drawing/2014/main" id="{D697086D-7364-4FF7-ADF2-36758A971F30}"/>
              </a:ext>
            </a:extLst>
          </p:cNvPr>
          <p:cNvSpPr>
            <a:spLocks noGrp="1"/>
          </p:cNvSpPr>
          <p:nvPr>
            <p:ph type="subTitle"/>
          </p:nvPr>
        </p:nvSpPr>
        <p:spPr>
          <a:xfrm>
            <a:off x="9267908" y="5086350"/>
            <a:ext cx="2446465" cy="1178298"/>
          </a:xfrm>
        </p:spPr>
        <p:txBody>
          <a:bodyPr vert="horz" lIns="91440" tIns="45720" rIns="91440" bIns="45720" rtlCol="0">
            <a:normAutofit/>
          </a:bodyPr>
          <a:lstStyle/>
          <a:p>
            <a:pPr>
              <a:spcBef>
                <a:spcPts val="1000"/>
              </a:spcBef>
            </a:pPr>
            <a:endParaRPr lang="en-US" sz="1600" kern="1200">
              <a:solidFill>
                <a:schemeClr val="tx1"/>
              </a:solidFill>
              <a:latin typeface="+mn-lt"/>
              <a:ea typeface="+mn-ea"/>
              <a:cs typeface="+mn-cs"/>
            </a:endParaRPr>
          </a:p>
        </p:txBody>
      </p:sp>
      <p:sp>
        <p:nvSpPr>
          <p:cNvPr id="14" name="Rectangle 13">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42E8BC4-90E6-431A-B477-B0E5F9BBB3BC}"/>
              </a:ext>
            </a:extLst>
          </p:cNvPr>
          <p:cNvPicPr>
            <a:picLocks noChangeAspect="1"/>
          </p:cNvPicPr>
          <p:nvPr/>
        </p:nvPicPr>
        <p:blipFill>
          <a:blip r:embed="rId3"/>
          <a:stretch>
            <a:fillRect/>
          </a:stretch>
        </p:blipFill>
        <p:spPr>
          <a:xfrm>
            <a:off x="632216" y="858525"/>
            <a:ext cx="7434348" cy="5211906"/>
          </a:xfrm>
          <a:prstGeom prst="rect">
            <a:avLst/>
          </a:prstGeom>
        </p:spPr>
      </p:pic>
      <p:sp>
        <p:nvSpPr>
          <p:cNvPr id="18" name="Rectangle 17">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92144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24741" y="620392"/>
            <a:ext cx="3808268" cy="5504688"/>
          </a:xfrm>
        </p:spPr>
        <p:txBody>
          <a:bodyPr>
            <a:normAutofit/>
          </a:bodyPr>
          <a:lstStyle/>
          <a:p>
            <a:br>
              <a:rPr lang="en-US" sz="6000" dirty="0">
                <a:solidFill>
                  <a:schemeClr val="bg1"/>
                </a:solidFill>
              </a:rPr>
            </a:br>
            <a:br>
              <a:rPr lang="en-US" sz="6000" dirty="0">
                <a:solidFill>
                  <a:schemeClr val="bg1"/>
                </a:solidFill>
              </a:rPr>
            </a:br>
            <a:r>
              <a:rPr lang="en-US" sz="6000" b="1" dirty="0">
                <a:solidFill>
                  <a:schemeClr val="bg1"/>
                </a:solidFill>
              </a:rPr>
              <a:t>Why is Taiwan so Strategic?</a:t>
            </a:r>
          </a:p>
        </p:txBody>
      </p:sp>
      <p:graphicFrame>
        <p:nvGraphicFramePr>
          <p:cNvPr id="5" name="Text Placeholder 2">
            <a:extLst>
              <a:ext uri="{FF2B5EF4-FFF2-40B4-BE49-F238E27FC236}">
                <a16:creationId xmlns:a16="http://schemas.microsoft.com/office/drawing/2014/main" id="{896E2F64-9506-4AB4-88CC-A5F5FC64A43E}"/>
              </a:ext>
            </a:extLst>
          </p:cNvPr>
          <p:cNvGraphicFramePr/>
          <p:nvPr>
            <p:extLst>
              <p:ext uri="{D42A27DB-BD31-4B8C-83A1-F6EECF244321}">
                <p14:modId xmlns:p14="http://schemas.microsoft.com/office/powerpoint/2010/main" val="1214564242"/>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D2FE76C-3995-4E09-A87C-1D313F7F120C}"/>
              </a:ext>
            </a:extLst>
          </p:cNvPr>
          <p:cNvSpPr>
            <a:spLocks noGrp="1"/>
          </p:cNvSpPr>
          <p:nvPr>
            <p:ph type="title"/>
          </p:nvPr>
        </p:nvSpPr>
        <p:spPr>
          <a:xfrm>
            <a:off x="524741" y="620392"/>
            <a:ext cx="3808268" cy="5504688"/>
          </a:xfrm>
        </p:spPr>
        <p:txBody>
          <a:bodyPr>
            <a:normAutofit/>
          </a:bodyPr>
          <a:lstStyle/>
          <a:p>
            <a:r>
              <a:rPr lang="en-US" sz="6000">
                <a:solidFill>
                  <a:schemeClr val="bg1"/>
                </a:solidFill>
              </a:rPr>
              <a:t>Why is Taiwan so Strategic to China?</a:t>
            </a:r>
          </a:p>
        </p:txBody>
      </p:sp>
      <p:graphicFrame>
        <p:nvGraphicFramePr>
          <p:cNvPr id="5" name="Content Placeholder 2">
            <a:extLst>
              <a:ext uri="{FF2B5EF4-FFF2-40B4-BE49-F238E27FC236}">
                <a16:creationId xmlns:a16="http://schemas.microsoft.com/office/drawing/2014/main" id="{9132E8F7-0E56-4056-B555-7CAD8ADFBA32}"/>
              </a:ext>
            </a:extLst>
          </p:cNvPr>
          <p:cNvGraphicFramePr>
            <a:graphicFrameLocks noGrp="1"/>
          </p:cNvGraphicFramePr>
          <p:nvPr>
            <p:ph idx="1"/>
            <p:extLst>
              <p:ext uri="{D42A27DB-BD31-4B8C-83A1-F6EECF244321}">
                <p14:modId xmlns:p14="http://schemas.microsoft.com/office/powerpoint/2010/main" val="1200881980"/>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96084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7C155-4F0A-418E-9837-F7C3E8B5DEFD}"/>
              </a:ext>
            </a:extLst>
          </p:cNvPr>
          <p:cNvSpPr>
            <a:spLocks noGrp="1"/>
          </p:cNvSpPr>
          <p:nvPr>
            <p:ph type="title"/>
          </p:nvPr>
        </p:nvSpPr>
        <p:spPr>
          <a:xfrm>
            <a:off x="524741" y="620392"/>
            <a:ext cx="3808268" cy="5504688"/>
          </a:xfrm>
        </p:spPr>
        <p:txBody>
          <a:bodyPr>
            <a:normAutofit/>
          </a:bodyPr>
          <a:lstStyle/>
          <a:p>
            <a:r>
              <a:rPr lang="en-US" sz="6000" dirty="0">
                <a:solidFill>
                  <a:schemeClr val="accent5"/>
                </a:solidFill>
              </a:rPr>
              <a:t>Global Perspective</a:t>
            </a:r>
          </a:p>
        </p:txBody>
      </p:sp>
      <p:graphicFrame>
        <p:nvGraphicFramePr>
          <p:cNvPr id="5" name="Content Placeholder 2">
            <a:extLst>
              <a:ext uri="{FF2B5EF4-FFF2-40B4-BE49-F238E27FC236}">
                <a16:creationId xmlns:a16="http://schemas.microsoft.com/office/drawing/2014/main" id="{F8828ABF-357B-47B0-882D-A53DF61FC68F}"/>
              </a:ext>
            </a:extLst>
          </p:cNvPr>
          <p:cNvGraphicFramePr>
            <a:graphicFrameLocks noGrp="1"/>
          </p:cNvGraphicFramePr>
          <p:nvPr>
            <p:ph idx="1"/>
            <p:extLst>
              <p:ext uri="{D42A27DB-BD31-4B8C-83A1-F6EECF244321}">
                <p14:modId xmlns:p14="http://schemas.microsoft.com/office/powerpoint/2010/main" val="1191490049"/>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752485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Sticky notes with question marks">
            <a:extLst>
              <a:ext uri="{FF2B5EF4-FFF2-40B4-BE49-F238E27FC236}">
                <a16:creationId xmlns:a16="http://schemas.microsoft.com/office/drawing/2014/main" id="{0AA0C37C-6182-4932-B27D-F3983E74C0EF}"/>
              </a:ext>
            </a:extLst>
          </p:cNvPr>
          <p:cNvPicPr>
            <a:picLocks noChangeAspect="1"/>
          </p:cNvPicPr>
          <p:nvPr/>
        </p:nvPicPr>
        <p:blipFill rotWithShape="1">
          <a:blip r:embed="rId3"/>
          <a:srcRect r="15617" b="-1"/>
          <a:stretch/>
        </p:blipFill>
        <p:spPr>
          <a:xfrm>
            <a:off x="3522468" y="10"/>
            <a:ext cx="8669532" cy="6857990"/>
          </a:xfrm>
          <a:prstGeom prst="rect">
            <a:avLst/>
          </a:prstGeom>
        </p:spPr>
      </p:pic>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A00BCB-0430-4E45-8950-1BFDBAB59273}"/>
              </a:ext>
            </a:extLst>
          </p:cNvPr>
          <p:cNvSpPr>
            <a:spLocks noGrp="1"/>
          </p:cNvSpPr>
          <p:nvPr>
            <p:ph type="title"/>
          </p:nvPr>
        </p:nvSpPr>
        <p:spPr>
          <a:xfrm>
            <a:off x="371094" y="1161288"/>
            <a:ext cx="3438144" cy="1124712"/>
          </a:xfrm>
        </p:spPr>
        <p:txBody>
          <a:bodyPr anchor="b">
            <a:normAutofit/>
          </a:bodyPr>
          <a:lstStyle/>
          <a:p>
            <a:r>
              <a:rPr lang="en-US" sz="2800" dirty="0"/>
              <a:t>What are your questions?</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09CAC2F-0D86-4576-B9F4-396E1D44A07E}"/>
              </a:ext>
            </a:extLst>
          </p:cNvPr>
          <p:cNvSpPr>
            <a:spLocks noGrp="1"/>
          </p:cNvSpPr>
          <p:nvPr>
            <p:ph idx="1"/>
          </p:nvPr>
        </p:nvSpPr>
        <p:spPr>
          <a:xfrm>
            <a:off x="371094" y="2718054"/>
            <a:ext cx="3438906" cy="3207258"/>
          </a:xfrm>
        </p:spPr>
        <p:txBody>
          <a:bodyPr anchor="t">
            <a:normAutofit/>
          </a:bodyPr>
          <a:lstStyle/>
          <a:p>
            <a:pPr marL="0" indent="0">
              <a:buNone/>
            </a:pPr>
            <a:endParaRPr lang="en-US" sz="1700" dirty="0"/>
          </a:p>
          <a:p>
            <a:pPr marL="0" indent="0">
              <a:buNone/>
            </a:pPr>
            <a:endParaRPr lang="en-US" sz="1700" dirty="0"/>
          </a:p>
          <a:p>
            <a:pPr marL="0" indent="0">
              <a:buNone/>
            </a:pPr>
            <a:r>
              <a:rPr lang="en-US" sz="1700" dirty="0"/>
              <a:t>            </a:t>
            </a:r>
          </a:p>
        </p:txBody>
      </p:sp>
    </p:spTree>
    <p:extLst>
      <p:ext uri="{BB962C8B-B14F-4D97-AF65-F5344CB8AC3E}">
        <p14:creationId xmlns:p14="http://schemas.microsoft.com/office/powerpoint/2010/main" val="1241720042"/>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3EFF7B1-6CB7-47D1-AD37-B870CA2B2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FA2962B-21B6-4689-A95D-A8FF6ADE4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A745280D-ED36-41FE-8EB1-CE597C99CF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17348" y="774914"/>
            <a:ext cx="304800" cy="429768"/>
            <a:chOff x="215328" y="-46937"/>
            <a:chExt cx="304800" cy="2773841"/>
          </a:xfrm>
        </p:grpSpPr>
        <p:cxnSp>
          <p:nvCxnSpPr>
            <p:cNvPr id="29" name="Straight Connector 28">
              <a:extLst>
                <a:ext uri="{FF2B5EF4-FFF2-40B4-BE49-F238E27FC236}">
                  <a16:creationId xmlns:a16="http://schemas.microsoft.com/office/drawing/2014/main" id="{3D26CEB3-5AE4-4088-AD63-396DB50F28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AA9279A-AD34-474C-834E-6BF658144A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3589559-7D9A-4ECD-90BB-A5565E2DAE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01B1A71-DCEA-4EB2-8133-98A2CD6F09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80E95A5C-1E97-41C3-9DEC-245FF6DEBF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35" name="Oval 34">
              <a:extLst>
                <a:ext uri="{FF2B5EF4-FFF2-40B4-BE49-F238E27FC236}">
                  <a16:creationId xmlns:a16="http://schemas.microsoft.com/office/drawing/2014/main" id="{8D3C3374-C720-4FCD-B6CD-AEF1D1A6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7639E2EF-4D23-4EA3-B29E-D6362FF72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730820A4-6CEA-4BF7-8DE4-F5B2D2EB2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320E002-8AED-4D4F-A104-0585FFFB9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6A0BF3F3-3A09-42CE-9483-114BD01DD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233BD5C-DFC7-4EB7-B348-7C9B5B8D0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Rectangle 41">
            <a:extLst>
              <a:ext uri="{FF2B5EF4-FFF2-40B4-BE49-F238E27FC236}">
                <a16:creationId xmlns:a16="http://schemas.microsoft.com/office/drawing/2014/main" id="{A00D2CE1-35C1-46E6-BD59-CEE668BD9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A58DCE86-9AE1-46D1-96D6-04B8B3EDF6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45" name="Straight Connector 44">
              <a:extLst>
                <a:ext uri="{FF2B5EF4-FFF2-40B4-BE49-F238E27FC236}">
                  <a16:creationId xmlns:a16="http://schemas.microsoft.com/office/drawing/2014/main" id="{89B74739-D423-4F25-A976-0A6CD86D17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018E700-FF08-42AA-9237-24E7A74AD3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6B3488A-8A55-403E-B9C9-75AFA0CF53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5089B9D-BA8D-4A64-B95F-33940D9D68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50" name="Rectangle 49">
            <a:extLst>
              <a:ext uri="{FF2B5EF4-FFF2-40B4-BE49-F238E27FC236}">
                <a16:creationId xmlns:a16="http://schemas.microsoft.com/office/drawing/2014/main" id="{E18403B7-F2C7-4C07-8522-21C319109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23B58CC6-A99E-43AF-A467-256F19287F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53" name="Straight Connector 52">
              <a:extLst>
                <a:ext uri="{FF2B5EF4-FFF2-40B4-BE49-F238E27FC236}">
                  <a16:creationId xmlns:a16="http://schemas.microsoft.com/office/drawing/2014/main" id="{8FE97852-3A18-4317-B17E-8C45174F96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9D0BC6E-6D0B-4589-B1BF-372BAA3839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30B892E-E062-4B0A-B79E-E55D36EC9A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D1A4DF9-C28A-4C0A-B273-702F0C4880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AE1AF61-78B6-4172-B652-53B0ECB76C29}"/>
              </a:ext>
            </a:extLst>
          </p:cNvPr>
          <p:cNvSpPr>
            <a:spLocks noGrp="1"/>
          </p:cNvSpPr>
          <p:nvPr>
            <p:ph type="title"/>
          </p:nvPr>
        </p:nvSpPr>
        <p:spPr>
          <a:xfrm>
            <a:off x="630936" y="495992"/>
            <a:ext cx="4195140" cy="5638831"/>
          </a:xfrm>
          <a:noFill/>
        </p:spPr>
        <p:txBody>
          <a:bodyPr anchor="ctr">
            <a:normAutofit/>
          </a:bodyPr>
          <a:lstStyle/>
          <a:p>
            <a:r>
              <a:rPr lang="en-US" sz="4800"/>
              <a:t>Session Two: Live not by Lies</a:t>
            </a:r>
          </a:p>
        </p:txBody>
      </p:sp>
      <p:graphicFrame>
        <p:nvGraphicFramePr>
          <p:cNvPr id="5" name="Content Placeholder 2">
            <a:extLst>
              <a:ext uri="{FF2B5EF4-FFF2-40B4-BE49-F238E27FC236}">
                <a16:creationId xmlns:a16="http://schemas.microsoft.com/office/drawing/2014/main" id="{E6643776-EC68-4225-B338-00E22D127158}"/>
              </a:ext>
            </a:extLst>
          </p:cNvPr>
          <p:cNvGraphicFramePr>
            <a:graphicFrameLocks noGrp="1"/>
          </p:cNvGraphicFramePr>
          <p:nvPr>
            <p:ph idx="1"/>
            <p:extLst>
              <p:ext uri="{D42A27DB-BD31-4B8C-83A1-F6EECF244321}">
                <p14:modId xmlns:p14="http://schemas.microsoft.com/office/powerpoint/2010/main" val="3001295481"/>
              </p:ext>
            </p:extLst>
          </p:nvPr>
        </p:nvGraphicFramePr>
        <p:xfrm>
          <a:off x="4915947" y="866584"/>
          <a:ext cx="6253722" cy="58703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232868"/>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BA26C-F10D-428B-B193-2472B451A071}"/>
              </a:ext>
            </a:extLst>
          </p:cNvPr>
          <p:cNvSpPr>
            <a:spLocks noGrp="1"/>
          </p:cNvSpPr>
          <p:nvPr>
            <p:ph type="title"/>
          </p:nvPr>
        </p:nvSpPr>
        <p:spPr>
          <a:xfrm>
            <a:off x="1653363" y="365760"/>
            <a:ext cx="9367203" cy="1188720"/>
          </a:xfrm>
        </p:spPr>
        <p:txBody>
          <a:bodyPr>
            <a:normAutofit/>
          </a:bodyPr>
          <a:lstStyle/>
          <a:p>
            <a:r>
              <a:rPr lang="en-US" dirty="0"/>
              <a:t>Matthew 24:7-12</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FBAB7CC0-F56B-4B9C-8A5A-63BAEF3109C6}"/>
              </a:ext>
            </a:extLst>
          </p:cNvPr>
          <p:cNvSpPr>
            <a:spLocks noGrp="1"/>
          </p:cNvSpPr>
          <p:nvPr>
            <p:ph idx="1"/>
          </p:nvPr>
        </p:nvSpPr>
        <p:spPr>
          <a:xfrm>
            <a:off x="1653363" y="2176272"/>
            <a:ext cx="9367204" cy="4041648"/>
          </a:xfrm>
        </p:spPr>
        <p:txBody>
          <a:bodyPr anchor="t">
            <a:normAutofit/>
          </a:bodyPr>
          <a:lstStyle/>
          <a:p>
            <a:r>
              <a:rPr lang="en-US" sz="2400" b="1" i="0" baseline="30000" dirty="0">
                <a:effectLst/>
                <a:latin typeface="system-ui"/>
              </a:rPr>
              <a:t>7 </a:t>
            </a:r>
            <a:r>
              <a:rPr lang="en-US" sz="2400" b="0" i="0" dirty="0">
                <a:effectLst/>
                <a:latin typeface="system-ui"/>
              </a:rPr>
              <a:t>Nation will rise against nation, and kingdom against kingdom. There will be famines and earthquakes in various places. </a:t>
            </a:r>
            <a:r>
              <a:rPr lang="en-US" sz="2400" b="1" i="0" baseline="30000" dirty="0">
                <a:effectLst/>
                <a:latin typeface="system-ui"/>
              </a:rPr>
              <a:t>8 </a:t>
            </a:r>
            <a:r>
              <a:rPr lang="en-US" sz="2400" b="0" i="0" dirty="0">
                <a:effectLst/>
                <a:latin typeface="system-ui"/>
              </a:rPr>
              <a:t>All these are the beginning of birth pains.</a:t>
            </a:r>
          </a:p>
          <a:p>
            <a:r>
              <a:rPr lang="en-US" sz="2400" b="1" i="0" baseline="30000" dirty="0">
                <a:effectLst/>
                <a:latin typeface="system-ui"/>
              </a:rPr>
              <a:t>9 </a:t>
            </a:r>
            <a:r>
              <a:rPr lang="en-US" sz="2400" b="0" i="0" dirty="0">
                <a:effectLst/>
                <a:latin typeface="system-ui"/>
              </a:rPr>
              <a:t>“Then you will be handed over to </a:t>
            </a:r>
            <a:r>
              <a:rPr lang="en-US" sz="2400" b="1" i="0" dirty="0">
                <a:effectLst/>
                <a:latin typeface="system-ui"/>
              </a:rPr>
              <a:t>be persecuted and put to death</a:t>
            </a:r>
            <a:r>
              <a:rPr lang="en-US" sz="2400" b="0" i="0" dirty="0">
                <a:effectLst/>
                <a:latin typeface="system-ui"/>
              </a:rPr>
              <a:t>, and you will be hated by all nations because of me. </a:t>
            </a:r>
            <a:r>
              <a:rPr lang="en-US" sz="2400" b="1" i="0" baseline="30000" dirty="0">
                <a:effectLst/>
                <a:latin typeface="system-ui"/>
              </a:rPr>
              <a:t>10 </a:t>
            </a:r>
            <a:r>
              <a:rPr lang="en-US" sz="2400" b="1" i="0" dirty="0">
                <a:effectLst/>
                <a:latin typeface="system-ui"/>
              </a:rPr>
              <a:t>At that time many will turn away from the faith and will betray and hate each other</a:t>
            </a:r>
            <a:r>
              <a:rPr lang="en-US" sz="2400" b="0" i="0" dirty="0">
                <a:effectLst/>
                <a:latin typeface="system-ui"/>
              </a:rPr>
              <a:t>, </a:t>
            </a:r>
            <a:r>
              <a:rPr lang="en-US" sz="2400" b="1" i="0" baseline="30000" dirty="0">
                <a:effectLst/>
                <a:latin typeface="system-ui"/>
              </a:rPr>
              <a:t>11 </a:t>
            </a:r>
            <a:r>
              <a:rPr lang="en-US" sz="2400" b="0" i="0" dirty="0">
                <a:effectLst/>
                <a:latin typeface="system-ui"/>
              </a:rPr>
              <a:t>and many false prophets will appear and </a:t>
            </a:r>
            <a:r>
              <a:rPr lang="en-US" sz="2400" b="1" i="0" dirty="0">
                <a:effectLst/>
                <a:latin typeface="system-ui"/>
              </a:rPr>
              <a:t>deceive</a:t>
            </a:r>
            <a:r>
              <a:rPr lang="en-US" sz="2400" b="0" i="0" dirty="0">
                <a:effectLst/>
                <a:latin typeface="system-ui"/>
              </a:rPr>
              <a:t> many people. </a:t>
            </a:r>
            <a:r>
              <a:rPr lang="en-US" sz="2400" b="1" i="0" baseline="30000" dirty="0">
                <a:effectLst/>
                <a:latin typeface="system-ui"/>
              </a:rPr>
              <a:t>12 </a:t>
            </a:r>
            <a:r>
              <a:rPr lang="en-US" sz="2400" b="0" i="0" dirty="0">
                <a:effectLst/>
                <a:latin typeface="system-ui"/>
              </a:rPr>
              <a:t>Because of the increase of wickedness, </a:t>
            </a:r>
            <a:r>
              <a:rPr lang="en-US" sz="2400" b="1" i="0" dirty="0">
                <a:effectLst/>
                <a:latin typeface="system-ui"/>
              </a:rPr>
              <a:t>the love of most will grow cold..</a:t>
            </a:r>
          </a:p>
          <a:p>
            <a:endParaRPr lang="en-US" sz="2400" b="1" dirty="0">
              <a:latin typeface="system-ui"/>
            </a:endParaRPr>
          </a:p>
          <a:p>
            <a:r>
              <a:rPr lang="en-US" sz="2400" b="1" dirty="0"/>
              <a:t>What nation is now #1  for most dangerous place to be a Christian?</a:t>
            </a:r>
          </a:p>
        </p:txBody>
      </p:sp>
    </p:spTree>
    <p:extLst>
      <p:ext uri="{BB962C8B-B14F-4D97-AF65-F5344CB8AC3E}">
        <p14:creationId xmlns:p14="http://schemas.microsoft.com/office/powerpoint/2010/main" val="9131068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02" name="Title 1"/>
          <p:cNvSpPr>
            <a:spLocks noGrp="1"/>
          </p:cNvSpPr>
          <p:nvPr>
            <p:ph type="title"/>
          </p:nvPr>
        </p:nvSpPr>
        <p:spPr>
          <a:xfrm>
            <a:off x="147986" y="1153572"/>
            <a:ext cx="3954765" cy="4461163"/>
          </a:xfrm>
        </p:spPr>
        <p:txBody>
          <a:bodyPr>
            <a:normAutofit/>
          </a:bodyPr>
          <a:lstStyle/>
          <a:p>
            <a:r>
              <a:rPr lang="en-US" dirty="0">
                <a:solidFill>
                  <a:srgbClr val="FFFFFF"/>
                </a:solidFill>
              </a:rPr>
              <a:t>Ezekiel 38:14-16</a:t>
            </a:r>
            <a:br>
              <a:rPr lang="en-US" dirty="0">
                <a:solidFill>
                  <a:srgbClr val="FFFFFF"/>
                </a:solidFill>
              </a:rPr>
            </a:br>
            <a:r>
              <a:rPr lang="en-US" dirty="0">
                <a:solidFill>
                  <a:srgbClr val="FFFFFF"/>
                </a:solidFill>
              </a:rPr>
              <a:t>God has predetermined roles for nations</a:t>
            </a: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603" name="Content Placeholder 2"/>
          <p:cNvSpPr>
            <a:spLocks noGrp="1"/>
          </p:cNvSpPr>
          <p:nvPr>
            <p:ph sz="quarter" idx="1"/>
          </p:nvPr>
        </p:nvSpPr>
        <p:spPr>
          <a:xfrm>
            <a:off x="4447308" y="591344"/>
            <a:ext cx="6906491" cy="5585619"/>
          </a:xfrm>
        </p:spPr>
        <p:txBody>
          <a:bodyPr anchor="ctr">
            <a:normAutofit/>
          </a:bodyPr>
          <a:lstStyle/>
          <a:p>
            <a:r>
              <a:rPr lang="en-US" b="1" dirty="0"/>
              <a:t>Vs 14-16</a:t>
            </a:r>
            <a:r>
              <a:rPr lang="en-US" dirty="0"/>
              <a:t> says “</a:t>
            </a:r>
            <a:r>
              <a:rPr lang="en-US" i="1" dirty="0"/>
              <a:t>This is what the Sovereign LORD says: </a:t>
            </a:r>
            <a:r>
              <a:rPr lang="en-US" b="1" i="1" u="sng" dirty="0"/>
              <a:t>In that day</a:t>
            </a:r>
            <a:r>
              <a:rPr lang="en-US" i="1" dirty="0"/>
              <a:t>, </a:t>
            </a:r>
            <a:r>
              <a:rPr lang="en-US" b="1" i="1" u="sng" dirty="0"/>
              <a:t>when my people Israel are living in safety</a:t>
            </a:r>
            <a:r>
              <a:rPr lang="en-US" i="1" dirty="0"/>
              <a:t>, will you not take notice of it? 15 </a:t>
            </a:r>
            <a:r>
              <a:rPr lang="en-US" b="1" i="1" u="sng" dirty="0"/>
              <a:t>You will come from your place in the far north</a:t>
            </a:r>
            <a:r>
              <a:rPr lang="en-US" i="1" dirty="0"/>
              <a:t>, you and </a:t>
            </a:r>
            <a:r>
              <a:rPr lang="en-US" b="1" i="1" u="sng" dirty="0"/>
              <a:t>many nations with you</a:t>
            </a:r>
            <a:r>
              <a:rPr lang="en-US" i="1" dirty="0"/>
              <a:t>,… 16 You will advance against my people Israel like a cloud that covers the land.”</a:t>
            </a:r>
            <a:r>
              <a:rPr lang="en-US" b="1" dirty="0"/>
              <a:t> Vs. 18-19</a:t>
            </a:r>
            <a:r>
              <a:rPr lang="en-US" dirty="0"/>
              <a:t> says “</a:t>
            </a:r>
            <a:r>
              <a:rPr lang="en-US" i="1" dirty="0"/>
              <a:t>This is what will happen </a:t>
            </a:r>
            <a:r>
              <a:rPr lang="en-US" b="1" i="1" u="sng" dirty="0"/>
              <a:t>in that day</a:t>
            </a:r>
            <a:r>
              <a:rPr lang="en-US" i="1" dirty="0"/>
              <a:t>: When </a:t>
            </a:r>
            <a:r>
              <a:rPr lang="en-US" b="1" i="1" u="sng" dirty="0"/>
              <a:t>Gog attacks the land of Israel</a:t>
            </a:r>
            <a:r>
              <a:rPr lang="en-US" i="1" dirty="0"/>
              <a:t>, my hot anger will be aroused, declares the Sovereign LORD.</a:t>
            </a:r>
          </a:p>
          <a:p>
            <a:r>
              <a:rPr lang="en-US" i="1" dirty="0"/>
              <a:t>V5 Persia, Cush and Put will be with them. </a:t>
            </a: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A63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74" name="Title 1"/>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Ezekiel 38 Battle of Magog </a:t>
            </a:r>
          </a:p>
        </p:txBody>
      </p:sp>
      <p:pic>
        <p:nvPicPr>
          <p:cNvPr id="28675" name="Content Placeholder 3" descr="invaders_map.jpg"/>
          <p:cNvPicPr>
            <a:picLocks noGrp="1" noChangeAspect="1"/>
          </p:cNvPicPr>
          <p:nvPr>
            <p:ph sz="quarter" idx="1"/>
          </p:nvPr>
        </p:nvPicPr>
        <p:blipFill>
          <a:blip r:embed="rId2" cstate="print"/>
          <a:stretch>
            <a:fillRect/>
          </a:stretch>
        </p:blipFill>
        <p:spPr>
          <a:xfrm>
            <a:off x="4038600" y="1037229"/>
            <a:ext cx="7188199" cy="4780152"/>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825625" y="1524001"/>
            <a:ext cx="4040188" cy="733425"/>
          </a:xfrm>
        </p:spPr>
        <p:txBody>
          <a:bodyPr/>
          <a:lstStyle/>
          <a:p>
            <a:pPr>
              <a:defRPr/>
            </a:pPr>
            <a:r>
              <a:t>Ancient Nations</a:t>
            </a:r>
          </a:p>
        </p:txBody>
      </p:sp>
      <p:sp>
        <p:nvSpPr>
          <p:cNvPr id="3" name="Text Placeholder 2"/>
          <p:cNvSpPr>
            <a:spLocks noGrp="1"/>
          </p:cNvSpPr>
          <p:nvPr>
            <p:ph type="body" sz="half" idx="3"/>
          </p:nvPr>
        </p:nvSpPr>
        <p:spPr>
          <a:xfrm>
            <a:off x="6315076" y="1524000"/>
            <a:ext cx="4041775" cy="731838"/>
          </a:xfrm>
        </p:spPr>
        <p:txBody>
          <a:bodyPr/>
          <a:lstStyle/>
          <a:p>
            <a:pPr>
              <a:defRPr/>
            </a:pPr>
            <a:r>
              <a:rPr lang="en-US" dirty="0"/>
              <a:t>Modern Nations</a:t>
            </a:r>
          </a:p>
        </p:txBody>
      </p:sp>
      <p:sp>
        <p:nvSpPr>
          <p:cNvPr id="29700" name="Content Placeholder 3"/>
          <p:cNvSpPr>
            <a:spLocks noGrp="1"/>
          </p:cNvSpPr>
          <p:nvPr>
            <p:ph sz="quarter" idx="2"/>
          </p:nvPr>
        </p:nvSpPr>
        <p:spPr>
          <a:xfrm>
            <a:off x="1825626" y="2471739"/>
            <a:ext cx="4041775" cy="3817937"/>
          </a:xfrm>
        </p:spPr>
        <p:txBody>
          <a:bodyPr/>
          <a:lstStyle/>
          <a:p>
            <a:r>
              <a:rPr lang="en-US"/>
              <a:t>Magog/ Scythians</a:t>
            </a:r>
          </a:p>
          <a:p>
            <a:r>
              <a:rPr lang="en-US"/>
              <a:t>Persia</a:t>
            </a:r>
          </a:p>
          <a:p>
            <a:r>
              <a:rPr lang="en-US"/>
              <a:t>Cush</a:t>
            </a:r>
          </a:p>
          <a:p>
            <a:r>
              <a:rPr lang="en-US"/>
              <a:t>Put</a:t>
            </a:r>
          </a:p>
          <a:p>
            <a:r>
              <a:rPr lang="en-US"/>
              <a:t>Beth Togarmah</a:t>
            </a:r>
          </a:p>
          <a:p>
            <a:r>
              <a:rPr lang="en-US"/>
              <a:t>Gomer</a:t>
            </a:r>
          </a:p>
        </p:txBody>
      </p:sp>
      <p:sp>
        <p:nvSpPr>
          <p:cNvPr id="29701" name="Content Placeholder 4"/>
          <p:cNvSpPr>
            <a:spLocks noGrp="1"/>
          </p:cNvSpPr>
          <p:nvPr>
            <p:ph sz="quarter" idx="4"/>
          </p:nvPr>
        </p:nvSpPr>
        <p:spPr>
          <a:xfrm>
            <a:off x="6324600" y="2471738"/>
            <a:ext cx="4038600" cy="3821112"/>
          </a:xfrm>
        </p:spPr>
        <p:txBody>
          <a:bodyPr/>
          <a:lstStyle/>
          <a:p>
            <a:r>
              <a:rPr lang="en-US"/>
              <a:t>Russia</a:t>
            </a:r>
          </a:p>
          <a:p>
            <a:r>
              <a:rPr lang="en-US"/>
              <a:t>Iran</a:t>
            </a:r>
          </a:p>
          <a:p>
            <a:r>
              <a:rPr lang="en-US"/>
              <a:t>Sudan/Ethiopia</a:t>
            </a:r>
          </a:p>
          <a:p>
            <a:r>
              <a:rPr lang="en-US"/>
              <a:t>Libya</a:t>
            </a:r>
          </a:p>
          <a:p>
            <a:r>
              <a:rPr lang="en-US"/>
              <a:t>Turkey</a:t>
            </a:r>
          </a:p>
          <a:p>
            <a:r>
              <a:rPr lang="en-US"/>
              <a:t>Eastern Europe</a:t>
            </a:r>
          </a:p>
        </p:txBody>
      </p:sp>
      <p:sp>
        <p:nvSpPr>
          <p:cNvPr id="6" name="Title 5"/>
          <p:cNvSpPr>
            <a:spLocks noGrp="1"/>
          </p:cNvSpPr>
          <p:nvPr>
            <p:ph type="title"/>
          </p:nvPr>
        </p:nvSpPr>
        <p:spPr/>
        <p:txBody>
          <a:bodyPr>
            <a:normAutofit/>
          </a:bodyPr>
          <a:lstStyle/>
          <a:p>
            <a:pPr>
              <a:defRPr/>
            </a:pPr>
            <a:r>
              <a:rPr lang="en-US" dirty="0">
                <a:solidFill>
                  <a:schemeClr val="accent3">
                    <a:shade val="75000"/>
                  </a:schemeClr>
                </a:solidFill>
              </a:rPr>
              <a:t>Ezekiel 38:5-6 lists nations in alliance w/ </a:t>
            </a:r>
            <a:r>
              <a:rPr lang="en-US" dirty="0" err="1">
                <a:solidFill>
                  <a:schemeClr val="accent3">
                    <a:shade val="75000"/>
                  </a:schemeClr>
                </a:solidFill>
              </a:rPr>
              <a:t>Magog</a:t>
            </a:r>
            <a:endParaRPr lang="en-US" dirty="0">
              <a:solidFill>
                <a:schemeClr val="accent3">
                  <a:shade val="75000"/>
                </a:schemeClr>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5847C-CA38-4EF6-8AFA-EE6F24D57D09}"/>
              </a:ext>
            </a:extLst>
          </p:cNvPr>
          <p:cNvSpPr>
            <a:spLocks noGrp="1"/>
          </p:cNvSpPr>
          <p:nvPr>
            <p:ph type="title"/>
          </p:nvPr>
        </p:nvSpPr>
        <p:spPr>
          <a:xfrm>
            <a:off x="524256" y="4767072"/>
            <a:ext cx="6594189" cy="1625210"/>
          </a:xfrm>
        </p:spPr>
        <p:txBody>
          <a:bodyPr>
            <a:normAutofit fontScale="90000"/>
          </a:bodyPr>
          <a:lstStyle/>
          <a:p>
            <a:pPr algn="r"/>
            <a:r>
              <a:rPr lang="en-US" dirty="0">
                <a:solidFill>
                  <a:schemeClr val="bg1">
                    <a:lumMod val="75000"/>
                  </a:schemeClr>
                </a:solidFill>
              </a:rPr>
              <a:t>RUSSIAN FOREIGN Minister </a:t>
            </a:r>
            <a:r>
              <a:rPr lang="en-US" sz="3100" dirty="0">
                <a:solidFill>
                  <a:schemeClr val="bg1">
                    <a:lumMod val="75000"/>
                  </a:schemeClr>
                </a:solidFill>
              </a:rPr>
              <a:t>Sergey Lavrov shakes hands with his Iranian counterpart Hossein </a:t>
            </a:r>
            <a:r>
              <a:rPr lang="en-US" sz="3100" dirty="0" err="1">
                <a:solidFill>
                  <a:schemeClr val="bg1">
                    <a:lumMod val="75000"/>
                  </a:schemeClr>
                </a:solidFill>
              </a:rPr>
              <a:t>Amirabdollahian</a:t>
            </a:r>
            <a:r>
              <a:rPr lang="en-US" sz="3100" dirty="0">
                <a:solidFill>
                  <a:schemeClr val="bg1">
                    <a:lumMod val="75000"/>
                  </a:schemeClr>
                </a:solidFill>
              </a:rPr>
              <a:t> during a meeting in Moscow last month</a:t>
            </a:r>
            <a:r>
              <a:rPr lang="en-US" dirty="0"/>
              <a:t>.</a:t>
            </a:r>
            <a:endParaRPr lang="en-US" dirty="0">
              <a:solidFill>
                <a:srgbClr val="FFFFFF"/>
              </a:solidFill>
            </a:endParaRPr>
          </a:p>
        </p:txBody>
      </p:sp>
      <p:pic>
        <p:nvPicPr>
          <p:cNvPr id="5" name="Content Placeholder 4" descr="A group of men in suits&#10;&#10;Description automatically generated with medium confidence">
            <a:extLst>
              <a:ext uri="{FF2B5EF4-FFF2-40B4-BE49-F238E27FC236}">
                <a16:creationId xmlns:a16="http://schemas.microsoft.com/office/drawing/2014/main" id="{8FFB5E5A-6311-4F33-9202-0D166A031BF5}"/>
              </a:ext>
            </a:extLst>
          </p:cNvPr>
          <p:cNvPicPr>
            <a:picLocks noChangeAspect="1"/>
          </p:cNvPicPr>
          <p:nvPr/>
        </p:nvPicPr>
        <p:blipFill rotWithShape="1">
          <a:blip r:embed="rId2">
            <a:extLst>
              <a:ext uri="{28A0092B-C50C-407E-A947-70E740481C1C}">
                <a14:useLocalDpi xmlns:a14="http://schemas.microsoft.com/office/drawing/2010/main" val="0"/>
              </a:ext>
            </a:extLst>
          </a:blip>
          <a:srcRect r="1" b="10818"/>
          <a:stretch/>
        </p:blipFill>
        <p:spPr>
          <a:xfrm>
            <a:off x="327547" y="321733"/>
            <a:ext cx="7058306" cy="4107392"/>
          </a:xfrm>
          <a:prstGeom prst="rect">
            <a:avLst/>
          </a:prstGeom>
        </p:spPr>
      </p:pic>
      <p:sp>
        <p:nvSpPr>
          <p:cNvPr id="10" name="TextBox 9">
            <a:extLst>
              <a:ext uri="{FF2B5EF4-FFF2-40B4-BE49-F238E27FC236}">
                <a16:creationId xmlns:a16="http://schemas.microsoft.com/office/drawing/2014/main" id="{F1868F7C-5EC2-4709-AAD9-119F84F926C0}"/>
              </a:ext>
            </a:extLst>
          </p:cNvPr>
          <p:cNvSpPr txBox="1"/>
          <p:nvPr/>
        </p:nvSpPr>
        <p:spPr>
          <a:xfrm>
            <a:off x="7296760" y="932155"/>
            <a:ext cx="4876335" cy="2031325"/>
          </a:xfrm>
          <a:prstGeom prst="rect">
            <a:avLst/>
          </a:prstGeom>
          <a:noFill/>
        </p:spPr>
        <p:txBody>
          <a:bodyPr wrap="none" rtlCol="0">
            <a:spAutoFit/>
          </a:bodyPr>
          <a:lstStyle/>
          <a:p>
            <a:pPr algn="ctr"/>
            <a:r>
              <a:rPr lang="en-US" dirty="0"/>
              <a:t>China, Russia and Iran seek joint economic</a:t>
            </a:r>
          </a:p>
          <a:p>
            <a:pPr algn="ctr"/>
            <a:r>
              <a:rPr lang="en-US" dirty="0"/>
              <a:t> and trade coordination, and give this aspect </a:t>
            </a:r>
          </a:p>
          <a:p>
            <a:pPr algn="ctr"/>
            <a:r>
              <a:rPr lang="en-US" dirty="0"/>
              <a:t>the highest priority, as all three parties believe </a:t>
            </a:r>
          </a:p>
          <a:p>
            <a:pPr algn="ctr"/>
            <a:r>
              <a:rPr lang="en-US" dirty="0"/>
              <a:t>that the US is not willing to engage in new wars. </a:t>
            </a:r>
          </a:p>
          <a:p>
            <a:pPr algn="ctr"/>
            <a:endParaRPr lang="en-US" dirty="0"/>
          </a:p>
          <a:p>
            <a:pPr algn="ctr"/>
            <a:r>
              <a:rPr lang="en-US" dirty="0"/>
              <a:t>.</a:t>
            </a:r>
          </a:p>
          <a:p>
            <a:endParaRPr lang="en-US" dirty="0"/>
          </a:p>
        </p:txBody>
      </p:sp>
    </p:spTree>
    <p:extLst>
      <p:ext uri="{BB962C8B-B14F-4D97-AF65-F5344CB8AC3E}">
        <p14:creationId xmlns:p14="http://schemas.microsoft.com/office/powerpoint/2010/main" val="2668701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17801-810F-42F8-B6BC-741DCDB75E6D}"/>
              </a:ext>
            </a:extLst>
          </p:cNvPr>
          <p:cNvSpPr>
            <a:spLocks noGrp="1"/>
          </p:cNvSpPr>
          <p:nvPr>
            <p:ph type="title"/>
          </p:nvPr>
        </p:nvSpPr>
        <p:spPr>
          <a:xfrm>
            <a:off x="737942" y="4767072"/>
            <a:ext cx="6380503" cy="1625210"/>
          </a:xfrm>
        </p:spPr>
        <p:txBody>
          <a:bodyPr>
            <a:normAutofit fontScale="90000"/>
          </a:bodyPr>
          <a:lstStyle/>
          <a:p>
            <a:r>
              <a:rPr lang="en-US" dirty="0">
                <a:solidFill>
                  <a:srgbClr val="FFFFFF"/>
                </a:solidFill>
              </a:rPr>
              <a:t>missile </a:t>
            </a:r>
            <a:r>
              <a:rPr lang="en-US" dirty="0" err="1">
                <a:solidFill>
                  <a:srgbClr val="FFFFFF"/>
                </a:solidFill>
              </a:rPr>
              <a:t>na</a:t>
            </a:r>
            <a:r>
              <a:rPr lang="en-US" dirty="0" err="1">
                <a:solidFill>
                  <a:schemeClr val="tx1">
                    <a:lumMod val="85000"/>
                    <a:lumOff val="15000"/>
                  </a:schemeClr>
                </a:solidFill>
              </a:rPr>
              <a:t>New</a:t>
            </a:r>
            <a:r>
              <a:rPr lang="en-US" dirty="0">
                <a:solidFill>
                  <a:schemeClr val="tx1">
                    <a:lumMod val="85000"/>
                    <a:lumOff val="15000"/>
                  </a:schemeClr>
                </a:solidFill>
              </a:rPr>
              <a:t> Iranian missile, named after battle of Khaybar, is designed to reach Israel</a:t>
            </a:r>
            <a:r>
              <a:rPr lang="en-US" dirty="0">
                <a:solidFill>
                  <a:srgbClr val="FFFFFF"/>
                </a:solidFill>
              </a:rPr>
              <a:t>.</a:t>
            </a:r>
          </a:p>
        </p:txBody>
      </p:sp>
      <p:pic>
        <p:nvPicPr>
          <p:cNvPr id="5" name="Content Placeholder 4" descr="A rocket on a trailer&#10;&#10;Description automatically generated with medium confidence">
            <a:extLst>
              <a:ext uri="{FF2B5EF4-FFF2-40B4-BE49-F238E27FC236}">
                <a16:creationId xmlns:a16="http://schemas.microsoft.com/office/drawing/2014/main" id="{1B264D85-3A6F-4953-A867-FDFDC8248B01}"/>
              </a:ext>
            </a:extLst>
          </p:cNvPr>
          <p:cNvPicPr>
            <a:picLocks noChangeAspect="1"/>
          </p:cNvPicPr>
          <p:nvPr/>
        </p:nvPicPr>
        <p:blipFill rotWithShape="1">
          <a:blip r:embed="rId3">
            <a:extLst>
              <a:ext uri="{28A0092B-C50C-407E-A947-70E740481C1C}">
                <a14:useLocalDpi xmlns:a14="http://schemas.microsoft.com/office/drawing/2010/main" val="0"/>
              </a:ext>
            </a:extLst>
          </a:blip>
          <a:srcRect t="10816" r="1" b="1"/>
          <a:stretch/>
        </p:blipFill>
        <p:spPr>
          <a:xfrm>
            <a:off x="327547" y="321733"/>
            <a:ext cx="7058306" cy="4107392"/>
          </a:xfrm>
          <a:prstGeom prst="rect">
            <a:avLst/>
          </a:prstGeom>
        </p:spPr>
      </p:pic>
      <p:sp>
        <p:nvSpPr>
          <p:cNvPr id="9" name="Content Placeholder 8">
            <a:extLst>
              <a:ext uri="{FF2B5EF4-FFF2-40B4-BE49-F238E27FC236}">
                <a16:creationId xmlns:a16="http://schemas.microsoft.com/office/drawing/2014/main" id="{B3A459D0-50DE-40EF-A6CE-B26C9D0E0237}"/>
              </a:ext>
            </a:extLst>
          </p:cNvPr>
          <p:cNvSpPr>
            <a:spLocks noGrp="1"/>
          </p:cNvSpPr>
          <p:nvPr>
            <p:ph idx="1"/>
          </p:nvPr>
        </p:nvSpPr>
        <p:spPr>
          <a:xfrm>
            <a:off x="8029319" y="917725"/>
            <a:ext cx="3424739" cy="4852362"/>
          </a:xfrm>
        </p:spPr>
        <p:txBody>
          <a:bodyPr anchor="ctr">
            <a:normAutofit fontScale="92500"/>
          </a:bodyPr>
          <a:lstStyle/>
          <a:p>
            <a:r>
              <a:rPr lang="en-US" sz="1400" dirty="0">
                <a:solidFill>
                  <a:schemeClr val="tx1">
                    <a:lumMod val="85000"/>
                    <a:lumOff val="15000"/>
                  </a:schemeClr>
                </a:solidFill>
                <a:hlinkClick r:id="rId4">
                  <a:extLst>
                    <a:ext uri="{A12FA001-AC4F-418D-AE19-62706E023703}">
                      <ahyp:hlinkClr xmlns:ahyp="http://schemas.microsoft.com/office/drawing/2018/hyperlinkcolor" val="tx"/>
                    </a:ext>
                  </a:extLst>
                </a:hlinkClick>
              </a:rPr>
              <a:t>Iran announced a new missile</a:t>
            </a:r>
            <a:r>
              <a:rPr lang="en-US" sz="1400" dirty="0">
                <a:solidFill>
                  <a:schemeClr val="tx1">
                    <a:lumMod val="85000"/>
                    <a:lumOff val="15000"/>
                  </a:schemeClr>
                </a:solidFill>
              </a:rPr>
              <a:t> this week that it claims has a range of 1,450 kilometers, which means it can reach Israel from western Iran. The missile is called “</a:t>
            </a:r>
            <a:r>
              <a:rPr lang="en-US" sz="1400" dirty="0" err="1">
                <a:solidFill>
                  <a:schemeClr val="tx1">
                    <a:lumMod val="85000"/>
                    <a:lumOff val="15000"/>
                  </a:schemeClr>
                </a:solidFill>
              </a:rPr>
              <a:t>Khaybarshekan</a:t>
            </a:r>
            <a:r>
              <a:rPr lang="en-US" sz="1400" dirty="0">
                <a:solidFill>
                  <a:schemeClr val="tx1">
                    <a:lumMod val="85000"/>
                    <a:lumOff val="15000"/>
                  </a:schemeClr>
                </a:solidFill>
              </a:rPr>
              <a:t>” or “Khaybar breaker,” apparently a reference to a historic battle against Jews in the early Islamic period.</a:t>
            </a:r>
          </a:p>
          <a:p>
            <a:r>
              <a:rPr lang="en-US" sz="1400" dirty="0">
                <a:solidFill>
                  <a:schemeClr val="tx1">
                    <a:lumMod val="85000"/>
                    <a:lumOff val="15000"/>
                  </a:schemeClr>
                </a:solidFill>
              </a:rPr>
              <a:t>The chant “</a:t>
            </a:r>
            <a:r>
              <a:rPr lang="en-US" sz="1400" i="1" dirty="0">
                <a:solidFill>
                  <a:schemeClr val="tx1">
                    <a:lumMod val="85000"/>
                    <a:lumOff val="15000"/>
                  </a:schemeClr>
                </a:solidFill>
                <a:hlinkClick r:id="rId5">
                  <a:extLst>
                    <a:ext uri="{A12FA001-AC4F-418D-AE19-62706E023703}">
                      <ahyp:hlinkClr xmlns:ahyp="http://schemas.microsoft.com/office/drawing/2018/hyperlinkcolor" val="tx"/>
                    </a:ext>
                  </a:extLst>
                </a:hlinkClick>
              </a:rPr>
              <a:t>Khaybar, Khaybar </a:t>
            </a:r>
            <a:r>
              <a:rPr lang="en-US" sz="1400" i="1" dirty="0" err="1">
                <a:solidFill>
                  <a:schemeClr val="tx1">
                    <a:lumMod val="85000"/>
                    <a:lumOff val="15000"/>
                  </a:schemeClr>
                </a:solidFill>
                <a:hlinkClick r:id="rId5">
                  <a:extLst>
                    <a:ext uri="{A12FA001-AC4F-418D-AE19-62706E023703}">
                      <ahyp:hlinkClr xmlns:ahyp="http://schemas.microsoft.com/office/drawing/2018/hyperlinkcolor" val="tx"/>
                    </a:ext>
                  </a:extLst>
                </a:hlinkClick>
              </a:rPr>
              <a:t>ya</a:t>
            </a:r>
            <a:r>
              <a:rPr lang="en-US" sz="1400" i="1" dirty="0">
                <a:solidFill>
                  <a:schemeClr val="tx1">
                    <a:lumMod val="85000"/>
                    <a:lumOff val="15000"/>
                  </a:schemeClr>
                </a:solidFill>
                <a:hlinkClick r:id="rId5">
                  <a:extLst>
                    <a:ext uri="{A12FA001-AC4F-418D-AE19-62706E023703}">
                      <ahyp:hlinkClr xmlns:ahyp="http://schemas.microsoft.com/office/drawing/2018/hyperlinkcolor" val="tx"/>
                    </a:ext>
                  </a:extLst>
                </a:hlinkClick>
              </a:rPr>
              <a:t> </a:t>
            </a:r>
            <a:r>
              <a:rPr lang="en-US" sz="1400" i="1" dirty="0" err="1">
                <a:solidFill>
                  <a:schemeClr val="tx1">
                    <a:lumMod val="85000"/>
                    <a:lumOff val="15000"/>
                  </a:schemeClr>
                </a:solidFill>
                <a:hlinkClick r:id="rId5">
                  <a:extLst>
                    <a:ext uri="{A12FA001-AC4F-418D-AE19-62706E023703}">
                      <ahyp:hlinkClr xmlns:ahyp="http://schemas.microsoft.com/office/drawing/2018/hyperlinkcolor" val="tx"/>
                    </a:ext>
                  </a:extLst>
                </a:hlinkClick>
              </a:rPr>
              <a:t>yahud</a:t>
            </a:r>
            <a:r>
              <a:rPr lang="en-US" sz="1400" dirty="0">
                <a:solidFill>
                  <a:schemeClr val="tx1">
                    <a:lumMod val="85000"/>
                    <a:lumOff val="15000"/>
                  </a:schemeClr>
                </a:solidFill>
              </a:rPr>
              <a:t>” is often used as part of antisemitic chants in the region, encouraging the mass murder or genocide of Jews.</a:t>
            </a:r>
          </a:p>
          <a:p>
            <a:r>
              <a:rPr lang="en-US" sz="1400" dirty="0">
                <a:solidFill>
                  <a:schemeClr val="tx1">
                    <a:lumMod val="85000"/>
                    <a:lumOff val="15000"/>
                  </a:schemeClr>
                </a:solidFill>
              </a:rPr>
              <a:t>Clearly, the name is thus used to describe the warrior qualities that Iran believes it possesses, and which it references with names from the early Islamic period. It matters whether this is all packaged in this new missile as a direct threat to Israel, because Tehran has announced a range that clearly means it can reach the Jewish state.</a:t>
            </a:r>
          </a:p>
          <a:p>
            <a:r>
              <a:rPr lang="en-US" sz="1400" dirty="0">
                <a:solidFill>
                  <a:schemeClr val="tx1">
                    <a:lumMod val="85000"/>
                    <a:lumOff val="15000"/>
                  </a:schemeClr>
                </a:solidFill>
              </a:rPr>
              <a:t>Iran’s purpose is to threaten but using coded language. It has toned down some of its threats against Israel in recent weeks, however, as it awaits the outcome of the Vienna nuclear talks. </a:t>
            </a:r>
            <a:endParaRPr lang="en-US" sz="2000" dirty="0">
              <a:solidFill>
                <a:schemeClr val="tx1">
                  <a:lumMod val="85000"/>
                  <a:lumOff val="15000"/>
                </a:schemeClr>
              </a:solidFill>
            </a:endParaRPr>
          </a:p>
        </p:txBody>
      </p:sp>
    </p:spTree>
    <p:extLst>
      <p:ext uri="{BB962C8B-B14F-4D97-AF65-F5344CB8AC3E}">
        <p14:creationId xmlns:p14="http://schemas.microsoft.com/office/powerpoint/2010/main" val="24371098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B5B3E">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D617801-810F-42F8-B6BC-741DCDB75E6D}"/>
              </a:ext>
            </a:extLst>
          </p:cNvPr>
          <p:cNvSpPr>
            <a:spLocks noGrp="1"/>
          </p:cNvSpPr>
          <p:nvPr>
            <p:ph type="title"/>
          </p:nvPr>
        </p:nvSpPr>
        <p:spPr>
          <a:xfrm>
            <a:off x="524256" y="4767072"/>
            <a:ext cx="6594189" cy="1625210"/>
          </a:xfrm>
        </p:spPr>
        <p:txBody>
          <a:bodyPr>
            <a:normAutofit/>
          </a:bodyPr>
          <a:lstStyle/>
          <a:p>
            <a:pPr algn="r"/>
            <a:r>
              <a:rPr lang="en-US" sz="3700">
                <a:solidFill>
                  <a:srgbClr val="FFFFFF"/>
                </a:solidFill>
              </a:rPr>
              <a:t>New Iranian missile named after battle of Khaybar is designed to reach Israel.</a:t>
            </a:r>
          </a:p>
        </p:txBody>
      </p:sp>
      <p:pic>
        <p:nvPicPr>
          <p:cNvPr id="5" name="Content Placeholder 4" descr="A rocket on a trailer&#10;&#10;Description automatically generated with medium confidence">
            <a:extLst>
              <a:ext uri="{FF2B5EF4-FFF2-40B4-BE49-F238E27FC236}">
                <a16:creationId xmlns:a16="http://schemas.microsoft.com/office/drawing/2014/main" id="{1B264D85-3A6F-4953-A867-FDFDC8248B01}"/>
              </a:ext>
            </a:extLst>
          </p:cNvPr>
          <p:cNvPicPr>
            <a:picLocks noChangeAspect="1"/>
          </p:cNvPicPr>
          <p:nvPr/>
        </p:nvPicPr>
        <p:blipFill rotWithShape="1">
          <a:blip r:embed="rId3">
            <a:extLst>
              <a:ext uri="{28A0092B-C50C-407E-A947-70E740481C1C}">
                <a14:useLocalDpi xmlns:a14="http://schemas.microsoft.com/office/drawing/2010/main" val="0"/>
              </a:ext>
            </a:extLst>
          </a:blip>
          <a:srcRect t="10816" r="1" b="1"/>
          <a:stretch/>
        </p:blipFill>
        <p:spPr>
          <a:xfrm>
            <a:off x="327547" y="321733"/>
            <a:ext cx="7058306" cy="4107392"/>
          </a:xfrm>
          <a:prstGeom prst="rect">
            <a:avLst/>
          </a:prstGeom>
        </p:spPr>
      </p:pic>
      <p:sp>
        <p:nvSpPr>
          <p:cNvPr id="16" name="Rectangle 1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B3A459D0-50DE-40EF-A6CE-B26C9D0E0237}"/>
              </a:ext>
            </a:extLst>
          </p:cNvPr>
          <p:cNvSpPr>
            <a:spLocks noGrp="1"/>
          </p:cNvSpPr>
          <p:nvPr>
            <p:ph idx="1"/>
          </p:nvPr>
        </p:nvSpPr>
        <p:spPr>
          <a:xfrm>
            <a:off x="8029319" y="917725"/>
            <a:ext cx="3424739" cy="4852362"/>
          </a:xfrm>
        </p:spPr>
        <p:txBody>
          <a:bodyPr anchor="ctr">
            <a:normAutofit/>
          </a:bodyPr>
          <a:lstStyle/>
          <a:p>
            <a:r>
              <a:rPr lang="en-US" sz="1300" dirty="0">
                <a:solidFill>
                  <a:srgbClr val="FFFFFF"/>
                </a:solidFill>
                <a:hlinkClick r:id="rId4">
                  <a:extLst>
                    <a:ext uri="{A12FA001-AC4F-418D-AE19-62706E023703}">
                      <ahyp:hlinkClr xmlns:ahyp="http://schemas.microsoft.com/office/drawing/2018/hyperlinkcolor" val="tx"/>
                    </a:ext>
                  </a:extLst>
                </a:hlinkClick>
              </a:rPr>
              <a:t>Iran announced a new missile</a:t>
            </a:r>
            <a:r>
              <a:rPr lang="en-US" sz="1300" dirty="0">
                <a:solidFill>
                  <a:srgbClr val="FFFFFF"/>
                </a:solidFill>
              </a:rPr>
              <a:t> this week that it claims has a range of 1,450 kilometers, which means it can reach Israel from western Iran. The missile is called “</a:t>
            </a:r>
            <a:r>
              <a:rPr lang="en-US" sz="1300" dirty="0" err="1">
                <a:solidFill>
                  <a:srgbClr val="FFFFFF"/>
                </a:solidFill>
              </a:rPr>
              <a:t>Khaybarshekan</a:t>
            </a:r>
            <a:r>
              <a:rPr lang="en-US" sz="1300" dirty="0">
                <a:solidFill>
                  <a:srgbClr val="FFFFFF"/>
                </a:solidFill>
              </a:rPr>
              <a:t>” or “Khaybar breaker,” apparently a reference to a historic battle against Jews in the early Islamic period.</a:t>
            </a:r>
          </a:p>
          <a:p>
            <a:r>
              <a:rPr lang="en-US" sz="1300" dirty="0">
                <a:solidFill>
                  <a:srgbClr val="FFFFFF"/>
                </a:solidFill>
              </a:rPr>
              <a:t>The chant “</a:t>
            </a:r>
            <a:r>
              <a:rPr lang="en-US" sz="1300" i="1" dirty="0">
                <a:solidFill>
                  <a:srgbClr val="FFFFFF"/>
                </a:solidFill>
                <a:hlinkClick r:id="rId5">
                  <a:extLst>
                    <a:ext uri="{A12FA001-AC4F-418D-AE19-62706E023703}">
                      <ahyp:hlinkClr xmlns:ahyp="http://schemas.microsoft.com/office/drawing/2018/hyperlinkcolor" val="tx"/>
                    </a:ext>
                  </a:extLst>
                </a:hlinkClick>
              </a:rPr>
              <a:t>Khaybar, Khaybar </a:t>
            </a:r>
            <a:r>
              <a:rPr lang="en-US" sz="1300" i="1" dirty="0" err="1">
                <a:solidFill>
                  <a:srgbClr val="FFFFFF"/>
                </a:solidFill>
                <a:hlinkClick r:id="rId5">
                  <a:extLst>
                    <a:ext uri="{A12FA001-AC4F-418D-AE19-62706E023703}">
                      <ahyp:hlinkClr xmlns:ahyp="http://schemas.microsoft.com/office/drawing/2018/hyperlinkcolor" val="tx"/>
                    </a:ext>
                  </a:extLst>
                </a:hlinkClick>
              </a:rPr>
              <a:t>ya</a:t>
            </a:r>
            <a:r>
              <a:rPr lang="en-US" sz="1300" i="1" dirty="0">
                <a:solidFill>
                  <a:srgbClr val="FFFFFF"/>
                </a:solidFill>
                <a:hlinkClick r:id="rId5">
                  <a:extLst>
                    <a:ext uri="{A12FA001-AC4F-418D-AE19-62706E023703}">
                      <ahyp:hlinkClr xmlns:ahyp="http://schemas.microsoft.com/office/drawing/2018/hyperlinkcolor" val="tx"/>
                    </a:ext>
                  </a:extLst>
                </a:hlinkClick>
              </a:rPr>
              <a:t> </a:t>
            </a:r>
            <a:r>
              <a:rPr lang="en-US" sz="1300" i="1" dirty="0" err="1">
                <a:solidFill>
                  <a:srgbClr val="FFFFFF"/>
                </a:solidFill>
                <a:hlinkClick r:id="rId5">
                  <a:extLst>
                    <a:ext uri="{A12FA001-AC4F-418D-AE19-62706E023703}">
                      <ahyp:hlinkClr xmlns:ahyp="http://schemas.microsoft.com/office/drawing/2018/hyperlinkcolor" val="tx"/>
                    </a:ext>
                  </a:extLst>
                </a:hlinkClick>
              </a:rPr>
              <a:t>yahud</a:t>
            </a:r>
            <a:r>
              <a:rPr lang="en-US" sz="1300" dirty="0">
                <a:solidFill>
                  <a:srgbClr val="FFFFFF"/>
                </a:solidFill>
              </a:rPr>
              <a:t>” is often used as part of antisemitic chants in the region, encouraging the mass murder of genocide of Jews.</a:t>
            </a:r>
          </a:p>
          <a:p>
            <a:r>
              <a:rPr lang="en-US" sz="1300" dirty="0">
                <a:solidFill>
                  <a:srgbClr val="FFFFFF"/>
                </a:solidFill>
              </a:rPr>
              <a:t>Clearly, the name is thus used to describe the warrior qualities that Iran believes it possesses, and which it references with names from the early Islamic period. It matters whether this is all packaged in this new missile as a direct threat to Israel, because Tehran has announced a range that clearly means it can reach the Jewish state.</a:t>
            </a:r>
          </a:p>
          <a:p>
            <a:r>
              <a:rPr lang="en-US" sz="1300" dirty="0">
                <a:solidFill>
                  <a:srgbClr val="FFFFFF"/>
                </a:solidFill>
              </a:rPr>
              <a:t>Iran’s purpose is to threaten but using coded language. It has toned down some of its threats against Israel in recent weeks, however, as it awaits the outcome of the Vienna nuclear talks. </a:t>
            </a:r>
          </a:p>
        </p:txBody>
      </p:sp>
    </p:spTree>
    <p:extLst>
      <p:ext uri="{BB962C8B-B14F-4D97-AF65-F5344CB8AC3E}">
        <p14:creationId xmlns:p14="http://schemas.microsoft.com/office/powerpoint/2010/main" val="15786042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8C3900-B8A1-4965-88E6-CBCBFE067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4825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7F045A-167B-4E3C-9DD1-9A670BF96FC3}"/>
              </a:ext>
            </a:extLst>
          </p:cNvPr>
          <p:cNvSpPr>
            <a:spLocks noGrp="1"/>
          </p:cNvSpPr>
          <p:nvPr>
            <p:ph type="title"/>
          </p:nvPr>
        </p:nvSpPr>
        <p:spPr>
          <a:xfrm>
            <a:off x="838200" y="624568"/>
            <a:ext cx="3766457" cy="5412920"/>
          </a:xfrm>
        </p:spPr>
        <p:txBody>
          <a:bodyPr>
            <a:normAutofit/>
          </a:bodyPr>
          <a:lstStyle/>
          <a:p>
            <a:r>
              <a:rPr lang="en-US" dirty="0">
                <a:solidFill>
                  <a:srgbClr val="FFFFFF"/>
                </a:solidFill>
              </a:rPr>
              <a:t>Spiritual Lens</a:t>
            </a:r>
          </a:p>
        </p:txBody>
      </p:sp>
      <p:graphicFrame>
        <p:nvGraphicFramePr>
          <p:cNvPr id="5" name="Content Placeholder 2">
            <a:extLst>
              <a:ext uri="{FF2B5EF4-FFF2-40B4-BE49-F238E27FC236}">
                <a16:creationId xmlns:a16="http://schemas.microsoft.com/office/drawing/2014/main" id="{2B4687D6-46A5-42C4-96D4-5D2765C7D2A5}"/>
              </a:ext>
            </a:extLst>
          </p:cNvPr>
          <p:cNvGraphicFramePr>
            <a:graphicFrameLocks noGrp="1"/>
          </p:cNvGraphicFramePr>
          <p:nvPr>
            <p:ph idx="1"/>
            <p:extLst>
              <p:ext uri="{D42A27DB-BD31-4B8C-83A1-F6EECF244321}">
                <p14:modId xmlns:p14="http://schemas.microsoft.com/office/powerpoint/2010/main" val="4065193549"/>
              </p:ext>
            </p:extLst>
          </p:nvPr>
        </p:nvGraphicFramePr>
        <p:xfrm>
          <a:off x="5600700" y="623888"/>
          <a:ext cx="5753100" cy="5413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00556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Content Placeholder 4" descr="A couple of men standing in front of a flag&#10;&#10;Description automatically generated with low confidence">
            <a:extLst>
              <a:ext uri="{FF2B5EF4-FFF2-40B4-BE49-F238E27FC236}">
                <a16:creationId xmlns:a16="http://schemas.microsoft.com/office/drawing/2014/main" id="{EA81954F-C08D-4366-990A-639189D29D32}"/>
              </a:ext>
            </a:extLst>
          </p:cNvPr>
          <p:cNvPicPr>
            <a:picLocks noChangeAspect="1"/>
          </p:cNvPicPr>
          <p:nvPr/>
        </p:nvPicPr>
        <p:blipFill rotWithShape="1">
          <a:blip r:embed="rId2">
            <a:extLst>
              <a:ext uri="{28A0092B-C50C-407E-A947-70E740481C1C}">
                <a14:useLocalDpi xmlns:a14="http://schemas.microsoft.com/office/drawing/2010/main" val="0"/>
              </a:ext>
            </a:extLst>
          </a:blip>
          <a:srcRect r="-1" b="12768"/>
          <a:stretch/>
        </p:blipFill>
        <p:spPr>
          <a:xfrm>
            <a:off x="20" y="10"/>
            <a:ext cx="12188932" cy="6857990"/>
          </a:xfrm>
          <a:prstGeom prst="rect">
            <a:avLst/>
          </a:prstGeom>
        </p:spPr>
      </p:pic>
      <p:sp>
        <p:nvSpPr>
          <p:cNvPr id="12" name="Freeform: Shape 11">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E41162A-5E97-4ED9-B439-5C68D68F02BB}"/>
              </a:ext>
            </a:extLst>
          </p:cNvPr>
          <p:cNvSpPr>
            <a:spLocks noGrp="1"/>
          </p:cNvSpPr>
          <p:nvPr>
            <p:ph type="title"/>
          </p:nvPr>
        </p:nvSpPr>
        <p:spPr>
          <a:xfrm>
            <a:off x="618062" y="4185749"/>
            <a:ext cx="9265771" cy="622836"/>
          </a:xfrm>
        </p:spPr>
        <p:txBody>
          <a:bodyPr>
            <a:normAutofit/>
          </a:bodyPr>
          <a:lstStyle/>
          <a:p>
            <a:r>
              <a:rPr lang="en-US" sz="3600" dirty="0"/>
              <a:t>China and Russia participation</a:t>
            </a:r>
          </a:p>
        </p:txBody>
      </p:sp>
      <p:sp>
        <p:nvSpPr>
          <p:cNvPr id="9" name="Content Placeholder 8">
            <a:extLst>
              <a:ext uri="{FF2B5EF4-FFF2-40B4-BE49-F238E27FC236}">
                <a16:creationId xmlns:a16="http://schemas.microsoft.com/office/drawing/2014/main" id="{20EA427C-82AE-4C5D-9644-FD77E2792FB0}"/>
              </a:ext>
            </a:extLst>
          </p:cNvPr>
          <p:cNvSpPr>
            <a:spLocks noGrp="1"/>
          </p:cNvSpPr>
          <p:nvPr>
            <p:ph idx="1"/>
          </p:nvPr>
        </p:nvSpPr>
        <p:spPr>
          <a:xfrm>
            <a:off x="38942" y="4856921"/>
            <a:ext cx="11833017" cy="1249240"/>
          </a:xfrm>
        </p:spPr>
        <p:txBody>
          <a:bodyPr>
            <a:normAutofit fontScale="92500" lnSpcReduction="20000"/>
          </a:bodyPr>
          <a:lstStyle/>
          <a:p>
            <a:r>
              <a:rPr lang="en-US" sz="2200" dirty="0"/>
              <a:t>These trends continue as before, but Russia’s invasion of Ukraine has made managing them even more difficult. Yet another disastrous result of this war will be the hardening of the Russia-China partnership that it augurs. A sanctioned Russia will rely ever more heavily on Chinese support including on Chinese purchases of Russian energy and access to Chinese payment systems. As damaging as Western sanctions will be to Russia, isolating Russia is not possible if China continues to provide this outlet</a:t>
            </a:r>
            <a:r>
              <a:rPr lang="en-US" sz="1200" dirty="0"/>
              <a:t>.</a:t>
            </a:r>
            <a:endParaRPr lang="en-US" sz="1800" dirty="0"/>
          </a:p>
        </p:txBody>
      </p:sp>
    </p:spTree>
    <p:extLst>
      <p:ext uri="{BB962C8B-B14F-4D97-AF65-F5344CB8AC3E}">
        <p14:creationId xmlns:p14="http://schemas.microsoft.com/office/powerpoint/2010/main" val="4155670191"/>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EFF7B1-6CB7-47D1-AD37-B870CA2B2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FA2962B-21B6-4689-A95D-A8FF6ADE4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745280D-ED36-41FE-8EB1-CE597C99CF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17348" y="774914"/>
            <a:ext cx="304800" cy="429768"/>
            <a:chOff x="215328" y="-46937"/>
            <a:chExt cx="304800" cy="2773841"/>
          </a:xfrm>
        </p:grpSpPr>
        <p:cxnSp>
          <p:nvCxnSpPr>
            <p:cNvPr id="14" name="Straight Connector 13">
              <a:extLst>
                <a:ext uri="{FF2B5EF4-FFF2-40B4-BE49-F238E27FC236}">
                  <a16:creationId xmlns:a16="http://schemas.microsoft.com/office/drawing/2014/main" id="{3D26CEB3-5AE4-4088-AD63-396DB50F28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AA9279A-AD34-474C-834E-6BF658144A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3589559-7D9A-4ECD-90BB-A5565E2DAE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01B1A71-DCEA-4EB2-8133-98A2CD6F09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80E95A5C-1E97-41C3-9DEC-245FF6DEBF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0" name="Oval 19">
              <a:extLst>
                <a:ext uri="{FF2B5EF4-FFF2-40B4-BE49-F238E27FC236}">
                  <a16:creationId xmlns:a16="http://schemas.microsoft.com/office/drawing/2014/main" id="{8D3C3374-C720-4FCD-B6CD-AEF1D1A6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639E2EF-4D23-4EA3-B29E-D6362FF72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30820A4-6CEA-4BF7-8DE4-F5B2D2EB2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320E002-8AED-4D4F-A104-0585FFFB9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6A0BF3F3-3A09-42CE-9483-114BD01DD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233BD5C-DFC7-4EB7-B348-7C9B5B8D0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A00D2CE1-35C1-46E6-BD59-CEE668BD9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A58DCE86-9AE1-46D1-96D6-04B8B3EDF6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0" name="Straight Connector 29">
              <a:extLst>
                <a:ext uri="{FF2B5EF4-FFF2-40B4-BE49-F238E27FC236}">
                  <a16:creationId xmlns:a16="http://schemas.microsoft.com/office/drawing/2014/main" id="{89B74739-D423-4F25-A976-0A6CD86D17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018E700-FF08-42AA-9237-24E7A74AD3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6B3488A-8A55-403E-B9C9-75AFA0CF53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5089B9D-BA8D-4A64-B95F-33940D9D68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E18403B7-F2C7-4C07-8522-21C319109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23B58CC6-A99E-43AF-A467-256F19287F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8" name="Straight Connector 37">
              <a:extLst>
                <a:ext uri="{FF2B5EF4-FFF2-40B4-BE49-F238E27FC236}">
                  <a16:creationId xmlns:a16="http://schemas.microsoft.com/office/drawing/2014/main" id="{8FE97852-3A18-4317-B17E-8C45174F96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9D0BC6E-6D0B-4589-B1BF-372BAA3839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30B892E-E062-4B0A-B79E-E55D36EC9A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D1A4DF9-C28A-4C0A-B273-702F0C4880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32FED92-C3E6-406A-9802-C60673CF8585}"/>
              </a:ext>
            </a:extLst>
          </p:cNvPr>
          <p:cNvSpPr>
            <a:spLocks noGrp="1"/>
          </p:cNvSpPr>
          <p:nvPr>
            <p:ph type="title"/>
          </p:nvPr>
        </p:nvSpPr>
        <p:spPr>
          <a:xfrm>
            <a:off x="630936" y="495992"/>
            <a:ext cx="4195140" cy="5638831"/>
          </a:xfrm>
          <a:noFill/>
        </p:spPr>
        <p:txBody>
          <a:bodyPr anchor="ctr">
            <a:normAutofit/>
          </a:bodyPr>
          <a:lstStyle/>
          <a:p>
            <a:r>
              <a:rPr lang="en-US" sz="4800"/>
              <a:t>Ephesians 3:16-21</a:t>
            </a:r>
          </a:p>
        </p:txBody>
      </p:sp>
      <p:graphicFrame>
        <p:nvGraphicFramePr>
          <p:cNvPr id="5" name="Content Placeholder 2">
            <a:extLst>
              <a:ext uri="{FF2B5EF4-FFF2-40B4-BE49-F238E27FC236}">
                <a16:creationId xmlns:a16="http://schemas.microsoft.com/office/drawing/2014/main" id="{2C2704AD-0F2B-467E-9CE8-E289EFF418B8}"/>
              </a:ext>
            </a:extLst>
          </p:cNvPr>
          <p:cNvGraphicFramePr>
            <a:graphicFrameLocks noGrp="1"/>
          </p:cNvGraphicFramePr>
          <p:nvPr>
            <p:ph idx="1"/>
            <p:extLst>
              <p:ext uri="{D42A27DB-BD31-4B8C-83A1-F6EECF244321}">
                <p14:modId xmlns:p14="http://schemas.microsoft.com/office/powerpoint/2010/main" val="188783102"/>
              </p:ext>
            </p:extLst>
          </p:nvPr>
        </p:nvGraphicFramePr>
        <p:xfrm>
          <a:off x="4915947" y="866585"/>
          <a:ext cx="6253722" cy="5056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25405173"/>
      </p:ext>
    </p:extLst>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EFF7B1-6CB7-47D1-AD37-B870CA2B2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FA2962B-21B6-4689-A95D-A8FF6ADE4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745280D-ED36-41FE-8EB1-CE597C99CF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17348" y="774914"/>
            <a:ext cx="304800" cy="429768"/>
            <a:chOff x="215328" y="-46937"/>
            <a:chExt cx="304800" cy="2773841"/>
          </a:xfrm>
        </p:grpSpPr>
        <p:cxnSp>
          <p:nvCxnSpPr>
            <p:cNvPr id="14" name="Straight Connector 13">
              <a:extLst>
                <a:ext uri="{FF2B5EF4-FFF2-40B4-BE49-F238E27FC236}">
                  <a16:creationId xmlns:a16="http://schemas.microsoft.com/office/drawing/2014/main" id="{3D26CEB3-5AE4-4088-AD63-396DB50F28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AA9279A-AD34-474C-834E-6BF658144A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3589559-7D9A-4ECD-90BB-A5565E2DAE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01B1A71-DCEA-4EB2-8133-98A2CD6F09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80E95A5C-1E97-41C3-9DEC-245FF6DEBF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0" name="Oval 19">
              <a:extLst>
                <a:ext uri="{FF2B5EF4-FFF2-40B4-BE49-F238E27FC236}">
                  <a16:creationId xmlns:a16="http://schemas.microsoft.com/office/drawing/2014/main" id="{8D3C3374-C720-4FCD-B6CD-AEF1D1A6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639E2EF-4D23-4EA3-B29E-D6362FF72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30820A4-6CEA-4BF7-8DE4-F5B2D2EB2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320E002-8AED-4D4F-A104-0585FFFB9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6A0BF3F3-3A09-42CE-9483-114BD01DD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233BD5C-DFC7-4EB7-B348-7C9B5B8D0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A00D2CE1-35C1-46E6-BD59-CEE668BD9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A58DCE86-9AE1-46D1-96D6-04B8B3EDF6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0" name="Straight Connector 29">
              <a:extLst>
                <a:ext uri="{FF2B5EF4-FFF2-40B4-BE49-F238E27FC236}">
                  <a16:creationId xmlns:a16="http://schemas.microsoft.com/office/drawing/2014/main" id="{89B74739-D423-4F25-A976-0A6CD86D17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018E700-FF08-42AA-9237-24E7A74AD3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6B3488A-8A55-403E-B9C9-75AFA0CF53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5089B9D-BA8D-4A64-B95F-33940D9D68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E18403B7-F2C7-4C07-8522-21C319109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23B58CC6-A99E-43AF-A467-256F19287F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8" name="Straight Connector 37">
              <a:extLst>
                <a:ext uri="{FF2B5EF4-FFF2-40B4-BE49-F238E27FC236}">
                  <a16:creationId xmlns:a16="http://schemas.microsoft.com/office/drawing/2014/main" id="{8FE97852-3A18-4317-B17E-8C45174F96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9D0BC6E-6D0B-4589-B1BF-372BAA3839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30B892E-E062-4B0A-B79E-E55D36EC9A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D1A4DF9-C28A-4C0A-B273-702F0C4880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0CE0C985-3F3B-4135-8823-EFFE4F66FC6D}"/>
              </a:ext>
            </a:extLst>
          </p:cNvPr>
          <p:cNvSpPr>
            <a:spLocks noGrp="1"/>
          </p:cNvSpPr>
          <p:nvPr>
            <p:ph type="title"/>
          </p:nvPr>
        </p:nvSpPr>
        <p:spPr>
          <a:xfrm>
            <a:off x="630936" y="495992"/>
            <a:ext cx="4195140" cy="5638831"/>
          </a:xfrm>
          <a:noFill/>
        </p:spPr>
        <p:txBody>
          <a:bodyPr anchor="ctr">
            <a:normAutofit/>
          </a:bodyPr>
          <a:lstStyle/>
          <a:p>
            <a:br>
              <a:rPr lang="en-US" sz="4800" b="0" i="0">
                <a:effectLst/>
                <a:latin typeface="system-ui"/>
              </a:rPr>
            </a:br>
            <a:r>
              <a:rPr lang="en-US" sz="4800" b="0" i="0">
                <a:effectLst/>
                <a:latin typeface="system-ui"/>
              </a:rPr>
              <a:t>Proverbs 3:3-6 NIV</a:t>
            </a:r>
            <a:endParaRPr lang="en-US" sz="4800"/>
          </a:p>
        </p:txBody>
      </p:sp>
      <p:graphicFrame>
        <p:nvGraphicFramePr>
          <p:cNvPr id="5" name="Content Placeholder 2">
            <a:extLst>
              <a:ext uri="{FF2B5EF4-FFF2-40B4-BE49-F238E27FC236}">
                <a16:creationId xmlns:a16="http://schemas.microsoft.com/office/drawing/2014/main" id="{2CBC40A6-C95D-48E0-B5E3-4093065E3217}"/>
              </a:ext>
            </a:extLst>
          </p:cNvPr>
          <p:cNvGraphicFramePr>
            <a:graphicFrameLocks noGrp="1"/>
          </p:cNvGraphicFramePr>
          <p:nvPr>
            <p:ph idx="1"/>
            <p:extLst>
              <p:ext uri="{D42A27DB-BD31-4B8C-83A1-F6EECF244321}">
                <p14:modId xmlns:p14="http://schemas.microsoft.com/office/powerpoint/2010/main" val="4111984658"/>
              </p:ext>
            </p:extLst>
          </p:nvPr>
        </p:nvGraphicFramePr>
        <p:xfrm>
          <a:off x="4915947" y="866585"/>
          <a:ext cx="6253722" cy="5056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7891000"/>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AA0770-1F08-4D64-98B8-1D2953DB2919}"/>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Alternative version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B4B475B-54D5-47E8-83F0-48BEA7E66F29}"/>
              </a:ext>
            </a:extLst>
          </p:cNvPr>
          <p:cNvSpPr>
            <a:spLocks noGrp="1"/>
          </p:cNvSpPr>
          <p:nvPr>
            <p:ph idx="1"/>
          </p:nvPr>
        </p:nvSpPr>
        <p:spPr>
          <a:xfrm>
            <a:off x="4447308" y="591344"/>
            <a:ext cx="6906491" cy="5585619"/>
          </a:xfrm>
        </p:spPr>
        <p:txBody>
          <a:bodyPr anchor="ctr">
            <a:normAutofit/>
          </a:bodyPr>
          <a:lstStyle/>
          <a:p>
            <a:r>
              <a:rPr lang="en-US" dirty="0"/>
              <a:t>Do not let truth and mercy leave you; bind them around your neck, write them on the tablet of your heart. Proverbs 3:3</a:t>
            </a:r>
          </a:p>
          <a:p>
            <a:r>
              <a:rPr lang="en-US" dirty="0"/>
              <a:t>“Truth is incontrovertible. Panic may resent it. Ignorance may deride it. Malice may distort it . But there it is.”</a:t>
            </a:r>
          </a:p>
          <a:p>
            <a:endParaRPr lang="en-US" dirty="0"/>
          </a:p>
        </p:txBody>
      </p:sp>
    </p:spTree>
    <p:extLst>
      <p:ext uri="{BB962C8B-B14F-4D97-AF65-F5344CB8AC3E}">
        <p14:creationId xmlns:p14="http://schemas.microsoft.com/office/powerpoint/2010/main" val="40613103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E05644-A8FC-498A-A6D1-9578A12495BA}"/>
              </a:ext>
            </a:extLst>
          </p:cNvPr>
          <p:cNvSpPr>
            <a:spLocks noGrp="1"/>
          </p:cNvSpPr>
          <p:nvPr>
            <p:ph type="title"/>
          </p:nvPr>
        </p:nvSpPr>
        <p:spPr>
          <a:xfrm>
            <a:off x="686834" y="1153572"/>
            <a:ext cx="3200400" cy="4461163"/>
          </a:xfrm>
        </p:spPr>
        <p:txBody>
          <a:bodyPr>
            <a:normAutofit/>
          </a:bodyPr>
          <a:lstStyle/>
          <a:p>
            <a:r>
              <a:rPr lang="en-US" sz="4100" dirty="0">
                <a:solidFill>
                  <a:srgbClr val="FFFFFF"/>
                </a:solidFill>
              </a:rPr>
              <a:t>Solzhenitsyn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AFC5181-A3AC-489F-BB2B-DE9BB98E6CD6}"/>
              </a:ext>
            </a:extLst>
          </p:cNvPr>
          <p:cNvSpPr>
            <a:spLocks noGrp="1"/>
          </p:cNvSpPr>
          <p:nvPr>
            <p:ph idx="1"/>
          </p:nvPr>
        </p:nvSpPr>
        <p:spPr>
          <a:xfrm>
            <a:off x="4447308" y="591344"/>
            <a:ext cx="6906491" cy="5585619"/>
          </a:xfrm>
        </p:spPr>
        <p:txBody>
          <a:bodyPr anchor="ctr">
            <a:normAutofit/>
          </a:bodyPr>
          <a:lstStyle/>
          <a:p>
            <a:r>
              <a:rPr lang="en-US" sz="2600" b="0" i="0" dirty="0">
                <a:effectLst/>
                <a:latin typeface="proxima-nova"/>
              </a:rPr>
              <a:t>When violence bursts onto the peaceful human condition, its face is flush with self-assurance, it displays on its banner and proclaims: “I am Violence! Make way, step aside, I will crush you!” </a:t>
            </a:r>
            <a:r>
              <a:rPr lang="en-US" sz="2600" b="1" i="0" dirty="0">
                <a:effectLst/>
                <a:latin typeface="proxima-nova"/>
              </a:rPr>
              <a:t>But violence ages swiftly, a few years pass—and it is no longer sure of itself. To prop itself up, to appear decent, it will without fail call forth its ally—Lies</a:t>
            </a:r>
            <a:r>
              <a:rPr lang="en-US" sz="2600" b="0" i="0" dirty="0">
                <a:effectLst/>
                <a:latin typeface="proxima-nova"/>
              </a:rPr>
              <a:t>. For violence has nothing to cover itself with but lies and lies can only persist through violence. And it is not every day and not on every shoulder that violence brings down its heavy hand: </a:t>
            </a:r>
            <a:r>
              <a:rPr lang="en-US" sz="2600" b="1" i="0" dirty="0">
                <a:effectLst/>
                <a:latin typeface="proxima-nova"/>
              </a:rPr>
              <a:t>It demands of us only a submission to lies, a daily participation in deceit—and this suffices as our fealty.</a:t>
            </a:r>
            <a:endParaRPr lang="en-US" sz="2600" b="1" dirty="0"/>
          </a:p>
        </p:txBody>
      </p:sp>
    </p:spTree>
    <p:extLst>
      <p:ext uri="{BB962C8B-B14F-4D97-AF65-F5344CB8AC3E}">
        <p14:creationId xmlns:p14="http://schemas.microsoft.com/office/powerpoint/2010/main" val="16348558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8C3DEBB2-D54E-470C-86B3-631BDDF6CC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845820"/>
            <a:ext cx="6087194" cy="5166360"/>
          </a:xfrm>
          <a:custGeom>
            <a:avLst/>
            <a:gdLst>
              <a:gd name="connsiteX0" fmla="*/ 0 w 6087194"/>
              <a:gd name="connsiteY0" fmla="*/ 0 h 5166360"/>
              <a:gd name="connsiteX1" fmla="*/ 155740 w 6087194"/>
              <a:gd name="connsiteY1" fmla="*/ 0 h 5166360"/>
              <a:gd name="connsiteX2" fmla="*/ 5867656 w 6087194"/>
              <a:gd name="connsiteY2" fmla="*/ 0 h 5166360"/>
              <a:gd name="connsiteX3" fmla="*/ 6087194 w 6087194"/>
              <a:gd name="connsiteY3" fmla="*/ 0 h 5166360"/>
              <a:gd name="connsiteX4" fmla="*/ 3693315 w 6087194"/>
              <a:gd name="connsiteY4" fmla="*/ 5166360 h 5166360"/>
              <a:gd name="connsiteX5" fmla="*/ 3473777 w 6087194"/>
              <a:gd name="connsiteY5" fmla="*/ 5166360 h 5166360"/>
              <a:gd name="connsiteX6" fmla="*/ 155740 w 6087194"/>
              <a:gd name="connsiteY6" fmla="*/ 5166360 h 5166360"/>
              <a:gd name="connsiteX7" fmla="*/ 0 w 6087194"/>
              <a:gd name="connsiteY7" fmla="*/ 516636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87194" h="5166360">
                <a:moveTo>
                  <a:pt x="0" y="0"/>
                </a:moveTo>
                <a:lnTo>
                  <a:pt x="155740" y="0"/>
                </a:lnTo>
                <a:lnTo>
                  <a:pt x="5867656" y="0"/>
                </a:lnTo>
                <a:lnTo>
                  <a:pt x="6087194" y="0"/>
                </a:lnTo>
                <a:lnTo>
                  <a:pt x="3693315" y="5166360"/>
                </a:lnTo>
                <a:lnTo>
                  <a:pt x="3473777" y="5166360"/>
                </a:lnTo>
                <a:lnTo>
                  <a:pt x="155740"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847C7588-8C18-44D9-8469-ABB9865FE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3726915" y="844868"/>
            <a:ext cx="8465085" cy="5167312"/>
          </a:xfrm>
          <a:custGeom>
            <a:avLst/>
            <a:gdLst>
              <a:gd name="connsiteX0" fmla="*/ 0 w 8465085"/>
              <a:gd name="connsiteY0" fmla="*/ 952 h 5167312"/>
              <a:gd name="connsiteX1" fmla="*/ 1898594 w 8465085"/>
              <a:gd name="connsiteY1" fmla="*/ 952 h 5167312"/>
              <a:gd name="connsiteX2" fmla="*/ 1898594 w 8465085"/>
              <a:gd name="connsiteY2" fmla="*/ 0 h 5167312"/>
              <a:gd name="connsiteX3" fmla="*/ 0 w 8465085"/>
              <a:gd name="connsiteY3" fmla="*/ 0 h 5167312"/>
              <a:gd name="connsiteX4" fmla="*/ 221324 w 8465085"/>
              <a:gd name="connsiteY4" fmla="*/ 5167312 h 5167312"/>
              <a:gd name="connsiteX5" fmla="*/ 7243482 w 8465085"/>
              <a:gd name="connsiteY5" fmla="*/ 5167312 h 5167312"/>
              <a:gd name="connsiteX6" fmla="*/ 8465085 w 8465085"/>
              <a:gd name="connsiteY6" fmla="*/ 5167312 h 5167312"/>
              <a:gd name="connsiteX7" fmla="*/ 8465085 w 8465085"/>
              <a:gd name="connsiteY7" fmla="*/ 0 h 5167312"/>
              <a:gd name="connsiteX8" fmla="*/ 7243482 w 8465085"/>
              <a:gd name="connsiteY8" fmla="*/ 0 h 5167312"/>
              <a:gd name="connsiteX9" fmla="*/ 2610976 w 8465085"/>
              <a:gd name="connsiteY9" fmla="*/ 0 h 5167312"/>
              <a:gd name="connsiteX10" fmla="*/ 2610976 w 8465085"/>
              <a:gd name="connsiteY10" fmla="*/ 952 h 5167312"/>
              <a:gd name="connsiteX11" fmla="*/ 2615203 w 8465085"/>
              <a:gd name="connsiteY11"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65085" h="5167312">
                <a:moveTo>
                  <a:pt x="0" y="952"/>
                </a:moveTo>
                <a:lnTo>
                  <a:pt x="1898594" y="952"/>
                </a:lnTo>
                <a:lnTo>
                  <a:pt x="1898594" y="0"/>
                </a:lnTo>
                <a:lnTo>
                  <a:pt x="0" y="0"/>
                </a:lnTo>
                <a:close/>
                <a:moveTo>
                  <a:pt x="221324" y="5167312"/>
                </a:moveTo>
                <a:lnTo>
                  <a:pt x="7243482" y="5167312"/>
                </a:lnTo>
                <a:lnTo>
                  <a:pt x="8465085" y="5167312"/>
                </a:lnTo>
                <a:lnTo>
                  <a:pt x="8465085" y="0"/>
                </a:lnTo>
                <a:lnTo>
                  <a:pt x="7243482" y="0"/>
                </a:lnTo>
                <a:lnTo>
                  <a:pt x="2610976" y="0"/>
                </a:lnTo>
                <a:lnTo>
                  <a:pt x="2610976" y="952"/>
                </a:lnTo>
                <a:lnTo>
                  <a:pt x="2615203" y="952"/>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9DA88E0-47A5-4378-8FB3-CF164B979593}"/>
              </a:ext>
            </a:extLst>
          </p:cNvPr>
          <p:cNvSpPr>
            <a:spLocks noGrp="1"/>
          </p:cNvSpPr>
          <p:nvPr>
            <p:ph type="title"/>
          </p:nvPr>
        </p:nvSpPr>
        <p:spPr>
          <a:xfrm>
            <a:off x="838199" y="1841614"/>
            <a:ext cx="3409508" cy="3173819"/>
          </a:xfrm>
        </p:spPr>
        <p:txBody>
          <a:bodyPr>
            <a:normAutofit/>
          </a:bodyPr>
          <a:lstStyle/>
          <a:p>
            <a:r>
              <a:rPr lang="en-US">
                <a:solidFill>
                  <a:schemeClr val="bg1"/>
                </a:solidFill>
              </a:rPr>
              <a:t>Live Not By Lies</a:t>
            </a:r>
          </a:p>
        </p:txBody>
      </p:sp>
      <p:sp>
        <p:nvSpPr>
          <p:cNvPr id="3" name="Content Placeholder 2">
            <a:extLst>
              <a:ext uri="{FF2B5EF4-FFF2-40B4-BE49-F238E27FC236}">
                <a16:creationId xmlns:a16="http://schemas.microsoft.com/office/drawing/2014/main" id="{E20F76BB-D76B-480F-A122-082CA1F7DD16}"/>
              </a:ext>
            </a:extLst>
          </p:cNvPr>
          <p:cNvSpPr>
            <a:spLocks noGrp="1"/>
          </p:cNvSpPr>
          <p:nvPr>
            <p:ph idx="1"/>
          </p:nvPr>
        </p:nvSpPr>
        <p:spPr>
          <a:xfrm>
            <a:off x="6096000" y="1137208"/>
            <a:ext cx="5257800" cy="4582632"/>
          </a:xfrm>
        </p:spPr>
        <p:txBody>
          <a:bodyPr anchor="ctr">
            <a:normAutofit/>
          </a:bodyPr>
          <a:lstStyle/>
          <a:p>
            <a:r>
              <a:rPr lang="en-US" sz="2000" b="0" i="0">
                <a:effectLst/>
                <a:latin typeface="proxima-nova"/>
              </a:rPr>
              <a:t>And therein we find, neglected by us, the simplest, the most accessible key to our liberation: a </a:t>
            </a:r>
            <a:r>
              <a:rPr lang="en-US" sz="2000" b="0" i="1">
                <a:effectLst/>
                <a:latin typeface="proxima-nova"/>
              </a:rPr>
              <a:t>personal nonparticipation in lies! </a:t>
            </a:r>
            <a:r>
              <a:rPr lang="en-US" sz="2000" b="0" i="0">
                <a:effectLst/>
                <a:latin typeface="proxima-nova"/>
              </a:rPr>
              <a:t>Even if all is covered by lies, even if all is under their rule, let us resist in the smallest way: Let their rule hold </a:t>
            </a:r>
            <a:r>
              <a:rPr lang="en-US" sz="2000" b="0" i="1">
                <a:effectLst/>
                <a:latin typeface="proxima-nova"/>
              </a:rPr>
              <a:t>not through me!</a:t>
            </a:r>
          </a:p>
          <a:p>
            <a:r>
              <a:rPr lang="en-US" sz="2000" b="0" i="0">
                <a:effectLst/>
                <a:latin typeface="proxima-nova"/>
              </a:rPr>
              <a:t>And this is the way to break out of the imaginary encirclement of our inertness, the easiest way for us and the most devastating for the lies. For when people renounce lies, lies simply cease to exist.</a:t>
            </a:r>
            <a:endParaRPr lang="en-US" sz="2000" i="1">
              <a:latin typeface="proxima-nova"/>
            </a:endParaRPr>
          </a:p>
          <a:p>
            <a:r>
              <a:rPr lang="en-US" sz="2000" b="0" i="0">
                <a:effectLst/>
                <a:latin typeface="proxima-nova"/>
              </a:rPr>
              <a:t>Our way must be: </a:t>
            </a:r>
            <a:r>
              <a:rPr lang="en-US" sz="2000" b="0" i="1">
                <a:effectLst/>
                <a:latin typeface="proxima-nova"/>
              </a:rPr>
              <a:t>Never knowingly support lies! </a:t>
            </a:r>
            <a:endParaRPr lang="en-US" sz="2000"/>
          </a:p>
        </p:txBody>
      </p:sp>
    </p:spTree>
    <p:extLst>
      <p:ext uri="{BB962C8B-B14F-4D97-AF65-F5344CB8AC3E}">
        <p14:creationId xmlns:p14="http://schemas.microsoft.com/office/powerpoint/2010/main" val="13867327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1ECD6-37FE-4484-A621-4ABBBEAFAFD5}"/>
              </a:ext>
            </a:extLst>
          </p:cNvPr>
          <p:cNvSpPr>
            <a:spLocks noGrp="1"/>
          </p:cNvSpPr>
          <p:nvPr>
            <p:ph type="title"/>
          </p:nvPr>
        </p:nvSpPr>
        <p:spPr>
          <a:xfrm>
            <a:off x="1653363" y="365760"/>
            <a:ext cx="9367203" cy="1188720"/>
          </a:xfrm>
        </p:spPr>
        <p:txBody>
          <a:bodyPr>
            <a:normAutofit/>
          </a:bodyPr>
          <a:lstStyle/>
          <a:p>
            <a:r>
              <a:rPr lang="en-US" dirty="0"/>
              <a:t>Europe’s energy problem</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BB518CBF-0FDC-4405-8167-5E95808E14B2}"/>
              </a:ext>
            </a:extLst>
          </p:cNvPr>
          <p:cNvSpPr>
            <a:spLocks noGrp="1"/>
          </p:cNvSpPr>
          <p:nvPr>
            <p:ph idx="1"/>
          </p:nvPr>
        </p:nvSpPr>
        <p:spPr>
          <a:xfrm>
            <a:off x="1653363" y="2176272"/>
            <a:ext cx="9367204" cy="4041648"/>
          </a:xfrm>
        </p:spPr>
        <p:txBody>
          <a:bodyPr anchor="t">
            <a:normAutofit/>
          </a:bodyPr>
          <a:lstStyle/>
          <a:p>
            <a:r>
              <a:rPr lang="en-US" sz="2400"/>
              <a:t>Putin knows that Europe </a:t>
            </a:r>
            <a:r>
              <a:rPr lang="en-US" sz="2400">
                <a:hlinkClick r:id="rId3"/>
              </a:rPr>
              <a:t>produces</a:t>
            </a:r>
            <a:r>
              <a:rPr lang="en-US" sz="2400"/>
              <a:t> 3.6 million barrels of oil a day but uses 15 million barrels of oil a day. Putin knows that Europe produces 230 billion cubic meters of natural gas a year but uses 560 billion cubic meters. He knows that Europe uses 950 million tons of coal a year but produces half that.</a:t>
            </a:r>
          </a:p>
          <a:p>
            <a:r>
              <a:rPr lang="en-US" sz="2400"/>
              <a:t>The former KGB agent knows Russia produces 11 million barrels of oil per day but only uses 3.4 million. He knows Russia now produces over 700 billion cubic meters of gas a year but only uses around 400 billion. Russia mines 800 million tons of coal each year but uses 300.</a:t>
            </a:r>
          </a:p>
          <a:p>
            <a:r>
              <a:rPr lang="en-US" sz="2400"/>
              <a:t>That’s how Russia ends up supplying about 20 percent of Europe’s oil, 40 percent of its gas, and 20 percent of its coal. </a:t>
            </a:r>
          </a:p>
        </p:txBody>
      </p:sp>
    </p:spTree>
    <p:extLst>
      <p:ext uri="{BB962C8B-B14F-4D97-AF65-F5344CB8AC3E}">
        <p14:creationId xmlns:p14="http://schemas.microsoft.com/office/powerpoint/2010/main" val="14677302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AF91B-85A6-4515-B066-C6293A494B53}"/>
              </a:ext>
            </a:extLst>
          </p:cNvPr>
          <p:cNvSpPr>
            <a:spLocks noGrp="1"/>
          </p:cNvSpPr>
          <p:nvPr>
            <p:ph type="title"/>
          </p:nvPr>
        </p:nvSpPr>
        <p:spPr>
          <a:xfrm>
            <a:off x="1653363" y="365760"/>
            <a:ext cx="9367203" cy="1188720"/>
          </a:xfrm>
        </p:spPr>
        <p:txBody>
          <a:bodyPr>
            <a:normAutofit/>
          </a:bodyPr>
          <a:lstStyle/>
          <a:p>
            <a:r>
              <a:rPr lang="en-US" dirty="0"/>
              <a:t>THE question is Why?</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2B51F060-2962-4300-B554-E8FFC5CF069D}"/>
              </a:ext>
            </a:extLst>
          </p:cNvPr>
          <p:cNvSpPr>
            <a:spLocks noGrp="1"/>
          </p:cNvSpPr>
          <p:nvPr>
            <p:ph idx="1"/>
          </p:nvPr>
        </p:nvSpPr>
        <p:spPr>
          <a:xfrm>
            <a:off x="1653363" y="2176272"/>
            <a:ext cx="9367204" cy="4041648"/>
          </a:xfrm>
        </p:spPr>
        <p:txBody>
          <a:bodyPr anchor="t">
            <a:normAutofit/>
          </a:bodyPr>
          <a:lstStyle/>
          <a:p>
            <a:pPr marL="0" marR="0" lvl="0" indent="0" defTabSz="914400" rtl="0" eaLnBrk="0" fontAlgn="base" latinLnBrk="0" hangingPunct="0">
              <a:spcBef>
                <a:spcPct val="0"/>
              </a:spcBef>
              <a:spcAft>
                <a:spcPct val="0"/>
              </a:spcAft>
              <a:buClrTx/>
              <a:buSzTx/>
              <a:buFontTx/>
              <a:buNone/>
              <a:tabLst/>
            </a:pPr>
            <a:r>
              <a:rPr kumimoji="0" lang="en-US" altLang="en-US" sz="2400" b="0" i="0" u="none" strike="noStrike" cap="none" normalizeH="0" baseline="0">
                <a:ln>
                  <a:noFill/>
                </a:ln>
                <a:effectLst/>
                <a:latin typeface="Arial" panose="020B0604020202020204" pitchFamily="34" charset="0"/>
              </a:rPr>
              <a:t>The reason Europe didn’t have a muscular deterrent threat</a:t>
            </a:r>
          </a:p>
          <a:p>
            <a:pPr marL="0" marR="0" lvl="0" indent="0" defTabSz="914400" rtl="0" eaLnBrk="0" fontAlgn="base" latinLnBrk="0" hangingPunct="0">
              <a:spcBef>
                <a:spcPct val="0"/>
              </a:spcBef>
              <a:spcAft>
                <a:spcPct val="0"/>
              </a:spcAft>
              <a:buClrTx/>
              <a:buSzTx/>
              <a:buFontTx/>
              <a:buNone/>
              <a:tabLst/>
            </a:pPr>
            <a:r>
              <a:rPr kumimoji="0" lang="en-US" altLang="en-US" sz="2400" b="0" i="0" u="none" strike="noStrike" cap="none" normalizeH="0" baseline="0">
                <a:ln>
                  <a:noFill/>
                </a:ln>
                <a:effectLst/>
                <a:latin typeface="Arial" panose="020B0604020202020204" pitchFamily="34" charset="0"/>
              </a:rPr>
              <a:t> to prevent Russian aggression—and in fact pevented the U.S. </a:t>
            </a:r>
          </a:p>
          <a:p>
            <a:pPr marL="0" marR="0" lvl="0" indent="0" defTabSz="914400" rtl="0" eaLnBrk="0" fontAlgn="base" latinLnBrk="0" hangingPunct="0">
              <a:spcBef>
                <a:spcPct val="0"/>
              </a:spcBef>
              <a:spcAft>
                <a:spcPct val="0"/>
              </a:spcAft>
              <a:buClrTx/>
              <a:buSzTx/>
              <a:buFontTx/>
              <a:buNone/>
              <a:tabLst/>
            </a:pPr>
            <a:r>
              <a:rPr kumimoji="0" lang="en-US" altLang="en-US" sz="2400" b="0" i="0" u="none" strike="noStrike" cap="none" normalizeH="0" baseline="0">
                <a:ln>
                  <a:noFill/>
                </a:ln>
                <a:effectLst/>
                <a:latin typeface="Arial" panose="020B0604020202020204" pitchFamily="34" charset="0"/>
              </a:rPr>
              <a:t>from getting allies to do more—is that it needs Putin’s oil and gas. </a:t>
            </a:r>
          </a:p>
          <a:p>
            <a:pPr marL="0" marR="0" lvl="0" indent="0" defTabSz="914400" rtl="0" eaLnBrk="0" fontAlgn="base" latinLnBrk="0" hangingPunct="0">
              <a:spcBef>
                <a:spcPct val="0"/>
              </a:spcBef>
              <a:spcAft>
                <a:spcPct val="0"/>
              </a:spcAft>
              <a:buClrTx/>
              <a:buSzTx/>
              <a:buFontTx/>
              <a:buNone/>
              <a:tabLst/>
            </a:pPr>
            <a:endParaRPr lang="en-US" altLang="en-US" sz="2400">
              <a:latin typeface="Arial" panose="020B0604020202020204" pitchFamily="34" charset="0"/>
            </a:endParaRPr>
          </a:p>
          <a:p>
            <a:pPr marL="0" marR="0" lvl="0" indent="0" defTabSz="914400" rtl="0" eaLnBrk="0" fontAlgn="base" latinLnBrk="0" hangingPunct="0">
              <a:spcBef>
                <a:spcPct val="0"/>
              </a:spcBef>
              <a:spcAft>
                <a:spcPct val="0"/>
              </a:spcAft>
              <a:buClrTx/>
              <a:buSzTx/>
              <a:buFontTx/>
              <a:buNone/>
              <a:tabLst/>
            </a:pPr>
            <a:r>
              <a:rPr kumimoji="0" lang="en-US" altLang="en-US" sz="2400" b="0" i="0" u="none" strike="noStrike" cap="none" normalizeH="0" baseline="0">
                <a:ln>
                  <a:noFill/>
                </a:ln>
                <a:effectLst/>
                <a:latin typeface="Arial" panose="020B0604020202020204" pitchFamily="34" charset="0"/>
              </a:rPr>
              <a:t>How is it possible that European countries, Germany </a:t>
            </a:r>
          </a:p>
          <a:p>
            <a:pPr marL="0" marR="0" lvl="0" indent="0" defTabSz="914400" rtl="0" eaLnBrk="0" fontAlgn="base" latinLnBrk="0" hangingPunct="0">
              <a:spcBef>
                <a:spcPct val="0"/>
              </a:spcBef>
              <a:spcAft>
                <a:spcPct val="0"/>
              </a:spcAft>
              <a:buClrTx/>
              <a:buSzTx/>
              <a:buFontTx/>
              <a:buNone/>
              <a:tabLst/>
            </a:pPr>
            <a:r>
              <a:rPr kumimoji="0" lang="en-US" altLang="en-US" sz="2400" b="0" i="0" u="none" strike="noStrike" cap="none" normalizeH="0" baseline="0">
                <a:ln>
                  <a:noFill/>
                </a:ln>
                <a:effectLst/>
                <a:latin typeface="Arial" panose="020B0604020202020204" pitchFamily="34" charset="0"/>
              </a:rPr>
              <a:t>especially, allowed themselves to become so dependent </a:t>
            </a:r>
          </a:p>
          <a:p>
            <a:pPr marL="0" marR="0" lvl="0" indent="0" defTabSz="914400" rtl="0" eaLnBrk="0" fontAlgn="base" latinLnBrk="0" hangingPunct="0">
              <a:spcBef>
                <a:spcPct val="0"/>
              </a:spcBef>
              <a:spcAft>
                <a:spcPct val="0"/>
              </a:spcAft>
              <a:buClrTx/>
              <a:buSzTx/>
              <a:buFontTx/>
              <a:buNone/>
              <a:tabLst/>
            </a:pPr>
            <a:r>
              <a:rPr kumimoji="0" lang="en-US" altLang="en-US" sz="2400" b="0" i="0" u="none" strike="noStrike" cap="none" normalizeH="0" baseline="0">
                <a:ln>
                  <a:noFill/>
                </a:ln>
                <a:effectLst/>
                <a:latin typeface="Arial" panose="020B0604020202020204" pitchFamily="34" charset="0"/>
              </a:rPr>
              <a:t>on an authoritarian country over the 30 years </a:t>
            </a:r>
          </a:p>
          <a:p>
            <a:pPr marL="0" marR="0" lvl="0" indent="0" defTabSz="914400" rtl="0" eaLnBrk="0" fontAlgn="base" latinLnBrk="0" hangingPunct="0">
              <a:spcBef>
                <a:spcPct val="0"/>
              </a:spcBef>
              <a:spcAft>
                <a:spcPct val="0"/>
              </a:spcAft>
              <a:buClrTx/>
              <a:buSzTx/>
              <a:buFontTx/>
              <a:buNone/>
              <a:tabLst/>
            </a:pPr>
            <a:r>
              <a:rPr kumimoji="0" lang="en-US" altLang="en-US" sz="2400" b="0" i="0" u="none" strike="noStrike" cap="none" normalizeH="0" baseline="0">
                <a:ln>
                  <a:noFill/>
                </a:ln>
                <a:effectLst/>
                <a:latin typeface="Arial" panose="020B0604020202020204" pitchFamily="34" charset="0"/>
              </a:rPr>
              <a:t>since the end of the Cold War? </a:t>
            </a:r>
          </a:p>
          <a:p>
            <a:endParaRPr lang="en-US" sz="2400"/>
          </a:p>
        </p:txBody>
      </p:sp>
    </p:spTree>
    <p:extLst>
      <p:ext uri="{BB962C8B-B14F-4D97-AF65-F5344CB8AC3E}">
        <p14:creationId xmlns:p14="http://schemas.microsoft.com/office/powerpoint/2010/main" val="35890235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9F7551-E956-43CB-8F36-268A5DA44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0677D43-DB57-4254-BD60-C0C10917D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155" y="457200"/>
            <a:ext cx="7898845" cy="5909113"/>
          </a:xfrm>
          <a:custGeom>
            <a:avLst/>
            <a:gdLst>
              <a:gd name="connsiteX0" fmla="*/ 3848214 w 7898845"/>
              <a:gd name="connsiteY0" fmla="*/ 0 h 5909113"/>
              <a:gd name="connsiteX1" fmla="*/ 7898845 w 7898845"/>
              <a:gd name="connsiteY1" fmla="*/ 0 h 5909113"/>
              <a:gd name="connsiteX2" fmla="*/ 7898845 w 7898845"/>
              <a:gd name="connsiteY2" fmla="*/ 5907437 h 5909113"/>
              <a:gd name="connsiteX3" fmla="*/ 7778213 w 7898845"/>
              <a:gd name="connsiteY3" fmla="*/ 5907437 h 5909113"/>
              <a:gd name="connsiteX4" fmla="*/ 7778213 w 7898845"/>
              <a:gd name="connsiteY4" fmla="*/ 5909093 h 5909113"/>
              <a:gd name="connsiteX5" fmla="*/ 7485321 w 7898845"/>
              <a:gd name="connsiteY5" fmla="*/ 5909093 h 5909113"/>
              <a:gd name="connsiteX6" fmla="*/ 7485321 w 7898845"/>
              <a:gd name="connsiteY6" fmla="*/ 5909094 h 5909113"/>
              <a:gd name="connsiteX7" fmla="*/ 4228895 w 7898845"/>
              <a:gd name="connsiteY7" fmla="*/ 5909094 h 5909113"/>
              <a:gd name="connsiteX8" fmla="*/ 4228895 w 7898845"/>
              <a:gd name="connsiteY8" fmla="*/ 5909112 h 5909113"/>
              <a:gd name="connsiteX9" fmla="*/ 3936003 w 7898845"/>
              <a:gd name="connsiteY9" fmla="*/ 5909112 h 5909113"/>
              <a:gd name="connsiteX10" fmla="*/ 3936003 w 7898845"/>
              <a:gd name="connsiteY10" fmla="*/ 5909113 h 5909113"/>
              <a:gd name="connsiteX11" fmla="*/ 0 w 7898845"/>
              <a:gd name="connsiteY11" fmla="*/ 5909113 h 5909113"/>
              <a:gd name="connsiteX12" fmla="*/ 2796838 w 7898845"/>
              <a:gd name="connsiteY12" fmla="*/ 1676 h 5909113"/>
              <a:gd name="connsiteX13" fmla="*/ 2916686 w 7898845"/>
              <a:gd name="connsiteY13" fmla="*/ 1676 h 5909113"/>
              <a:gd name="connsiteX14" fmla="*/ 2917470 w 7898845"/>
              <a:gd name="connsiteY14" fmla="*/ 20 h 5909113"/>
              <a:gd name="connsiteX15" fmla="*/ 3210362 w 7898845"/>
              <a:gd name="connsiteY15" fmla="*/ 20 h 5909113"/>
              <a:gd name="connsiteX16" fmla="*/ 3210362 w 7898845"/>
              <a:gd name="connsiteY16" fmla="*/ 19 h 5909113"/>
              <a:gd name="connsiteX17" fmla="*/ 3555322 w 7898845"/>
              <a:gd name="connsiteY17" fmla="*/ 19 h 5909113"/>
              <a:gd name="connsiteX18" fmla="*/ 3555322 w 7898845"/>
              <a:gd name="connsiteY18" fmla="*/ 1 h 5909113"/>
              <a:gd name="connsiteX19" fmla="*/ 3848214 w 7898845"/>
              <a:gd name="connsiteY19" fmla="*/ 1 h 590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98845" h="5909113">
                <a:moveTo>
                  <a:pt x="3848214" y="0"/>
                </a:moveTo>
                <a:lnTo>
                  <a:pt x="7898845" y="0"/>
                </a:lnTo>
                <a:lnTo>
                  <a:pt x="7898845" y="5907437"/>
                </a:lnTo>
                <a:lnTo>
                  <a:pt x="7778213" y="5907437"/>
                </a:lnTo>
                <a:lnTo>
                  <a:pt x="7778213" y="5909093"/>
                </a:lnTo>
                <a:lnTo>
                  <a:pt x="7485321" y="5909093"/>
                </a:lnTo>
                <a:lnTo>
                  <a:pt x="7485321" y="5909094"/>
                </a:lnTo>
                <a:lnTo>
                  <a:pt x="4228895" y="5909094"/>
                </a:lnTo>
                <a:lnTo>
                  <a:pt x="4228895" y="5909112"/>
                </a:lnTo>
                <a:lnTo>
                  <a:pt x="3936003" y="5909112"/>
                </a:lnTo>
                <a:lnTo>
                  <a:pt x="3936003" y="5909113"/>
                </a:lnTo>
                <a:lnTo>
                  <a:pt x="0" y="5909113"/>
                </a:lnTo>
                <a:lnTo>
                  <a:pt x="2796838" y="1676"/>
                </a:lnTo>
                <a:lnTo>
                  <a:pt x="2916686" y="1676"/>
                </a:lnTo>
                <a:lnTo>
                  <a:pt x="2917470" y="20"/>
                </a:lnTo>
                <a:lnTo>
                  <a:pt x="3210362" y="20"/>
                </a:lnTo>
                <a:lnTo>
                  <a:pt x="3210362" y="19"/>
                </a:lnTo>
                <a:lnTo>
                  <a:pt x="3555322" y="19"/>
                </a:lnTo>
                <a:lnTo>
                  <a:pt x="3555322" y="1"/>
                </a:lnTo>
                <a:lnTo>
                  <a:pt x="3848214" y="1"/>
                </a:lnTo>
                <a:close/>
              </a:path>
            </a:pathLst>
          </a:custGeom>
          <a:solidFill>
            <a:srgbClr val="B4B4B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F0924E5-8F0D-47CB-B59E-155AFCF8C3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8858"/>
            <a:ext cx="6769978" cy="5907437"/>
          </a:xfrm>
          <a:custGeom>
            <a:avLst/>
            <a:gdLst>
              <a:gd name="connsiteX0" fmla="*/ 0 w 6769978"/>
              <a:gd name="connsiteY0" fmla="*/ 0 h 5905761"/>
              <a:gd name="connsiteX1" fmla="*/ 6769978 w 6769978"/>
              <a:gd name="connsiteY1" fmla="*/ 0 h 5905761"/>
              <a:gd name="connsiteX2" fmla="*/ 3973138 w 6769978"/>
              <a:gd name="connsiteY2" fmla="*/ 5905761 h 5905761"/>
              <a:gd name="connsiteX3" fmla="*/ 0 w 6769978"/>
              <a:gd name="connsiteY3" fmla="*/ 5905761 h 5905761"/>
            </a:gdLst>
            <a:ahLst/>
            <a:cxnLst>
              <a:cxn ang="0">
                <a:pos x="connsiteX0" y="connsiteY0"/>
              </a:cxn>
              <a:cxn ang="0">
                <a:pos x="connsiteX1" y="connsiteY1"/>
              </a:cxn>
              <a:cxn ang="0">
                <a:pos x="connsiteX2" y="connsiteY2"/>
              </a:cxn>
              <a:cxn ang="0">
                <a:pos x="connsiteX3" y="connsiteY3"/>
              </a:cxn>
            </a:cxnLst>
            <a:rect l="l" t="t" r="r" b="b"/>
            <a:pathLst>
              <a:path w="6769978" h="5905761">
                <a:moveTo>
                  <a:pt x="0" y="0"/>
                </a:moveTo>
                <a:lnTo>
                  <a:pt x="6769978" y="0"/>
                </a:lnTo>
                <a:lnTo>
                  <a:pt x="3973138" y="5905761"/>
                </a:lnTo>
                <a:lnTo>
                  <a:pt x="0" y="5905761"/>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400E27F-E08E-4C8D-8B2D-8F14E0944DAB}"/>
              </a:ext>
            </a:extLst>
          </p:cNvPr>
          <p:cNvSpPr>
            <a:spLocks noGrp="1"/>
          </p:cNvSpPr>
          <p:nvPr>
            <p:ph type="title"/>
          </p:nvPr>
        </p:nvSpPr>
        <p:spPr>
          <a:xfrm>
            <a:off x="838201" y="1710127"/>
            <a:ext cx="3431650" cy="3666346"/>
          </a:xfrm>
        </p:spPr>
        <p:txBody>
          <a:bodyPr>
            <a:normAutofit/>
          </a:bodyPr>
          <a:lstStyle/>
          <a:p>
            <a:r>
              <a:rPr lang="en-US">
                <a:solidFill>
                  <a:schemeClr val="bg1"/>
                </a:solidFill>
              </a:rPr>
              <a:t>Green Ideology</a:t>
            </a:r>
          </a:p>
        </p:txBody>
      </p:sp>
      <p:sp>
        <p:nvSpPr>
          <p:cNvPr id="3" name="Content Placeholder 2">
            <a:extLst>
              <a:ext uri="{FF2B5EF4-FFF2-40B4-BE49-F238E27FC236}">
                <a16:creationId xmlns:a16="http://schemas.microsoft.com/office/drawing/2014/main" id="{0939FD74-54AA-42D4-B734-F3589E70B8E6}"/>
              </a:ext>
            </a:extLst>
          </p:cNvPr>
          <p:cNvSpPr>
            <a:spLocks noGrp="1"/>
          </p:cNvSpPr>
          <p:nvPr>
            <p:ph idx="1"/>
          </p:nvPr>
        </p:nvSpPr>
        <p:spPr>
          <a:xfrm>
            <a:off x="6766560" y="1335024"/>
            <a:ext cx="4581144" cy="4416552"/>
          </a:xfrm>
        </p:spPr>
        <p:txBody>
          <a:bodyPr anchor="ctr">
            <a:normAutofit/>
          </a:bodyPr>
          <a:lstStyle/>
          <a:p>
            <a:r>
              <a:rPr lang="en-US" sz="2000"/>
              <a:t>Here’s how: These countries are in the grips of a delusional ideology that makes them incapable of understanding the hard realities of energy production. Green ideology insists we don’t need nuclear and that we don’t need fracking. It insists that it’s just a matter of will and money to switch to all-renewables—and fast. It insists that we need</a:t>
            </a:r>
            <a:r>
              <a:rPr lang="en-US" sz="2000">
                <a:hlinkClick r:id="rId2"/>
              </a:rPr>
              <a:t> “degrowth”</a:t>
            </a:r>
            <a:r>
              <a:rPr lang="en-US" sz="2000"/>
              <a:t> of the economy, and that we face </a:t>
            </a:r>
            <a:r>
              <a:rPr lang="en-US" sz="2000">
                <a:hlinkClick r:id="rId3"/>
              </a:rPr>
              <a:t>looming human “extinction.</a:t>
            </a:r>
            <a:r>
              <a:rPr lang="en-US" sz="2000"/>
              <a:t>” (I would know. I myself was once a </a:t>
            </a:r>
            <a:r>
              <a:rPr lang="en-US" sz="2000">
                <a:hlinkClick r:id="rId4"/>
              </a:rPr>
              <a:t>true believer</a:t>
            </a:r>
            <a:r>
              <a:rPr lang="en-US" sz="2000"/>
              <a:t>.)</a:t>
            </a:r>
          </a:p>
        </p:txBody>
      </p:sp>
    </p:spTree>
    <p:extLst>
      <p:ext uri="{BB962C8B-B14F-4D97-AF65-F5344CB8AC3E}">
        <p14:creationId xmlns:p14="http://schemas.microsoft.com/office/powerpoint/2010/main" val="6294384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0E14B-5288-47B6-98AA-9E81FA6AD61E}"/>
              </a:ext>
            </a:extLst>
          </p:cNvPr>
          <p:cNvSpPr>
            <a:spLocks noGrp="1"/>
          </p:cNvSpPr>
          <p:nvPr>
            <p:ph type="title"/>
          </p:nvPr>
        </p:nvSpPr>
        <p:spPr>
          <a:xfrm>
            <a:off x="524741" y="620392"/>
            <a:ext cx="3808268" cy="5504688"/>
          </a:xfrm>
        </p:spPr>
        <p:txBody>
          <a:bodyPr>
            <a:normAutofit/>
          </a:bodyPr>
          <a:lstStyle/>
          <a:p>
            <a:r>
              <a:rPr lang="en-US" sz="6000">
                <a:solidFill>
                  <a:schemeClr val="accent5"/>
                </a:solidFill>
              </a:rPr>
              <a:t>Green climate initiatives Cost</a:t>
            </a:r>
          </a:p>
        </p:txBody>
      </p:sp>
      <p:graphicFrame>
        <p:nvGraphicFramePr>
          <p:cNvPr id="5" name="Content Placeholder 2">
            <a:extLst>
              <a:ext uri="{FF2B5EF4-FFF2-40B4-BE49-F238E27FC236}">
                <a16:creationId xmlns:a16="http://schemas.microsoft.com/office/drawing/2014/main" id="{9BB6731D-D98C-4DEE-873D-ED3D57981A13}"/>
              </a:ext>
            </a:extLst>
          </p:cNvPr>
          <p:cNvGraphicFramePr>
            <a:graphicFrameLocks noGrp="1"/>
          </p:cNvGraphicFramePr>
          <p:nvPr>
            <p:ph idx="1"/>
            <p:extLst>
              <p:ext uri="{D42A27DB-BD31-4B8C-83A1-F6EECF244321}">
                <p14:modId xmlns:p14="http://schemas.microsoft.com/office/powerpoint/2010/main" val="1788636150"/>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1885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A8A72C-818B-4644-B80A-893C6D2B321E}"/>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Potter’s House</a:t>
            </a:r>
            <a:br>
              <a:rPr lang="en-US" dirty="0">
                <a:solidFill>
                  <a:srgbClr val="FFFFFF"/>
                </a:solidFill>
              </a:rPr>
            </a:br>
            <a:r>
              <a:rPr lang="en-US" dirty="0">
                <a:solidFill>
                  <a:srgbClr val="FFFFFF"/>
                </a:solidFill>
              </a:rPr>
              <a:t>Jeremiah 18:6-11</a:t>
            </a:r>
            <a:br>
              <a:rPr lang="en-US" dirty="0">
                <a:solidFill>
                  <a:srgbClr val="FFFFFF"/>
                </a:solidFill>
              </a:rPr>
            </a:br>
            <a:br>
              <a:rPr lang="en-US" dirty="0">
                <a:solidFill>
                  <a:srgbClr val="FFFFFF"/>
                </a:solidFill>
              </a:rPr>
            </a:br>
            <a:r>
              <a:rPr lang="en-US" dirty="0">
                <a:solidFill>
                  <a:srgbClr val="FFFFFF"/>
                </a:solidFill>
              </a:rPr>
              <a:t> </a:t>
            </a:r>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DF91691-B447-4B05-9620-C6653A4FBC6D}"/>
              </a:ext>
            </a:extLst>
          </p:cNvPr>
          <p:cNvSpPr>
            <a:spLocks noGrp="1"/>
          </p:cNvSpPr>
          <p:nvPr>
            <p:ph idx="1"/>
          </p:nvPr>
        </p:nvSpPr>
        <p:spPr>
          <a:xfrm>
            <a:off x="4447308" y="591344"/>
            <a:ext cx="6906491" cy="5585619"/>
          </a:xfrm>
        </p:spPr>
        <p:txBody>
          <a:bodyPr anchor="ctr">
            <a:normAutofit/>
          </a:bodyPr>
          <a:lstStyle/>
          <a:p>
            <a:r>
              <a:rPr lang="en-US" sz="2200" baseline="30000"/>
              <a:t>6 </a:t>
            </a:r>
            <a:r>
              <a:rPr lang="en-US" sz="2200"/>
              <a:t>He said, “Can I not do with you, Israel, as this potter does?” declares the </a:t>
            </a:r>
            <a:r>
              <a:rPr lang="en-US" sz="2200" cap="small">
                <a:effectLst/>
              </a:rPr>
              <a:t>Lord</a:t>
            </a:r>
            <a:r>
              <a:rPr lang="en-US" sz="2200"/>
              <a:t>. “Like clay in the hand of the potter, so are you in my hand, Israel. </a:t>
            </a:r>
            <a:r>
              <a:rPr lang="en-US" sz="2200" baseline="30000"/>
              <a:t>7 </a:t>
            </a:r>
            <a:r>
              <a:rPr lang="en-US" sz="2200" b="1"/>
              <a:t>If at any time I announce that a nation </a:t>
            </a:r>
            <a:r>
              <a:rPr lang="en-US" sz="2200"/>
              <a:t>or kingdom is to be</a:t>
            </a:r>
            <a:r>
              <a:rPr lang="en-US" sz="2200" b="1"/>
              <a:t> uprooted, torn down and destroyed</a:t>
            </a:r>
            <a:r>
              <a:rPr lang="en-US" sz="2200"/>
              <a:t>, </a:t>
            </a:r>
            <a:r>
              <a:rPr lang="en-US" sz="2200" baseline="30000"/>
              <a:t>8 </a:t>
            </a:r>
            <a:r>
              <a:rPr lang="en-US" sz="2200" b="1"/>
              <a:t>and if that nation I warned repents of its evil, </a:t>
            </a:r>
            <a:r>
              <a:rPr lang="en-US" sz="2200"/>
              <a:t>then I will relent and not inflict on it the disaster I had planned. </a:t>
            </a:r>
            <a:r>
              <a:rPr lang="en-US" sz="2200" baseline="30000"/>
              <a:t>9 </a:t>
            </a:r>
            <a:r>
              <a:rPr lang="en-US" sz="2200"/>
              <a:t>And if at another time I announce that a </a:t>
            </a:r>
            <a:r>
              <a:rPr lang="en-US" sz="2200" b="1"/>
              <a:t>nation or kingdom is to be built up and planted, </a:t>
            </a:r>
            <a:r>
              <a:rPr lang="en-US" sz="2200" baseline="30000"/>
              <a:t>10 </a:t>
            </a:r>
            <a:r>
              <a:rPr lang="en-US" sz="2200" b="1"/>
              <a:t>and if it does evil in my sight and does not obey me, then I will reconsider the good I had intended to do for it</a:t>
            </a:r>
            <a:r>
              <a:rPr lang="en-US" sz="2200"/>
              <a:t>.</a:t>
            </a:r>
          </a:p>
          <a:p>
            <a:r>
              <a:rPr lang="en-US" sz="2200" baseline="30000"/>
              <a:t>11 </a:t>
            </a:r>
            <a:r>
              <a:rPr lang="en-US" sz="2200"/>
              <a:t>“Now therefore say to the people of Judah and those living in Jerusalem, ‘This is what the </a:t>
            </a:r>
            <a:r>
              <a:rPr lang="en-US" sz="2200" cap="small">
                <a:effectLst/>
              </a:rPr>
              <a:t>Lord</a:t>
            </a:r>
            <a:r>
              <a:rPr lang="en-US" sz="2200"/>
              <a:t> says: Look! I am preparing a disaster for you and devising a plan against you.</a:t>
            </a:r>
            <a:r>
              <a:rPr lang="en-US" sz="2200" b="1"/>
              <a:t> So turn from your evil ways, </a:t>
            </a:r>
            <a:r>
              <a:rPr lang="en-US" sz="2200"/>
              <a:t>each one of you, and reform your ways and your actions.’</a:t>
            </a:r>
          </a:p>
          <a:p>
            <a:endParaRPr lang="en-US" sz="2200"/>
          </a:p>
        </p:txBody>
      </p:sp>
    </p:spTree>
    <p:extLst>
      <p:ext uri="{BB962C8B-B14F-4D97-AF65-F5344CB8AC3E}">
        <p14:creationId xmlns:p14="http://schemas.microsoft.com/office/powerpoint/2010/main" val="3095771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DD53060-7382-40FB-83C3-DE57A45F90CC}"/>
              </a:ext>
            </a:extLst>
          </p:cNvPr>
          <p:cNvSpPr>
            <a:spLocks noGrp="1"/>
          </p:cNvSpPr>
          <p:nvPr>
            <p:ph type="title"/>
          </p:nvPr>
        </p:nvSpPr>
        <p:spPr>
          <a:xfrm>
            <a:off x="524741" y="620392"/>
            <a:ext cx="3808268" cy="5504688"/>
          </a:xfrm>
        </p:spPr>
        <p:txBody>
          <a:bodyPr>
            <a:normAutofit/>
          </a:bodyPr>
          <a:lstStyle/>
          <a:p>
            <a:r>
              <a:rPr lang="en-US" sz="6000" dirty="0">
                <a:solidFill>
                  <a:schemeClr val="bg1"/>
                </a:solidFill>
              </a:rPr>
              <a:t>Unholy Alliance between China &amp; Russia</a:t>
            </a:r>
          </a:p>
        </p:txBody>
      </p:sp>
      <p:graphicFrame>
        <p:nvGraphicFramePr>
          <p:cNvPr id="5" name="Content Placeholder 2">
            <a:extLst>
              <a:ext uri="{FF2B5EF4-FFF2-40B4-BE49-F238E27FC236}">
                <a16:creationId xmlns:a16="http://schemas.microsoft.com/office/drawing/2014/main" id="{0699790A-17EF-4502-BD82-8F1461FA0780}"/>
              </a:ext>
            </a:extLst>
          </p:cNvPr>
          <p:cNvGraphicFramePr>
            <a:graphicFrameLocks noGrp="1"/>
          </p:cNvGraphicFramePr>
          <p:nvPr>
            <p:ph idx="1"/>
            <p:extLst>
              <p:ext uri="{D42A27DB-BD31-4B8C-83A1-F6EECF244321}">
                <p14:modId xmlns:p14="http://schemas.microsoft.com/office/powerpoint/2010/main" val="3625722087"/>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04255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0C19C9-2590-4B98-9802-13585FFC7F51}"/>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rPr>
              <a:t>Two smoldering stubs of firewood</a:t>
            </a:r>
          </a:p>
        </p:txBody>
      </p:sp>
      <p:sp>
        <p:nvSpPr>
          <p:cNvPr id="3" name="Content Placeholder 2">
            <a:extLst>
              <a:ext uri="{FF2B5EF4-FFF2-40B4-BE49-F238E27FC236}">
                <a16:creationId xmlns:a16="http://schemas.microsoft.com/office/drawing/2014/main" id="{D5E7CE4E-D630-4499-A974-797AB30A24AF}"/>
              </a:ext>
            </a:extLst>
          </p:cNvPr>
          <p:cNvSpPr>
            <a:spLocks noGrp="1"/>
          </p:cNvSpPr>
          <p:nvPr>
            <p:ph idx="1"/>
          </p:nvPr>
        </p:nvSpPr>
        <p:spPr>
          <a:xfrm>
            <a:off x="6503158" y="649480"/>
            <a:ext cx="4862447" cy="5546047"/>
          </a:xfrm>
        </p:spPr>
        <p:txBody>
          <a:bodyPr anchor="ctr">
            <a:normAutofit/>
          </a:bodyPr>
          <a:lstStyle/>
          <a:p>
            <a:r>
              <a:rPr lang="en-US" sz="2000" dirty="0"/>
              <a:t>So the hearts of Ahaz and the people were shaken as trees are shaken by the wind.</a:t>
            </a:r>
          </a:p>
          <a:p>
            <a:r>
              <a:rPr lang="en-US" sz="2000" dirty="0"/>
              <a:t>Say to Ahaz, Be careful, keep calm, and don’t be afraid. Do not lose heart because of these two smoldering stubs of firewood.</a:t>
            </a:r>
          </a:p>
          <a:p>
            <a:r>
              <a:rPr lang="en-US" sz="2000" dirty="0"/>
              <a:t>This is what the Lord says to me…warning me not to follow the way of the people: Do not call conspiracy everything this people calls a conspiracy; don’t fear what they fear…The Lord almighty is the one your are to regard as holy, He is the one you are to fear….Is 8:11-12</a:t>
            </a:r>
          </a:p>
          <a:p>
            <a:r>
              <a:rPr lang="en-US" sz="2000" dirty="0"/>
              <a:t>I will wait for the Lord, who is hiding his face from the descendants of Jacob. I will put my trust in Him. Isaiah 8:17</a:t>
            </a:r>
          </a:p>
        </p:txBody>
      </p:sp>
    </p:spTree>
    <p:extLst>
      <p:ext uri="{BB962C8B-B14F-4D97-AF65-F5344CB8AC3E}">
        <p14:creationId xmlns:p14="http://schemas.microsoft.com/office/powerpoint/2010/main" val="40109972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E7BB9AD-2E20-40B7-8D3D-BF69186FA64D}"/>
              </a:ext>
            </a:extLst>
          </p:cNvPr>
          <p:cNvSpPr>
            <a:spLocks noGrp="1"/>
          </p:cNvSpPr>
          <p:nvPr>
            <p:ph type="title"/>
          </p:nvPr>
        </p:nvSpPr>
        <p:spPr>
          <a:xfrm>
            <a:off x="826396" y="586855"/>
            <a:ext cx="4230100" cy="3387497"/>
          </a:xfrm>
        </p:spPr>
        <p:txBody>
          <a:bodyPr anchor="b">
            <a:normAutofit/>
          </a:bodyPr>
          <a:lstStyle/>
          <a:p>
            <a:pPr algn="r"/>
            <a:r>
              <a:rPr lang="en-US" sz="4000" dirty="0">
                <a:solidFill>
                  <a:srgbClr val="FFFFFF"/>
                </a:solidFill>
              </a:rPr>
              <a:t>The Lofty Trees</a:t>
            </a:r>
          </a:p>
        </p:txBody>
      </p:sp>
      <p:sp>
        <p:nvSpPr>
          <p:cNvPr id="3" name="Content Placeholder 2">
            <a:extLst>
              <a:ext uri="{FF2B5EF4-FFF2-40B4-BE49-F238E27FC236}">
                <a16:creationId xmlns:a16="http://schemas.microsoft.com/office/drawing/2014/main" id="{415B4DE1-5DB1-477B-8396-2D0E6E03E3A4}"/>
              </a:ext>
            </a:extLst>
          </p:cNvPr>
          <p:cNvSpPr>
            <a:spLocks noGrp="1"/>
          </p:cNvSpPr>
          <p:nvPr>
            <p:ph idx="1"/>
          </p:nvPr>
        </p:nvSpPr>
        <p:spPr>
          <a:xfrm>
            <a:off x="6503158" y="649480"/>
            <a:ext cx="4862447" cy="5546047"/>
          </a:xfrm>
        </p:spPr>
        <p:txBody>
          <a:bodyPr anchor="ctr">
            <a:normAutofit/>
          </a:bodyPr>
          <a:lstStyle/>
          <a:p>
            <a:r>
              <a:rPr lang="en-US" sz="2000" dirty="0"/>
              <a:t>This is what the great king, the king of Assyria, says: On what are you basing this confidence of yours? 36:4</a:t>
            </a:r>
          </a:p>
          <a:p>
            <a:endParaRPr lang="en-US" sz="2000" dirty="0"/>
          </a:p>
          <a:p>
            <a:r>
              <a:rPr lang="en-US" sz="2000" b="1" i="0" baseline="30000" dirty="0">
                <a:effectLst/>
                <a:latin typeface="system-ui"/>
              </a:rPr>
              <a:t>13 </a:t>
            </a:r>
            <a:r>
              <a:rPr lang="en-US" sz="2000" b="0" i="0" dirty="0">
                <a:effectLst/>
                <a:latin typeface="system-ui"/>
              </a:rPr>
              <a:t>Then the commander stood and called out in Hebrew, “Hear the words of the great king, the king of Assyria! </a:t>
            </a:r>
            <a:r>
              <a:rPr lang="en-US" sz="2000" b="1" i="0" baseline="30000" dirty="0">
                <a:effectLst/>
                <a:latin typeface="system-ui"/>
              </a:rPr>
              <a:t>14 </a:t>
            </a:r>
            <a:r>
              <a:rPr lang="en-US" sz="2000" b="0" i="0" dirty="0">
                <a:effectLst/>
                <a:latin typeface="system-ui"/>
              </a:rPr>
              <a:t>This is what the king says: </a:t>
            </a:r>
            <a:r>
              <a:rPr lang="en-US" sz="2000" b="1" i="0" dirty="0">
                <a:effectLst/>
                <a:latin typeface="system-ui"/>
              </a:rPr>
              <a:t>Do not let Hezekiah deceive you. </a:t>
            </a:r>
            <a:r>
              <a:rPr lang="en-US" sz="2000" b="0" i="0" dirty="0">
                <a:effectLst/>
                <a:latin typeface="system-ui"/>
              </a:rPr>
              <a:t>He cannot deliver you! </a:t>
            </a:r>
            <a:r>
              <a:rPr lang="en-US" sz="2000" b="1" i="0" baseline="30000" dirty="0">
                <a:effectLst/>
                <a:latin typeface="system-ui"/>
              </a:rPr>
              <a:t>15 </a:t>
            </a:r>
            <a:r>
              <a:rPr lang="en-US" sz="2000" b="0" i="0" dirty="0">
                <a:effectLst/>
                <a:latin typeface="system-ui"/>
              </a:rPr>
              <a:t>Do not let Hezekiah persuade you to trust in the </a:t>
            </a:r>
            <a:r>
              <a:rPr lang="en-US" sz="2000" b="0" i="0" cap="small" dirty="0">
                <a:effectLst/>
                <a:latin typeface="system-ui"/>
              </a:rPr>
              <a:t>Lord</a:t>
            </a:r>
            <a:r>
              <a:rPr lang="en-US" sz="2000" b="0" i="0" dirty="0">
                <a:effectLst/>
                <a:latin typeface="system-ui"/>
              </a:rPr>
              <a:t> when he says, ‘The </a:t>
            </a:r>
            <a:r>
              <a:rPr lang="en-US" sz="2000" b="0" i="0" cap="small" dirty="0">
                <a:effectLst/>
                <a:latin typeface="system-ui"/>
              </a:rPr>
              <a:t>Lord</a:t>
            </a:r>
            <a:r>
              <a:rPr lang="en-US" sz="2000" b="0" i="0" dirty="0">
                <a:effectLst/>
                <a:latin typeface="system-ui"/>
              </a:rPr>
              <a:t> will surely deliver us; this city will not be given into the hand of the king of Assyria.’</a:t>
            </a:r>
            <a:endParaRPr lang="en-US" sz="2000" dirty="0"/>
          </a:p>
        </p:txBody>
      </p:sp>
    </p:spTree>
    <p:extLst>
      <p:ext uri="{BB962C8B-B14F-4D97-AF65-F5344CB8AC3E}">
        <p14:creationId xmlns:p14="http://schemas.microsoft.com/office/powerpoint/2010/main" val="31083710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6DDAE02-79B2-43D3-AD3A-55940BE9622C}"/>
              </a:ext>
            </a:extLst>
          </p:cNvPr>
          <p:cNvSpPr>
            <a:spLocks noGrp="1"/>
          </p:cNvSpPr>
          <p:nvPr>
            <p:ph type="title"/>
          </p:nvPr>
        </p:nvSpPr>
        <p:spPr>
          <a:xfrm>
            <a:off x="826396" y="586855"/>
            <a:ext cx="4230100" cy="3387497"/>
          </a:xfrm>
        </p:spPr>
        <p:txBody>
          <a:bodyPr anchor="b">
            <a:normAutofit/>
          </a:bodyPr>
          <a:lstStyle/>
          <a:p>
            <a:pPr algn="r"/>
            <a:r>
              <a:rPr lang="en-US" sz="4000" dirty="0">
                <a:solidFill>
                  <a:srgbClr val="FFFFFF"/>
                </a:solidFill>
              </a:rPr>
              <a:t>Stump of Jesse</a:t>
            </a:r>
          </a:p>
        </p:txBody>
      </p:sp>
      <p:sp>
        <p:nvSpPr>
          <p:cNvPr id="3" name="Content Placeholder 2">
            <a:extLst>
              <a:ext uri="{FF2B5EF4-FFF2-40B4-BE49-F238E27FC236}">
                <a16:creationId xmlns:a16="http://schemas.microsoft.com/office/drawing/2014/main" id="{889CE857-FC1B-4CAD-A732-F2778458268E}"/>
              </a:ext>
            </a:extLst>
          </p:cNvPr>
          <p:cNvSpPr>
            <a:spLocks noGrp="1"/>
          </p:cNvSpPr>
          <p:nvPr>
            <p:ph idx="1"/>
          </p:nvPr>
        </p:nvSpPr>
        <p:spPr>
          <a:xfrm>
            <a:off x="5835316" y="649480"/>
            <a:ext cx="5530289" cy="5546047"/>
          </a:xfrm>
        </p:spPr>
        <p:txBody>
          <a:bodyPr anchor="ctr">
            <a:normAutofit/>
          </a:bodyPr>
          <a:lstStyle/>
          <a:p>
            <a:r>
              <a:rPr lang="en-US" sz="2000" dirty="0"/>
              <a:t>He will strike the earth with the rod of his mouth; with the breath of his lips, he will slay the wicked. Righteousness will be his belt and Faithfulness the sash around His waist. Isaiah 11:4b-5</a:t>
            </a:r>
          </a:p>
          <a:p>
            <a:endParaRPr lang="en-US" sz="2000" dirty="0"/>
          </a:p>
          <a:p>
            <a:r>
              <a:rPr lang="en-US" sz="2000" dirty="0"/>
              <a:t>And then the lawless one will be revealed, whom the Lord Jesus will overthrow with the breath of His mouth and destroy by the splendor of his coming. II Thessalonians 2:8</a:t>
            </a:r>
          </a:p>
        </p:txBody>
      </p:sp>
    </p:spTree>
    <p:extLst>
      <p:ext uri="{BB962C8B-B14F-4D97-AF65-F5344CB8AC3E}">
        <p14:creationId xmlns:p14="http://schemas.microsoft.com/office/powerpoint/2010/main" val="3149283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99403855-C79B-4415-BF6F-B73070CBD06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0706" r="-1" b="1402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7CCE265-5F6F-4DAC-9C61-008D68A29E81}"/>
              </a:ext>
            </a:extLst>
          </p:cNvPr>
          <p:cNvSpPr txBox="1"/>
          <p:nvPr/>
        </p:nvSpPr>
        <p:spPr>
          <a:xfrm>
            <a:off x="422032" y="515820"/>
            <a:ext cx="3167855" cy="584775"/>
          </a:xfrm>
          <a:prstGeom prst="rect">
            <a:avLst/>
          </a:prstGeom>
          <a:noFill/>
        </p:spPr>
        <p:txBody>
          <a:bodyPr wrap="none" rtlCol="0">
            <a:spAutoFit/>
          </a:bodyPr>
          <a:lstStyle/>
          <a:p>
            <a:r>
              <a:rPr lang="en-US" sz="3200" dirty="0">
                <a:solidFill>
                  <a:schemeClr val="tx1">
                    <a:lumMod val="85000"/>
                    <a:lumOff val="15000"/>
                  </a:schemeClr>
                </a:solidFill>
              </a:rPr>
              <a:t>Do not be AFRAID</a:t>
            </a:r>
          </a:p>
        </p:txBody>
      </p:sp>
    </p:spTree>
    <p:extLst>
      <p:ext uri="{BB962C8B-B14F-4D97-AF65-F5344CB8AC3E}">
        <p14:creationId xmlns:p14="http://schemas.microsoft.com/office/powerpoint/2010/main" val="41247266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7C5B43F3-AA98-48F0-AA64-E79054658689}"/>
              </a:ext>
            </a:extLst>
          </p:cNvPr>
          <p:cNvSpPr>
            <a:spLocks noGrp="1"/>
          </p:cNvSpPr>
          <p:nvPr>
            <p:ph type="title"/>
          </p:nvPr>
        </p:nvSpPr>
        <p:spPr>
          <a:xfrm>
            <a:off x="958506" y="800392"/>
            <a:ext cx="10264697" cy="1212102"/>
          </a:xfrm>
        </p:spPr>
        <p:txBody>
          <a:bodyPr>
            <a:normAutofit/>
          </a:bodyPr>
          <a:lstStyle/>
          <a:p>
            <a:r>
              <a:rPr lang="en-US" sz="4000" dirty="0">
                <a:solidFill>
                  <a:srgbClr val="FFFFFF"/>
                </a:solidFill>
              </a:rPr>
              <a:t>Vaclav Havel-Value nothing more than Truth </a:t>
            </a:r>
          </a:p>
        </p:txBody>
      </p:sp>
      <p:sp>
        <p:nvSpPr>
          <p:cNvPr id="3" name="Content Placeholder 2">
            <a:extLst>
              <a:ext uri="{FF2B5EF4-FFF2-40B4-BE49-F238E27FC236}">
                <a16:creationId xmlns:a16="http://schemas.microsoft.com/office/drawing/2014/main" id="{DAF9287D-7542-44A7-8BAF-E286136CFD14}"/>
              </a:ext>
            </a:extLst>
          </p:cNvPr>
          <p:cNvSpPr>
            <a:spLocks noGrp="1"/>
          </p:cNvSpPr>
          <p:nvPr>
            <p:ph idx="1"/>
          </p:nvPr>
        </p:nvSpPr>
        <p:spPr>
          <a:xfrm>
            <a:off x="1367624" y="2490436"/>
            <a:ext cx="9708995" cy="3567173"/>
          </a:xfrm>
        </p:spPr>
        <p:txBody>
          <a:bodyPr anchor="ctr">
            <a:normAutofit lnSpcReduction="10000"/>
          </a:bodyPr>
          <a:lstStyle/>
          <a:p>
            <a:r>
              <a:rPr lang="en-US" sz="1700" dirty="0"/>
              <a:t>Czech playwright and future post communist president Vaclav Havel’s most famous injunction to would-be dissidents was to “live in Truth.”</a:t>
            </a:r>
          </a:p>
          <a:p>
            <a:r>
              <a:rPr lang="en-US" sz="1700" dirty="0"/>
              <a:t>In his most important political writing, Havel wrote about “the power of the powerless,” which was the essay’s title.</a:t>
            </a:r>
          </a:p>
          <a:p>
            <a:r>
              <a:rPr lang="en-US" sz="1700" dirty="0"/>
              <a:t>A person who lives only for his own comfort and survival and who is willing to live within a lie to protect that, is, says </a:t>
            </a:r>
            <a:r>
              <a:rPr lang="en-US" sz="1700" dirty="0" err="1"/>
              <a:t>Haval</a:t>
            </a:r>
            <a:r>
              <a:rPr lang="en-US" sz="1700" dirty="0"/>
              <a:t>, “a demoralized person.”</a:t>
            </a:r>
          </a:p>
          <a:p>
            <a:r>
              <a:rPr lang="en-US" sz="1700" dirty="0"/>
              <a:t>The system depends on this demoralization…Living within the TRUTH, as humanity’s revolt against an enforced position, is, on the contrary, an attempt to regain control over one’s own sense of responsibility.</a:t>
            </a:r>
          </a:p>
          <a:p>
            <a:r>
              <a:rPr lang="en-US" sz="1700" dirty="0"/>
              <a:t>He is the WAY, THE TRUTH AND THE LIFE…For in Him we LIVE and </a:t>
            </a:r>
          </a:p>
          <a:p>
            <a:pPr marL="0" indent="0">
              <a:buNone/>
            </a:pPr>
            <a:r>
              <a:rPr lang="en-US" sz="1700" dirty="0"/>
              <a:t>MOVE and have our BEING….</a:t>
            </a:r>
          </a:p>
          <a:p>
            <a:pPr marL="0" indent="0">
              <a:buNone/>
            </a:pPr>
            <a:r>
              <a:rPr lang="en-US" sz="1700" dirty="0"/>
              <a:t>He published that essay in 1978 and within a year communist govt. returned him to prison. Ten years later, Havel led a revolution that peacefully toppled the regime and became the first president of a free Czechoslovakia.</a:t>
            </a:r>
          </a:p>
        </p:txBody>
      </p:sp>
    </p:spTree>
    <p:extLst>
      <p:ext uri="{BB962C8B-B14F-4D97-AF65-F5344CB8AC3E}">
        <p14:creationId xmlns:p14="http://schemas.microsoft.com/office/powerpoint/2010/main" val="10552268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060D6B2-B874-4664-8957-215FB47DE18D}"/>
              </a:ext>
            </a:extLst>
          </p:cNvPr>
          <p:cNvSpPr>
            <a:spLocks noGrp="1"/>
          </p:cNvSpPr>
          <p:nvPr>
            <p:ph type="title"/>
          </p:nvPr>
        </p:nvSpPr>
        <p:spPr>
          <a:xfrm>
            <a:off x="524741" y="620392"/>
            <a:ext cx="3808268" cy="5504688"/>
          </a:xfrm>
        </p:spPr>
        <p:txBody>
          <a:bodyPr>
            <a:normAutofit/>
          </a:bodyPr>
          <a:lstStyle/>
          <a:p>
            <a:r>
              <a:rPr lang="en-US" sz="6000" dirty="0">
                <a:solidFill>
                  <a:schemeClr val="bg1"/>
                </a:solidFill>
              </a:rPr>
              <a:t>The power of the powerless</a:t>
            </a:r>
          </a:p>
        </p:txBody>
      </p:sp>
      <p:graphicFrame>
        <p:nvGraphicFramePr>
          <p:cNvPr id="8" name="Content Placeholder 2">
            <a:extLst>
              <a:ext uri="{FF2B5EF4-FFF2-40B4-BE49-F238E27FC236}">
                <a16:creationId xmlns:a16="http://schemas.microsoft.com/office/drawing/2014/main" id="{B597643C-F1C8-4840-8876-8D3DC1F9E2C7}"/>
              </a:ext>
            </a:extLst>
          </p:cNvPr>
          <p:cNvGraphicFramePr>
            <a:graphicFrameLocks noGrp="1"/>
          </p:cNvGraphicFramePr>
          <p:nvPr>
            <p:ph idx="1"/>
            <p:extLst>
              <p:ext uri="{D42A27DB-BD31-4B8C-83A1-F6EECF244321}">
                <p14:modId xmlns:p14="http://schemas.microsoft.com/office/powerpoint/2010/main" val="2899934806"/>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17641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CD77C-8C0F-4EAE-902F-9E70459DA5A8}"/>
              </a:ext>
            </a:extLst>
          </p:cNvPr>
          <p:cNvSpPr>
            <a:spLocks noGrp="1"/>
          </p:cNvSpPr>
          <p:nvPr>
            <p:ph type="title"/>
          </p:nvPr>
        </p:nvSpPr>
        <p:spPr/>
        <p:txBody>
          <a:bodyPr/>
          <a:lstStyle/>
          <a:p>
            <a:r>
              <a:rPr lang="en-US" dirty="0"/>
              <a:t> The Family and the Totalitarian State</a:t>
            </a:r>
          </a:p>
        </p:txBody>
      </p:sp>
      <p:sp>
        <p:nvSpPr>
          <p:cNvPr id="3" name="Content Placeholder 2">
            <a:extLst>
              <a:ext uri="{FF2B5EF4-FFF2-40B4-BE49-F238E27FC236}">
                <a16:creationId xmlns:a16="http://schemas.microsoft.com/office/drawing/2014/main" id="{3630C628-004A-4CE0-9E4B-3E7364099083}"/>
              </a:ext>
            </a:extLst>
          </p:cNvPr>
          <p:cNvSpPr>
            <a:spLocks noGrp="1"/>
          </p:cNvSpPr>
          <p:nvPr>
            <p:ph idx="1"/>
          </p:nvPr>
        </p:nvSpPr>
        <p:spPr/>
        <p:txBody>
          <a:bodyPr>
            <a:normAutofit fontScale="85000" lnSpcReduction="20000"/>
          </a:bodyPr>
          <a:lstStyle/>
          <a:p>
            <a:r>
              <a:rPr lang="en-US" dirty="0"/>
              <a:t>In the Christian Model, Marriage and Family offers three gifts:</a:t>
            </a:r>
          </a:p>
          <a:p>
            <a:pPr marL="514350" indent="-514350">
              <a:buFont typeface="+mj-lt"/>
              <a:buAutoNum type="arabicPeriod"/>
            </a:pPr>
            <a:r>
              <a:rPr lang="en-US" dirty="0"/>
              <a:t>The first fruit is the </a:t>
            </a:r>
            <a:r>
              <a:rPr lang="en-US" b="1" dirty="0"/>
              <a:t>fruitful fellowship of love</a:t>
            </a:r>
            <a:r>
              <a:rPr lang="en-US" dirty="0"/>
              <a:t>; we are bound together by virtue of our closeness; not based on merit, rights and entitlements, but by virtue of mutual need and its affectionate reciprocation</a:t>
            </a:r>
          </a:p>
          <a:p>
            <a:pPr marL="514350" indent="-514350">
              <a:buFont typeface="+mj-lt"/>
              <a:buAutoNum type="arabicPeriod"/>
            </a:pPr>
            <a:r>
              <a:rPr lang="en-US" b="1" dirty="0"/>
              <a:t>Freedom</a:t>
            </a:r>
            <a:r>
              <a:rPr lang="en-US" dirty="0"/>
              <a:t> given to us so absolutely that even as finite and, during the conditions of the world, seemingly rooted beings, we can make permanent, eternal decisions: every marriage promise kept, every fidelity in defiance of adversity…</a:t>
            </a:r>
          </a:p>
          <a:p>
            <a:pPr marL="514350" indent="-514350">
              <a:buFont typeface="+mj-lt"/>
              <a:buAutoNum type="arabicPeriod"/>
            </a:pPr>
            <a:r>
              <a:rPr lang="en-US" b="1" dirty="0"/>
              <a:t>The gift of dignity</a:t>
            </a:r>
            <a:r>
              <a:rPr lang="en-US" dirty="0"/>
              <a:t>: all other social roles we are replaceable and can be replaceable. The cold calculation of justice doesn’t reign between husband and wife, parent and child, but rather the law of love.</a:t>
            </a:r>
          </a:p>
          <a:p>
            <a:pPr marL="514350" indent="-514350">
              <a:buFont typeface="+mj-lt"/>
              <a:buAutoNum type="arabicPeriod"/>
            </a:pPr>
            <a:r>
              <a:rPr lang="en-US" dirty="0"/>
              <a:t>Prepare your family to make great sacrifices for the Greater good. We may not see the positive consequences of our suffering, But there is a good God who will eventually win in the End. </a:t>
            </a:r>
            <a:r>
              <a:rPr lang="en-US" b="1" dirty="0"/>
              <a:t>Kamila Benda: No better off staying</a:t>
            </a:r>
          </a:p>
          <a:p>
            <a:pPr marL="0" indent="0">
              <a:buNone/>
            </a:pPr>
            <a:endParaRPr lang="en-US" dirty="0"/>
          </a:p>
          <a:p>
            <a:pPr marL="514350" indent="-514350">
              <a:buFont typeface="+mj-lt"/>
              <a:buAutoNum type="arabicPeriod"/>
            </a:pPr>
            <a:endParaRPr lang="en-US" dirty="0"/>
          </a:p>
          <a:p>
            <a:pPr marL="514350" indent="-514350">
              <a:buFont typeface="+mj-lt"/>
              <a:buAutoNum type="arabicPeriod"/>
            </a:pPr>
            <a:endParaRPr lang="en-US" dirty="0"/>
          </a:p>
        </p:txBody>
      </p:sp>
    </p:spTree>
    <p:extLst>
      <p:ext uri="{BB962C8B-B14F-4D97-AF65-F5344CB8AC3E}">
        <p14:creationId xmlns:p14="http://schemas.microsoft.com/office/powerpoint/2010/main" val="23904513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212BE-4B3B-44BA-94E5-137FBE0A8DA5}"/>
              </a:ext>
            </a:extLst>
          </p:cNvPr>
          <p:cNvSpPr>
            <a:spLocks noGrp="1"/>
          </p:cNvSpPr>
          <p:nvPr>
            <p:ph type="title"/>
          </p:nvPr>
        </p:nvSpPr>
        <p:spPr/>
        <p:txBody>
          <a:bodyPr/>
          <a:lstStyle/>
          <a:p>
            <a:r>
              <a:rPr lang="en-US" dirty="0"/>
              <a:t>Ephesians 1:18-23</a:t>
            </a:r>
          </a:p>
        </p:txBody>
      </p:sp>
      <p:sp>
        <p:nvSpPr>
          <p:cNvPr id="3" name="Content Placeholder 2">
            <a:extLst>
              <a:ext uri="{FF2B5EF4-FFF2-40B4-BE49-F238E27FC236}">
                <a16:creationId xmlns:a16="http://schemas.microsoft.com/office/drawing/2014/main" id="{3FECF91C-4B0C-442F-B66D-FD6A6A432143}"/>
              </a:ext>
            </a:extLst>
          </p:cNvPr>
          <p:cNvSpPr>
            <a:spLocks noGrp="1"/>
          </p:cNvSpPr>
          <p:nvPr>
            <p:ph idx="1"/>
          </p:nvPr>
        </p:nvSpPr>
        <p:spPr/>
        <p:txBody>
          <a:bodyPr/>
          <a:lstStyle/>
          <a:p>
            <a:r>
              <a:rPr lang="en-US" b="1" i="0" baseline="30000" dirty="0">
                <a:solidFill>
                  <a:srgbClr val="000000"/>
                </a:solidFill>
                <a:effectLst/>
                <a:latin typeface="system-ui"/>
              </a:rPr>
              <a:t>18 </a:t>
            </a:r>
            <a:r>
              <a:rPr lang="en-US" b="0" i="0" dirty="0">
                <a:solidFill>
                  <a:srgbClr val="000000"/>
                </a:solidFill>
                <a:effectLst/>
                <a:latin typeface="system-ui"/>
              </a:rPr>
              <a:t>I pray that the eyes of your heart may be enlightened in order that you may know the hope to which he has called you, the riches of his glorious inheritance in his holy people, </a:t>
            </a:r>
            <a:r>
              <a:rPr lang="en-US" b="1" i="0" baseline="30000" dirty="0">
                <a:solidFill>
                  <a:srgbClr val="000000"/>
                </a:solidFill>
                <a:effectLst/>
                <a:latin typeface="system-ui"/>
              </a:rPr>
              <a:t>19 </a:t>
            </a:r>
            <a:r>
              <a:rPr lang="en-US" b="0" i="0" dirty="0">
                <a:solidFill>
                  <a:srgbClr val="000000"/>
                </a:solidFill>
                <a:effectLst/>
                <a:latin typeface="system-ui"/>
              </a:rPr>
              <a:t>and his incomparably great power for us who believe. That power is the same as the mighty strength </a:t>
            </a:r>
            <a:r>
              <a:rPr lang="en-US" b="1" i="0" baseline="30000" dirty="0">
                <a:solidFill>
                  <a:srgbClr val="000000"/>
                </a:solidFill>
                <a:effectLst/>
                <a:latin typeface="system-ui"/>
              </a:rPr>
              <a:t>20 </a:t>
            </a:r>
            <a:r>
              <a:rPr lang="en-US" b="0" i="0" dirty="0">
                <a:solidFill>
                  <a:srgbClr val="000000"/>
                </a:solidFill>
                <a:effectLst/>
                <a:latin typeface="system-ui"/>
              </a:rPr>
              <a:t>he exerted when he raised Christ from the dead and seated him at his right hand in the heavenly realms, </a:t>
            </a:r>
            <a:r>
              <a:rPr lang="en-US" b="1" i="0" baseline="30000" dirty="0">
                <a:solidFill>
                  <a:srgbClr val="000000"/>
                </a:solidFill>
                <a:effectLst/>
                <a:latin typeface="system-ui"/>
              </a:rPr>
              <a:t>21 </a:t>
            </a:r>
            <a:r>
              <a:rPr lang="en-US" b="0" i="0" dirty="0">
                <a:solidFill>
                  <a:srgbClr val="000000"/>
                </a:solidFill>
                <a:effectLst/>
                <a:latin typeface="system-ui"/>
              </a:rPr>
              <a:t>far above all rule and authority, power and dominion, and every name that is invoked, not only in the present age but also in the one to come. </a:t>
            </a:r>
            <a:r>
              <a:rPr lang="en-US" b="1" i="0" baseline="30000" dirty="0">
                <a:solidFill>
                  <a:srgbClr val="000000"/>
                </a:solidFill>
                <a:effectLst/>
                <a:latin typeface="system-ui"/>
              </a:rPr>
              <a:t>22 </a:t>
            </a:r>
            <a:r>
              <a:rPr lang="en-US" b="0" i="0" dirty="0">
                <a:solidFill>
                  <a:srgbClr val="000000"/>
                </a:solidFill>
                <a:effectLst/>
                <a:latin typeface="system-ui"/>
              </a:rPr>
              <a:t>And God placed all things under his feet and appointed him to be head over everything for the church, </a:t>
            </a:r>
            <a:r>
              <a:rPr lang="en-US" b="1" i="0" baseline="30000" dirty="0">
                <a:solidFill>
                  <a:srgbClr val="000000"/>
                </a:solidFill>
                <a:effectLst/>
                <a:latin typeface="system-ui"/>
              </a:rPr>
              <a:t>23 </a:t>
            </a:r>
            <a:r>
              <a:rPr lang="en-US" b="0" i="0" dirty="0">
                <a:solidFill>
                  <a:srgbClr val="000000"/>
                </a:solidFill>
                <a:effectLst/>
                <a:latin typeface="system-ui"/>
              </a:rPr>
              <a:t>which is his body, the fullness of him who fills everything in every way.</a:t>
            </a:r>
            <a:endParaRPr lang="en-US" dirty="0"/>
          </a:p>
        </p:txBody>
      </p:sp>
    </p:spTree>
    <p:extLst>
      <p:ext uri="{BB962C8B-B14F-4D97-AF65-F5344CB8AC3E}">
        <p14:creationId xmlns:p14="http://schemas.microsoft.com/office/powerpoint/2010/main" val="34754614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CF496-0E0E-4309-A496-919554E7699C}"/>
              </a:ext>
            </a:extLst>
          </p:cNvPr>
          <p:cNvSpPr>
            <a:spLocks noGrp="1"/>
          </p:cNvSpPr>
          <p:nvPr>
            <p:ph type="title"/>
          </p:nvPr>
        </p:nvSpPr>
        <p:spPr/>
        <p:txBody>
          <a:bodyPr>
            <a:normAutofit fontScale="90000"/>
          </a:bodyPr>
          <a:lstStyle/>
          <a:p>
            <a:r>
              <a:rPr lang="en-US" b="0" i="0" dirty="0">
                <a:solidFill>
                  <a:srgbClr val="2A2A2A"/>
                </a:solidFill>
                <a:effectLst/>
                <a:latin typeface="Arial" panose="020B0604020202020204" pitchFamily="34" charset="0"/>
              </a:rPr>
              <a:t>Critical race theory is fast becoming </a:t>
            </a:r>
            <a:r>
              <a:rPr lang="en-US" b="0" i="0" u="none" strike="noStrike" dirty="0">
                <a:solidFill>
                  <a:srgbClr val="C60800"/>
                </a:solidFill>
                <a:effectLst/>
                <a:latin typeface="Arial" panose="020B0604020202020204" pitchFamily="34" charset="0"/>
                <a:hlinkClick r:id="rId2"/>
              </a:rPr>
              <a:t>America’s new institutional orthodoxy</a:t>
            </a:r>
            <a:r>
              <a:rPr lang="en-US" b="0" i="0" dirty="0">
                <a:solidFill>
                  <a:srgbClr val="2A2A2A"/>
                </a:solidFill>
                <a:effectLst/>
                <a:latin typeface="Arial" panose="020B0604020202020204" pitchFamily="34" charset="0"/>
              </a:rPr>
              <a:t>.</a:t>
            </a:r>
            <a:endParaRPr lang="en-US" dirty="0"/>
          </a:p>
        </p:txBody>
      </p:sp>
      <p:sp>
        <p:nvSpPr>
          <p:cNvPr id="3" name="Content Placeholder 2">
            <a:extLst>
              <a:ext uri="{FF2B5EF4-FFF2-40B4-BE49-F238E27FC236}">
                <a16:creationId xmlns:a16="http://schemas.microsoft.com/office/drawing/2014/main" id="{E26310A4-332F-46B0-9B77-7A0E97B15C78}"/>
              </a:ext>
            </a:extLst>
          </p:cNvPr>
          <p:cNvSpPr>
            <a:spLocks noGrp="1"/>
          </p:cNvSpPr>
          <p:nvPr>
            <p:ph idx="1"/>
          </p:nvPr>
        </p:nvSpPr>
        <p:spPr/>
        <p:txBody>
          <a:bodyPr>
            <a:normAutofit fontScale="92500" lnSpcReduction="10000"/>
          </a:bodyPr>
          <a:lstStyle/>
          <a:p>
            <a:r>
              <a:rPr lang="en-US" b="0" i="0" dirty="0">
                <a:solidFill>
                  <a:srgbClr val="2A2A2A"/>
                </a:solidFill>
                <a:effectLst/>
                <a:latin typeface="Arial" panose="020B0604020202020204" pitchFamily="34" charset="0"/>
              </a:rPr>
              <a:t>Originally, the Marxist left built its political program on the theory of class conflict. Karl Marx believed that the primary characteristic of industrial societies was the imbalance of power between capitalists and workers. The solution to that imbalance, according to Marx, was revolution: The workers would eventually gain consciousness of their plight, seize the means of production, overthrow the capitalist class and usher in a new socialist society.</a:t>
            </a:r>
          </a:p>
          <a:p>
            <a:r>
              <a:rPr lang="en-US" b="0" i="0" dirty="0">
                <a:solidFill>
                  <a:srgbClr val="2A2A2A"/>
                </a:solidFill>
                <a:effectLst/>
                <a:latin typeface="Arial" panose="020B0604020202020204" pitchFamily="34" charset="0"/>
              </a:rPr>
              <a:t>During the 20th century, a number of regimes underwent Marxist-style revolutions ended in disaster. Socialist governments in the Soviet Union, China, Cambodia, Cuba and elsewhere racked up a body count of nearly 100 million people. They are remembered for gulags, show trials, executions and mass starvations. In practice, Marx’s ideas unleashed man’s darkest brutalities.</a:t>
            </a:r>
            <a:endParaRPr lang="en-US" dirty="0"/>
          </a:p>
        </p:txBody>
      </p:sp>
    </p:spTree>
    <p:extLst>
      <p:ext uri="{BB962C8B-B14F-4D97-AF65-F5344CB8AC3E}">
        <p14:creationId xmlns:p14="http://schemas.microsoft.com/office/powerpoint/2010/main" val="41601304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0F9517C-DC50-43AC-9049-5C1DDEF522F0}"/>
              </a:ext>
            </a:extLst>
          </p:cNvPr>
          <p:cNvSpPr>
            <a:spLocks noGrp="1"/>
          </p:cNvSpPr>
          <p:nvPr>
            <p:ph type="title"/>
          </p:nvPr>
        </p:nvSpPr>
        <p:spPr>
          <a:xfrm>
            <a:off x="524741" y="620392"/>
            <a:ext cx="3808268" cy="5504688"/>
          </a:xfrm>
        </p:spPr>
        <p:txBody>
          <a:bodyPr>
            <a:normAutofit/>
          </a:bodyPr>
          <a:lstStyle/>
          <a:p>
            <a:r>
              <a:rPr lang="en-US" sz="6000">
                <a:solidFill>
                  <a:schemeClr val="bg1"/>
                </a:solidFill>
              </a:rPr>
              <a:t>CRT is Marxist Ideology applied through racism</a:t>
            </a:r>
          </a:p>
        </p:txBody>
      </p:sp>
      <p:graphicFrame>
        <p:nvGraphicFramePr>
          <p:cNvPr id="5" name="Content Placeholder 2">
            <a:extLst>
              <a:ext uri="{FF2B5EF4-FFF2-40B4-BE49-F238E27FC236}">
                <a16:creationId xmlns:a16="http://schemas.microsoft.com/office/drawing/2014/main" id="{04782C0F-2214-4A11-9012-5B3EDD0E5F1C}"/>
              </a:ext>
            </a:extLst>
          </p:cNvPr>
          <p:cNvGraphicFramePr>
            <a:graphicFrameLocks noGrp="1"/>
          </p:cNvGraphicFramePr>
          <p:nvPr>
            <p:ph idx="1"/>
            <p:extLst>
              <p:ext uri="{D42A27DB-BD31-4B8C-83A1-F6EECF244321}">
                <p14:modId xmlns:p14="http://schemas.microsoft.com/office/powerpoint/2010/main" val="2103569897"/>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10616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5E28C43-A5A0-4B3E-A6BD-DB8EB125AC87}"/>
              </a:ext>
            </a:extLst>
          </p:cNvPr>
          <p:cNvSpPr>
            <a:spLocks noGrp="1"/>
          </p:cNvSpPr>
          <p:nvPr>
            <p:ph type="title"/>
          </p:nvPr>
        </p:nvSpPr>
        <p:spPr>
          <a:xfrm>
            <a:off x="1113809" y="2960716"/>
            <a:ext cx="4392889" cy="2387600"/>
          </a:xfrm>
        </p:spPr>
        <p:txBody>
          <a:bodyPr vert="horz" lIns="91440" tIns="45720" rIns="91440" bIns="45720" rtlCol="0" anchor="t">
            <a:normAutofit/>
          </a:bodyPr>
          <a:lstStyle/>
          <a:p>
            <a:r>
              <a:rPr lang="en-US" sz="5400" kern="1200" dirty="0">
                <a:solidFill>
                  <a:schemeClr val="tx1"/>
                </a:solidFill>
                <a:latin typeface="+mj-lt"/>
                <a:ea typeface="+mj-ea"/>
                <a:cs typeface="+mj-cs"/>
              </a:rPr>
              <a:t>Russia-Ukraine</a:t>
            </a:r>
            <a:br>
              <a:rPr lang="en-US" sz="5400" kern="1200" dirty="0">
                <a:solidFill>
                  <a:schemeClr val="tx1"/>
                </a:solidFill>
                <a:latin typeface="+mj-lt"/>
                <a:ea typeface="+mj-ea"/>
                <a:cs typeface="+mj-cs"/>
              </a:rPr>
            </a:br>
            <a:r>
              <a:rPr lang="en-US" sz="5400" kern="1200" dirty="0">
                <a:solidFill>
                  <a:schemeClr val="tx1"/>
                </a:solidFill>
                <a:latin typeface="+mj-lt"/>
                <a:ea typeface="+mj-ea"/>
                <a:cs typeface="+mj-cs"/>
              </a:rPr>
              <a:t>What do we need to Know?</a:t>
            </a:r>
          </a:p>
        </p:txBody>
      </p:sp>
      <p:grpSp>
        <p:nvGrpSpPr>
          <p:cNvPr id="31" name="Group 3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32" name="Rectangle 3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Rectangle 35">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Map&#10;&#10;Description automatically generated">
            <a:extLst>
              <a:ext uri="{FF2B5EF4-FFF2-40B4-BE49-F238E27FC236}">
                <a16:creationId xmlns:a16="http://schemas.microsoft.com/office/drawing/2014/main" id="{A3FD6FA8-90BB-46C3-A8D1-E1959A19FE8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79" r="4" b="2586"/>
          <a:stretch/>
        </p:blipFill>
        <p:spPr>
          <a:xfrm>
            <a:off x="5922492" y="716354"/>
            <a:ext cx="5536001" cy="5366538"/>
          </a:xfrm>
          <a:prstGeom prst="rect">
            <a:avLst/>
          </a:prstGeom>
        </p:spPr>
      </p:pic>
    </p:spTree>
    <p:extLst>
      <p:ext uri="{BB962C8B-B14F-4D97-AF65-F5344CB8AC3E}">
        <p14:creationId xmlns:p14="http://schemas.microsoft.com/office/powerpoint/2010/main" val="5011262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E71343-8608-4302-8536-3B26B920B14A}"/>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Dangerous Combination</a:t>
            </a:r>
          </a:p>
        </p:txBody>
      </p:sp>
      <p:sp>
        <p:nvSpPr>
          <p:cNvPr id="3" name="Content Placeholder 2">
            <a:extLst>
              <a:ext uri="{FF2B5EF4-FFF2-40B4-BE49-F238E27FC236}">
                <a16:creationId xmlns:a16="http://schemas.microsoft.com/office/drawing/2014/main" id="{46767107-536D-4F22-BAB3-02C42A8C3F39}"/>
              </a:ext>
            </a:extLst>
          </p:cNvPr>
          <p:cNvSpPr>
            <a:spLocks noGrp="1"/>
          </p:cNvSpPr>
          <p:nvPr>
            <p:ph idx="1"/>
          </p:nvPr>
        </p:nvSpPr>
        <p:spPr>
          <a:xfrm>
            <a:off x="4810259" y="649480"/>
            <a:ext cx="6555347" cy="5546047"/>
          </a:xfrm>
        </p:spPr>
        <p:txBody>
          <a:bodyPr anchor="ctr">
            <a:normAutofit/>
          </a:bodyPr>
          <a:lstStyle/>
          <a:p>
            <a:pPr marL="0" marR="0" fontAlgn="base">
              <a:spcBef>
                <a:spcPts val="0"/>
              </a:spcBef>
              <a:spcAft>
                <a:spcPts val="1125"/>
              </a:spcAft>
            </a:pPr>
            <a:r>
              <a:rPr lang="en-US" sz="1700">
                <a:effectLst/>
                <a:latin typeface="Cambria" panose="02040503050406030204" pitchFamily="18" charset="0"/>
                <a:ea typeface="Times New Roman" panose="02020603050405020304" pitchFamily="18" charset="0"/>
                <a:cs typeface="Times New Roman" panose="02020603050405020304" pitchFamily="18" charset="0"/>
              </a:rPr>
              <a:t>Why is this important? Because we have to note that critical race theory is the brainchild not of grassroots upswell, but Northeastern managerial elites. Critical race theory gained steam at Harvard Law, and married into the managerial attitudes of its neighbor Harvard Business School, which sought to eliminate inefficiencies in human relations by grouping and managing.</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spcBef>
                <a:spcPts val="0"/>
              </a:spcBef>
              <a:spcAft>
                <a:spcPts val="0"/>
              </a:spcAft>
            </a:pPr>
            <a:r>
              <a:rPr lang="en-US" sz="1700">
                <a:effectLst/>
                <a:latin typeface="Cambria" panose="02040503050406030204" pitchFamily="18" charset="0"/>
                <a:ea typeface="Times New Roman" panose="02020603050405020304" pitchFamily="18" charset="0"/>
                <a:cs typeface="Times New Roman" panose="02020603050405020304" pitchFamily="18" charset="0"/>
              </a:rPr>
              <a:t>Managerialism at Harvard </a:t>
            </a:r>
            <a:r>
              <a:rPr lang="en-US" sz="1700" u="none" strike="noStrike">
                <a:effectLst/>
                <a:latin typeface="inherit"/>
                <a:ea typeface="Times New Roman" panose="02020603050405020304" pitchFamily="18" charset="0"/>
                <a:cs typeface="Times New Roman" panose="02020603050405020304" pitchFamily="18" charset="0"/>
                <a:hlinkClick r:id="rId3"/>
              </a:rPr>
              <a:t>preached</a:t>
            </a:r>
            <a:r>
              <a:rPr lang="en-US" sz="1700">
                <a:effectLst/>
                <a:latin typeface="Cambria" panose="02040503050406030204" pitchFamily="18" charset="0"/>
                <a:ea typeface="Times New Roman" panose="02020603050405020304" pitchFamily="18" charset="0"/>
                <a:cs typeface="Times New Roman" panose="02020603050405020304" pitchFamily="18" charset="0"/>
              </a:rPr>
              <a:t> “a largely anonymous ‘technostructure’ of business leaders [that] could dictate to consumers what to buy and, implicitly, how to live.” The politically entrepreneurial critical race theorists combined that with grouping people by race and formed the basis of a managerial racialism that grouped people into privileged and oppressed classes, each with specific actions of racial solidarity or repentance to perform.</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p>
            <a:r>
              <a:rPr lang="en-US" sz="1700">
                <a:effectLst/>
                <a:latin typeface="Cambria" panose="02040503050406030204" pitchFamily="18" charset="0"/>
                <a:ea typeface="Times New Roman" panose="02020603050405020304" pitchFamily="18" charset="0"/>
                <a:cs typeface="Times New Roman" panose="02020603050405020304" pitchFamily="18" charset="0"/>
              </a:rPr>
              <a:t>Harvard’s intertwinement with critical race theory continues to the present day. This is most clearly expressed in Harvard’s discrimination against Asian applicants, the subject of a </a:t>
            </a:r>
            <a:r>
              <a:rPr lang="en-US" sz="1700" u="none" strike="noStrike">
                <a:effectLst/>
                <a:latin typeface="inherit"/>
                <a:ea typeface="Times New Roman" panose="02020603050405020304" pitchFamily="18" charset="0"/>
                <a:cs typeface="Times New Roman" panose="02020603050405020304" pitchFamily="18" charset="0"/>
                <a:hlinkClick r:id="rId4"/>
              </a:rPr>
              <a:t>lawsuit</a:t>
            </a:r>
            <a:r>
              <a:rPr lang="en-US" sz="1700">
                <a:effectLst/>
                <a:latin typeface="Cambria" panose="02040503050406030204" pitchFamily="18" charset="0"/>
                <a:ea typeface="Times New Roman" panose="02020603050405020304" pitchFamily="18" charset="0"/>
                <a:cs typeface="Times New Roman" panose="02020603050405020304" pitchFamily="18" charset="0"/>
              </a:rPr>
              <a:t> against the school. </a:t>
            </a:r>
            <a:r>
              <a:rPr lang="en-US" sz="1700" b="1">
                <a:effectLst/>
                <a:latin typeface="Cambria" panose="02040503050406030204" pitchFamily="18" charset="0"/>
                <a:ea typeface="Times New Roman" panose="02020603050405020304" pitchFamily="18" charset="0"/>
                <a:cs typeface="Times New Roman" panose="02020603050405020304" pitchFamily="18" charset="0"/>
              </a:rPr>
              <a:t>According to critical race theory, any racial inequity is evidence of systemic racism</a:t>
            </a:r>
            <a:r>
              <a:rPr lang="en-US" sz="1700">
                <a:effectLst/>
                <a:latin typeface="Cambria" panose="02040503050406030204" pitchFamily="18" charset="0"/>
                <a:ea typeface="Times New Roman" panose="02020603050405020304" pitchFamily="18" charset="0"/>
                <a:cs typeface="Times New Roman" panose="02020603050405020304" pitchFamily="18" charset="0"/>
              </a:rPr>
              <a:t>. Thus, the higher percentage of Asian Americans in the student body compared to the overall U.S. population must be “fixed” by discriminating against Asian-American applicants </a:t>
            </a:r>
            <a:r>
              <a:rPr lang="en-US" sz="1700" b="1">
                <a:effectLst/>
                <a:latin typeface="Cambria" panose="02040503050406030204" pitchFamily="18" charset="0"/>
                <a:ea typeface="Times New Roman" panose="02020603050405020304" pitchFamily="18" charset="0"/>
                <a:cs typeface="Times New Roman" panose="02020603050405020304" pitchFamily="18" charset="0"/>
              </a:rPr>
              <a:t>on the basis of race.</a:t>
            </a:r>
            <a:endParaRPr lang="en-US" sz="1700" b="1">
              <a:effectLst/>
              <a:latin typeface="Calibri" panose="020F0502020204030204" pitchFamily="34" charset="0"/>
              <a:ea typeface="Calibri" panose="020F0502020204030204" pitchFamily="34" charset="0"/>
              <a:cs typeface="Times New Roman" panose="02020603050405020304" pitchFamily="18" charset="0"/>
            </a:endParaRPr>
          </a:p>
          <a:p>
            <a:endParaRPr lang="en-US" sz="1700"/>
          </a:p>
        </p:txBody>
      </p:sp>
    </p:spTree>
    <p:extLst>
      <p:ext uri="{BB962C8B-B14F-4D97-AF65-F5344CB8AC3E}">
        <p14:creationId xmlns:p14="http://schemas.microsoft.com/office/powerpoint/2010/main" val="20654127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586A3D-6693-4CA7-B2FE-ECFDA4019E5B}"/>
              </a:ext>
            </a:extLst>
          </p:cNvPr>
          <p:cNvSpPr>
            <a:spLocks noGrp="1"/>
          </p:cNvSpPr>
          <p:nvPr>
            <p:ph type="title"/>
          </p:nvPr>
        </p:nvSpPr>
        <p:spPr>
          <a:xfrm>
            <a:off x="826396" y="586855"/>
            <a:ext cx="4230100" cy="3387497"/>
          </a:xfrm>
        </p:spPr>
        <p:txBody>
          <a:bodyPr anchor="b">
            <a:normAutofit/>
          </a:bodyPr>
          <a:lstStyle/>
          <a:p>
            <a:pPr algn="r"/>
            <a:r>
              <a:rPr lang="en-US" sz="4000" dirty="0">
                <a:solidFill>
                  <a:srgbClr val="FFFFFF"/>
                </a:solidFill>
              </a:rPr>
              <a:t>Jeremiah 17:5-8</a:t>
            </a:r>
          </a:p>
        </p:txBody>
      </p:sp>
      <p:sp>
        <p:nvSpPr>
          <p:cNvPr id="3" name="Content Placeholder 2">
            <a:extLst>
              <a:ext uri="{FF2B5EF4-FFF2-40B4-BE49-F238E27FC236}">
                <a16:creationId xmlns:a16="http://schemas.microsoft.com/office/drawing/2014/main" id="{5C94C970-00EB-490E-97A4-55DBBD7576B5}"/>
              </a:ext>
            </a:extLst>
          </p:cNvPr>
          <p:cNvSpPr>
            <a:spLocks noGrp="1"/>
          </p:cNvSpPr>
          <p:nvPr>
            <p:ph idx="1"/>
          </p:nvPr>
        </p:nvSpPr>
        <p:spPr>
          <a:xfrm>
            <a:off x="6503158" y="649480"/>
            <a:ext cx="4862447" cy="5546047"/>
          </a:xfrm>
        </p:spPr>
        <p:txBody>
          <a:bodyPr anchor="ctr">
            <a:normAutofit/>
          </a:bodyPr>
          <a:lstStyle/>
          <a:p>
            <a:r>
              <a:rPr lang="en-US" sz="1700" b="1" i="0" baseline="30000">
                <a:effectLst/>
                <a:latin typeface="system-ui"/>
              </a:rPr>
              <a:t>5 </a:t>
            </a:r>
            <a:r>
              <a:rPr lang="en-US" sz="1700" b="0" i="0">
                <a:effectLst/>
                <a:latin typeface="system-ui"/>
              </a:rPr>
              <a:t>This is what the </a:t>
            </a:r>
            <a:r>
              <a:rPr lang="en-US" sz="1700" b="0" i="0" cap="small">
                <a:effectLst/>
                <a:latin typeface="system-ui"/>
              </a:rPr>
              <a:t>Lord</a:t>
            </a:r>
            <a:r>
              <a:rPr lang="en-US" sz="1700" b="0" i="0">
                <a:effectLst/>
                <a:latin typeface="system-ui"/>
              </a:rPr>
              <a:t> says:</a:t>
            </a:r>
          </a:p>
          <a:p>
            <a:r>
              <a:rPr lang="en-US" sz="1700" b="0" i="0">
                <a:effectLst/>
                <a:latin typeface="system-ui"/>
              </a:rPr>
              <a:t>“Cursed is the one who trusts in man,</a:t>
            </a:r>
            <a:br>
              <a:rPr lang="en-US" sz="1700" b="0" i="0">
                <a:effectLst/>
                <a:latin typeface="system-ui"/>
              </a:rPr>
            </a:br>
            <a:r>
              <a:rPr lang="en-US" sz="1700" b="0" i="0">
                <a:effectLst/>
                <a:latin typeface="Courier New" panose="02070309020205020404" pitchFamily="49" charset="0"/>
              </a:rPr>
              <a:t>    </a:t>
            </a:r>
            <a:r>
              <a:rPr lang="en-US" sz="1700" b="0" i="0">
                <a:effectLst/>
                <a:latin typeface="system-ui"/>
              </a:rPr>
              <a:t>who draws strength from mere flesh</a:t>
            </a:r>
            <a:br>
              <a:rPr lang="en-US" sz="1700" b="0" i="0">
                <a:effectLst/>
                <a:latin typeface="system-ui"/>
              </a:rPr>
            </a:br>
            <a:r>
              <a:rPr lang="en-US" sz="1700" b="0" i="0">
                <a:effectLst/>
                <a:latin typeface="Courier New" panose="02070309020205020404" pitchFamily="49" charset="0"/>
              </a:rPr>
              <a:t>    </a:t>
            </a:r>
            <a:r>
              <a:rPr lang="en-US" sz="1700" b="0" i="0">
                <a:effectLst/>
                <a:latin typeface="system-ui"/>
              </a:rPr>
              <a:t>and whose heart turns away from the </a:t>
            </a:r>
            <a:r>
              <a:rPr lang="en-US" sz="1700" b="0" i="0" cap="small">
                <a:effectLst/>
                <a:latin typeface="system-ui"/>
              </a:rPr>
              <a:t>Lord</a:t>
            </a:r>
            <a:r>
              <a:rPr lang="en-US" sz="1700" b="0" i="0">
                <a:effectLst/>
                <a:latin typeface="system-ui"/>
              </a:rPr>
              <a:t>.</a:t>
            </a:r>
            <a:br>
              <a:rPr lang="en-US" sz="1700" b="0" i="0">
                <a:effectLst/>
                <a:latin typeface="system-ui"/>
              </a:rPr>
            </a:br>
            <a:r>
              <a:rPr lang="en-US" sz="1700" b="1" i="0" baseline="30000">
                <a:effectLst/>
                <a:latin typeface="system-ui"/>
              </a:rPr>
              <a:t>6 </a:t>
            </a:r>
            <a:r>
              <a:rPr lang="en-US" sz="1700" b="0" i="0">
                <a:effectLst/>
                <a:latin typeface="system-ui"/>
              </a:rPr>
              <a:t>That person will be like a bush in the wastelands;</a:t>
            </a:r>
            <a:br>
              <a:rPr lang="en-US" sz="1700" b="0" i="0">
                <a:effectLst/>
                <a:latin typeface="system-ui"/>
              </a:rPr>
            </a:br>
            <a:r>
              <a:rPr lang="en-US" sz="1700" b="0" i="0">
                <a:effectLst/>
                <a:latin typeface="Courier New" panose="02070309020205020404" pitchFamily="49" charset="0"/>
              </a:rPr>
              <a:t>    </a:t>
            </a:r>
            <a:r>
              <a:rPr lang="en-US" sz="1700" b="0" i="0">
                <a:effectLst/>
                <a:latin typeface="system-ui"/>
              </a:rPr>
              <a:t>they will not see prosperity when it comes.</a:t>
            </a:r>
            <a:br>
              <a:rPr lang="en-US" sz="1700" b="0" i="0">
                <a:effectLst/>
                <a:latin typeface="system-ui"/>
              </a:rPr>
            </a:br>
            <a:r>
              <a:rPr lang="en-US" sz="1700" b="0" i="0">
                <a:effectLst/>
                <a:latin typeface="system-ui"/>
              </a:rPr>
              <a:t>They will dwell in the parched places of the desert,</a:t>
            </a:r>
            <a:br>
              <a:rPr lang="en-US" sz="1700" b="0" i="0">
                <a:effectLst/>
                <a:latin typeface="system-ui"/>
              </a:rPr>
            </a:br>
            <a:r>
              <a:rPr lang="en-US" sz="1700" b="0" i="0">
                <a:effectLst/>
                <a:latin typeface="Courier New" panose="02070309020205020404" pitchFamily="49" charset="0"/>
              </a:rPr>
              <a:t>    </a:t>
            </a:r>
            <a:r>
              <a:rPr lang="en-US" sz="1700" b="0" i="0">
                <a:effectLst/>
                <a:latin typeface="system-ui"/>
              </a:rPr>
              <a:t>in a salt land where no one lives.</a:t>
            </a:r>
          </a:p>
          <a:p>
            <a:r>
              <a:rPr lang="en-US" sz="1700" b="1" i="0" baseline="30000">
                <a:effectLst/>
                <a:latin typeface="system-ui"/>
              </a:rPr>
              <a:t>7 </a:t>
            </a:r>
            <a:r>
              <a:rPr lang="en-US" sz="1700" b="0" i="0">
                <a:effectLst/>
                <a:latin typeface="system-ui"/>
              </a:rPr>
              <a:t>“But blessed is the one who trusts in the </a:t>
            </a:r>
            <a:r>
              <a:rPr lang="en-US" sz="1700" b="0" i="0" cap="small">
                <a:effectLst/>
                <a:latin typeface="system-ui"/>
              </a:rPr>
              <a:t>Lord</a:t>
            </a:r>
            <a:r>
              <a:rPr lang="en-US" sz="1700" b="0" i="0">
                <a:effectLst/>
                <a:latin typeface="system-ui"/>
              </a:rPr>
              <a:t>,</a:t>
            </a:r>
            <a:br>
              <a:rPr lang="en-US" sz="1700" b="0" i="0">
                <a:effectLst/>
                <a:latin typeface="system-ui"/>
              </a:rPr>
            </a:br>
            <a:r>
              <a:rPr lang="en-US" sz="1700" b="0" i="0">
                <a:effectLst/>
                <a:latin typeface="Courier New" panose="02070309020205020404" pitchFamily="49" charset="0"/>
              </a:rPr>
              <a:t>    </a:t>
            </a:r>
            <a:r>
              <a:rPr lang="en-US" sz="1700" b="0" i="0">
                <a:effectLst/>
                <a:latin typeface="system-ui"/>
              </a:rPr>
              <a:t>whose confidence is in him.</a:t>
            </a:r>
            <a:br>
              <a:rPr lang="en-US" sz="1700" b="0" i="0">
                <a:effectLst/>
                <a:latin typeface="system-ui"/>
              </a:rPr>
            </a:br>
            <a:r>
              <a:rPr lang="en-US" sz="1700" b="1" i="0" baseline="30000">
                <a:effectLst/>
                <a:latin typeface="system-ui"/>
              </a:rPr>
              <a:t>8 </a:t>
            </a:r>
            <a:r>
              <a:rPr lang="en-US" sz="1700" b="0" i="0">
                <a:effectLst/>
                <a:latin typeface="system-ui"/>
              </a:rPr>
              <a:t>They will be like a tree planted by the water</a:t>
            </a:r>
            <a:br>
              <a:rPr lang="en-US" sz="1700" b="0" i="0">
                <a:effectLst/>
                <a:latin typeface="system-ui"/>
              </a:rPr>
            </a:br>
            <a:r>
              <a:rPr lang="en-US" sz="1700" b="0" i="0">
                <a:effectLst/>
                <a:latin typeface="Courier New" panose="02070309020205020404" pitchFamily="49" charset="0"/>
              </a:rPr>
              <a:t>    </a:t>
            </a:r>
            <a:r>
              <a:rPr lang="en-US" sz="1700" b="0" i="0">
                <a:effectLst/>
                <a:latin typeface="system-ui"/>
              </a:rPr>
              <a:t>that sends out its roots by the stream.</a:t>
            </a:r>
            <a:br>
              <a:rPr lang="en-US" sz="1700" b="0" i="0">
                <a:effectLst/>
                <a:latin typeface="system-ui"/>
              </a:rPr>
            </a:br>
            <a:r>
              <a:rPr lang="en-US" sz="1700" b="0" i="0">
                <a:effectLst/>
                <a:latin typeface="system-ui"/>
              </a:rPr>
              <a:t>It does not fear when heat comes;</a:t>
            </a:r>
            <a:br>
              <a:rPr lang="en-US" sz="1700" b="0" i="0">
                <a:effectLst/>
                <a:latin typeface="system-ui"/>
              </a:rPr>
            </a:br>
            <a:r>
              <a:rPr lang="en-US" sz="1700" b="0" i="0">
                <a:effectLst/>
                <a:latin typeface="Courier New" panose="02070309020205020404" pitchFamily="49" charset="0"/>
              </a:rPr>
              <a:t>    </a:t>
            </a:r>
            <a:r>
              <a:rPr lang="en-US" sz="1700" b="0" i="0">
                <a:effectLst/>
                <a:latin typeface="system-ui"/>
              </a:rPr>
              <a:t>its leaves are always green.</a:t>
            </a:r>
            <a:br>
              <a:rPr lang="en-US" sz="1700" b="0" i="0">
                <a:effectLst/>
                <a:latin typeface="system-ui"/>
              </a:rPr>
            </a:br>
            <a:r>
              <a:rPr lang="en-US" sz="1700" b="0" i="0">
                <a:effectLst/>
                <a:latin typeface="system-ui"/>
              </a:rPr>
              <a:t>It has no worries in a year of drought</a:t>
            </a:r>
            <a:br>
              <a:rPr lang="en-US" sz="1700" b="0" i="0">
                <a:effectLst/>
                <a:latin typeface="system-ui"/>
              </a:rPr>
            </a:br>
            <a:r>
              <a:rPr lang="en-US" sz="1700" b="0" i="0">
                <a:effectLst/>
                <a:latin typeface="Courier New" panose="02070309020205020404" pitchFamily="49" charset="0"/>
              </a:rPr>
              <a:t>    </a:t>
            </a:r>
            <a:r>
              <a:rPr lang="en-US" sz="1700" b="0" i="0">
                <a:effectLst/>
                <a:latin typeface="system-ui"/>
              </a:rPr>
              <a:t>and never fails to bear fruit.”</a:t>
            </a:r>
          </a:p>
          <a:p>
            <a:endParaRPr lang="en-US" sz="1700"/>
          </a:p>
        </p:txBody>
      </p:sp>
    </p:spTree>
    <p:extLst>
      <p:ext uri="{BB962C8B-B14F-4D97-AF65-F5344CB8AC3E}">
        <p14:creationId xmlns:p14="http://schemas.microsoft.com/office/powerpoint/2010/main" val="20377562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B38530-43D5-4055-BED1-491AF40797AD}"/>
              </a:ext>
            </a:extLst>
          </p:cNvPr>
          <p:cNvSpPr>
            <a:spLocks noGrp="1"/>
          </p:cNvSpPr>
          <p:nvPr>
            <p:ph type="title"/>
          </p:nvPr>
        </p:nvSpPr>
        <p:spPr>
          <a:xfrm>
            <a:off x="826396" y="586855"/>
            <a:ext cx="4230100" cy="3387497"/>
          </a:xfrm>
        </p:spPr>
        <p:txBody>
          <a:bodyPr anchor="b">
            <a:normAutofit/>
          </a:bodyPr>
          <a:lstStyle/>
          <a:p>
            <a:pPr algn="r"/>
            <a:r>
              <a:rPr lang="en-US" sz="4000" dirty="0">
                <a:solidFill>
                  <a:srgbClr val="FFFFFF"/>
                </a:solidFill>
              </a:rPr>
              <a:t>Hebrews 10:35-39</a:t>
            </a:r>
          </a:p>
        </p:txBody>
      </p:sp>
      <p:sp>
        <p:nvSpPr>
          <p:cNvPr id="3" name="Content Placeholder 2">
            <a:extLst>
              <a:ext uri="{FF2B5EF4-FFF2-40B4-BE49-F238E27FC236}">
                <a16:creationId xmlns:a16="http://schemas.microsoft.com/office/drawing/2014/main" id="{4C38E5D4-EBED-432F-B9FB-01CA21460C3E}"/>
              </a:ext>
            </a:extLst>
          </p:cNvPr>
          <p:cNvSpPr>
            <a:spLocks noGrp="1"/>
          </p:cNvSpPr>
          <p:nvPr>
            <p:ph idx="1"/>
          </p:nvPr>
        </p:nvSpPr>
        <p:spPr>
          <a:xfrm>
            <a:off x="6503158" y="649480"/>
            <a:ext cx="4862447" cy="5546047"/>
          </a:xfrm>
        </p:spPr>
        <p:txBody>
          <a:bodyPr anchor="ctr">
            <a:normAutofit/>
          </a:bodyPr>
          <a:lstStyle/>
          <a:p>
            <a:r>
              <a:rPr lang="en-US" sz="2000" b="1" i="0" baseline="30000">
                <a:effectLst/>
                <a:latin typeface="system-ui"/>
              </a:rPr>
              <a:t>35 </a:t>
            </a:r>
            <a:r>
              <a:rPr lang="en-US" sz="2000" b="0" i="0">
                <a:effectLst/>
                <a:latin typeface="system-ui"/>
              </a:rPr>
              <a:t>So do not throw away your confidence; it will be richly rewarded.</a:t>
            </a:r>
          </a:p>
          <a:p>
            <a:r>
              <a:rPr lang="en-US" sz="2000" b="1" i="0" baseline="30000">
                <a:effectLst/>
                <a:latin typeface="system-ui"/>
              </a:rPr>
              <a:t>36 </a:t>
            </a:r>
            <a:r>
              <a:rPr lang="en-US" sz="2000" b="0" i="0">
                <a:effectLst/>
                <a:latin typeface="system-ui"/>
              </a:rPr>
              <a:t>You need to persevere so that when you have done the will of God, you will receive what he has promised. </a:t>
            </a:r>
            <a:r>
              <a:rPr lang="en-US" sz="2000" b="1" i="0" baseline="30000">
                <a:effectLst/>
                <a:latin typeface="system-ui"/>
              </a:rPr>
              <a:t>37 </a:t>
            </a:r>
            <a:r>
              <a:rPr lang="en-US" sz="2000" b="0" i="0">
                <a:effectLst/>
                <a:latin typeface="system-ui"/>
              </a:rPr>
              <a:t>For,</a:t>
            </a:r>
          </a:p>
          <a:p>
            <a:r>
              <a:rPr lang="en-US" sz="2000" b="0" i="0">
                <a:effectLst/>
                <a:latin typeface="system-ui"/>
              </a:rPr>
              <a:t>“In just a little while,</a:t>
            </a:r>
            <a:br>
              <a:rPr lang="en-US" sz="2000" b="0" i="0">
                <a:effectLst/>
                <a:latin typeface="system-ui"/>
              </a:rPr>
            </a:br>
            <a:r>
              <a:rPr lang="en-US" sz="2000" b="0" i="0">
                <a:effectLst/>
                <a:latin typeface="Courier New" panose="02070309020205020404" pitchFamily="49" charset="0"/>
              </a:rPr>
              <a:t>    </a:t>
            </a:r>
            <a:r>
              <a:rPr lang="en-US" sz="2000" b="0" i="0">
                <a:effectLst/>
                <a:latin typeface="system-ui"/>
              </a:rPr>
              <a:t>he who is coming will come</a:t>
            </a:r>
            <a:br>
              <a:rPr lang="en-US" sz="2000" b="0" i="0">
                <a:effectLst/>
                <a:latin typeface="system-ui"/>
              </a:rPr>
            </a:br>
            <a:r>
              <a:rPr lang="en-US" sz="2000" b="0" i="0">
                <a:effectLst/>
                <a:latin typeface="Courier New" panose="02070309020205020404" pitchFamily="49" charset="0"/>
              </a:rPr>
              <a:t>    </a:t>
            </a:r>
            <a:r>
              <a:rPr lang="en-US" sz="2000" b="0" i="0">
                <a:effectLst/>
                <a:latin typeface="system-ui"/>
              </a:rPr>
              <a:t>and will not delay.”</a:t>
            </a:r>
            <a:r>
              <a:rPr lang="en-US" sz="2000" b="0" i="0" baseline="30000">
                <a:effectLst/>
                <a:latin typeface="system-ui"/>
              </a:rPr>
              <a:t>[</a:t>
            </a:r>
            <a:r>
              <a:rPr lang="en-US" sz="2000" b="0" i="0" baseline="30000">
                <a:effectLst/>
                <a:latin typeface="system-ui"/>
                <a:hlinkClick r:id="rId2" tooltip="See footnote a"/>
              </a:rPr>
              <a:t>a</a:t>
            </a:r>
            <a:r>
              <a:rPr lang="en-US" sz="2000" b="0" i="0" baseline="30000">
                <a:effectLst/>
                <a:latin typeface="system-ui"/>
              </a:rPr>
              <a:t>]</a:t>
            </a:r>
            <a:endParaRPr lang="en-US" sz="2000" b="0" i="0">
              <a:effectLst/>
              <a:latin typeface="system-ui"/>
            </a:endParaRPr>
          </a:p>
          <a:p>
            <a:r>
              <a:rPr lang="en-US" sz="2000" b="1" i="0" baseline="30000">
                <a:effectLst/>
                <a:latin typeface="system-ui"/>
              </a:rPr>
              <a:t>38 </a:t>
            </a:r>
            <a:r>
              <a:rPr lang="en-US" sz="2000" b="0" i="0">
                <a:effectLst/>
                <a:latin typeface="system-ui"/>
              </a:rPr>
              <a:t>And,</a:t>
            </a:r>
          </a:p>
          <a:p>
            <a:r>
              <a:rPr lang="en-US" sz="2000" b="0" i="0">
                <a:effectLst/>
                <a:latin typeface="system-ui"/>
              </a:rPr>
              <a:t>“But my righteous</a:t>
            </a:r>
            <a:r>
              <a:rPr lang="en-US" sz="2000" b="0" i="0" baseline="30000">
                <a:effectLst/>
                <a:latin typeface="system-ui"/>
              </a:rPr>
              <a:t>[</a:t>
            </a:r>
            <a:r>
              <a:rPr lang="en-US" sz="2000" b="0" i="0" baseline="30000">
                <a:effectLst/>
                <a:latin typeface="system-ui"/>
                <a:hlinkClick r:id="rId3" tooltip="See footnote b"/>
              </a:rPr>
              <a:t>b</a:t>
            </a:r>
            <a:r>
              <a:rPr lang="en-US" sz="2000" b="0" i="0" baseline="30000">
                <a:effectLst/>
                <a:latin typeface="system-ui"/>
              </a:rPr>
              <a:t>]</a:t>
            </a:r>
            <a:r>
              <a:rPr lang="en-US" sz="2000" b="0" i="0">
                <a:effectLst/>
                <a:latin typeface="system-ui"/>
              </a:rPr>
              <a:t> one will live by faith.</a:t>
            </a:r>
            <a:br>
              <a:rPr lang="en-US" sz="2000" b="0" i="0">
                <a:effectLst/>
                <a:latin typeface="system-ui"/>
              </a:rPr>
            </a:br>
            <a:r>
              <a:rPr lang="en-US" sz="2000" b="0" i="0">
                <a:effectLst/>
                <a:latin typeface="Courier New" panose="02070309020205020404" pitchFamily="49" charset="0"/>
              </a:rPr>
              <a:t>    </a:t>
            </a:r>
            <a:r>
              <a:rPr lang="en-US" sz="2000" b="0" i="0">
                <a:effectLst/>
                <a:latin typeface="system-ui"/>
              </a:rPr>
              <a:t>And I take no pleasure</a:t>
            </a:r>
            <a:br>
              <a:rPr lang="en-US" sz="2000" b="0" i="0">
                <a:effectLst/>
                <a:latin typeface="system-ui"/>
              </a:rPr>
            </a:br>
            <a:r>
              <a:rPr lang="en-US" sz="2000" b="0" i="0">
                <a:effectLst/>
                <a:latin typeface="Courier New" panose="02070309020205020404" pitchFamily="49" charset="0"/>
              </a:rPr>
              <a:t>    </a:t>
            </a:r>
            <a:r>
              <a:rPr lang="en-US" sz="2000" b="0" i="0">
                <a:effectLst/>
                <a:latin typeface="system-ui"/>
              </a:rPr>
              <a:t>in the one who shrinks back.”</a:t>
            </a:r>
            <a:r>
              <a:rPr lang="en-US" sz="2000" b="0" i="0" baseline="30000">
                <a:effectLst/>
                <a:latin typeface="system-ui"/>
              </a:rPr>
              <a:t>[</a:t>
            </a:r>
            <a:r>
              <a:rPr lang="en-US" sz="2000" b="0" i="0" baseline="30000">
                <a:effectLst/>
                <a:latin typeface="system-ui"/>
                <a:hlinkClick r:id="rId4" tooltip="See footnote c"/>
              </a:rPr>
              <a:t>c</a:t>
            </a:r>
            <a:r>
              <a:rPr lang="en-US" sz="2000" b="0" i="0" baseline="30000">
                <a:effectLst/>
                <a:latin typeface="system-ui"/>
              </a:rPr>
              <a:t>]</a:t>
            </a:r>
            <a:endParaRPr lang="en-US" sz="2000" b="0" i="0">
              <a:effectLst/>
              <a:latin typeface="system-ui"/>
            </a:endParaRPr>
          </a:p>
          <a:p>
            <a:r>
              <a:rPr lang="en-US" sz="2000" b="1" i="0" baseline="30000">
                <a:effectLst/>
                <a:latin typeface="system-ui"/>
              </a:rPr>
              <a:t>39 </a:t>
            </a:r>
            <a:r>
              <a:rPr lang="en-US" sz="2000" b="0" i="0">
                <a:effectLst/>
                <a:latin typeface="system-ui"/>
              </a:rPr>
              <a:t>But we do not belong to those who shrink back and are destroyed, but to those who have faith and are saved.</a:t>
            </a:r>
          </a:p>
          <a:p>
            <a:endParaRPr lang="en-US" sz="2000"/>
          </a:p>
        </p:txBody>
      </p:sp>
    </p:spTree>
    <p:extLst>
      <p:ext uri="{BB962C8B-B14F-4D97-AF65-F5344CB8AC3E}">
        <p14:creationId xmlns:p14="http://schemas.microsoft.com/office/powerpoint/2010/main" val="21466509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743C06-5BA2-4BD6-8C49-A449136CC722}"/>
              </a:ext>
            </a:extLst>
          </p:cNvPr>
          <p:cNvSpPr>
            <a:spLocks noGrp="1"/>
          </p:cNvSpPr>
          <p:nvPr>
            <p:ph type="title"/>
          </p:nvPr>
        </p:nvSpPr>
        <p:spPr>
          <a:xfrm>
            <a:off x="630936" y="640080"/>
            <a:ext cx="4818888" cy="1481328"/>
          </a:xfrm>
        </p:spPr>
        <p:txBody>
          <a:bodyPr anchor="b">
            <a:normAutofit/>
          </a:bodyPr>
          <a:lstStyle/>
          <a:p>
            <a:endParaRPr lang="en-US" sz="5400"/>
          </a:p>
        </p:txBody>
      </p:sp>
      <p:sp>
        <p:nvSpPr>
          <p:cNvPr id="14"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4799EDC2-3A03-42B5-A7FB-9DBE58ED8EBE}"/>
              </a:ext>
            </a:extLst>
          </p:cNvPr>
          <p:cNvSpPr>
            <a:spLocks noGrp="1"/>
          </p:cNvSpPr>
          <p:nvPr>
            <p:ph idx="1"/>
          </p:nvPr>
        </p:nvSpPr>
        <p:spPr>
          <a:xfrm>
            <a:off x="630936" y="2660904"/>
            <a:ext cx="4818888" cy="3547872"/>
          </a:xfrm>
        </p:spPr>
        <p:txBody>
          <a:bodyPr anchor="t">
            <a:normAutofit/>
          </a:bodyPr>
          <a:lstStyle/>
          <a:p>
            <a:endParaRPr lang="en-US" sz="2200"/>
          </a:p>
        </p:txBody>
      </p:sp>
      <p:pic>
        <p:nvPicPr>
          <p:cNvPr id="5" name="Content Placeholder 4" descr="A black and white photo of a road with trees on either side&#10;&#10;Description automatically generated with low confidence">
            <a:extLst>
              <a:ext uri="{FF2B5EF4-FFF2-40B4-BE49-F238E27FC236}">
                <a16:creationId xmlns:a16="http://schemas.microsoft.com/office/drawing/2014/main" id="{EC724B01-EC9E-4066-8FE6-CC0FFC1C9C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30990019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2A6487-3949-4EBF-8EF2-DC9261E81C9A}"/>
              </a:ext>
            </a:extLst>
          </p:cNvPr>
          <p:cNvSpPr>
            <a:spLocks noGrp="1"/>
          </p:cNvSpPr>
          <p:nvPr>
            <p:ph type="title"/>
          </p:nvPr>
        </p:nvSpPr>
        <p:spPr>
          <a:xfrm>
            <a:off x="586478" y="1683756"/>
            <a:ext cx="3115265" cy="2396359"/>
          </a:xfrm>
        </p:spPr>
        <p:txBody>
          <a:bodyPr anchor="b">
            <a:normAutofit/>
          </a:bodyPr>
          <a:lstStyle/>
          <a:p>
            <a:pPr algn="r"/>
            <a:r>
              <a:rPr lang="en-US" sz="3700">
                <a:solidFill>
                  <a:srgbClr val="FFFFFF"/>
                </a:solidFill>
              </a:rPr>
              <a:t>Conclusion: How can I take a step toward being grateful?</a:t>
            </a:r>
          </a:p>
        </p:txBody>
      </p:sp>
      <p:sp>
        <p:nvSpPr>
          <p:cNvPr id="4" name="Footer Placeholder 3">
            <a:extLst>
              <a:ext uri="{FF2B5EF4-FFF2-40B4-BE49-F238E27FC236}">
                <a16:creationId xmlns:a16="http://schemas.microsoft.com/office/drawing/2014/main" id="{717DD625-CC23-4892-9EBF-B902256F65B2}"/>
              </a:ext>
            </a:extLst>
          </p:cNvPr>
          <p:cNvSpPr>
            <a:spLocks noGrp="1"/>
          </p:cNvSpPr>
          <p:nvPr>
            <p:ph type="ftr" sz="quarter" idx="11"/>
          </p:nvPr>
        </p:nvSpPr>
        <p:spPr>
          <a:xfrm rot="5400000">
            <a:off x="-1828800" y="1984248"/>
            <a:ext cx="4114800" cy="365125"/>
          </a:xfrm>
        </p:spPr>
        <p:txBody>
          <a:bodyPr>
            <a:normAutofit/>
          </a:bodyPr>
          <a:lstStyle/>
          <a:p>
            <a:pPr algn="l"/>
            <a:endParaRPr lang="en-US" sz="1100">
              <a:solidFill>
                <a:srgbClr val="FFFFFF"/>
              </a:solidFill>
            </a:endParaRPr>
          </a:p>
        </p:txBody>
      </p:sp>
      <p:graphicFrame>
        <p:nvGraphicFramePr>
          <p:cNvPr id="6" name="Content Placeholder 2">
            <a:extLst>
              <a:ext uri="{FF2B5EF4-FFF2-40B4-BE49-F238E27FC236}">
                <a16:creationId xmlns:a16="http://schemas.microsoft.com/office/drawing/2014/main" id="{084C5D76-9E30-4669-8C79-5C6AEC3A23A9}"/>
              </a:ext>
            </a:extLst>
          </p:cNvPr>
          <p:cNvGraphicFramePr>
            <a:graphicFrameLocks noGrp="1"/>
          </p:cNvGraphicFramePr>
          <p:nvPr>
            <p:ph idx="1"/>
            <p:extLst>
              <p:ext uri="{D42A27DB-BD31-4B8C-83A1-F6EECF244321}">
                <p14:modId xmlns:p14="http://schemas.microsoft.com/office/powerpoint/2010/main" val="4217789177"/>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35891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D9E15-887F-4981-8A48-24116C43A8C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DAE79D3-055A-4DE2-9A60-798CCD53CA63}"/>
              </a:ext>
            </a:extLst>
          </p:cNvPr>
          <p:cNvSpPr>
            <a:spLocks noGrp="1"/>
          </p:cNvSpPr>
          <p:nvPr>
            <p:ph idx="1"/>
          </p:nvPr>
        </p:nvSpPr>
        <p:spPr/>
        <p:txBody>
          <a:bodyPr/>
          <a:lstStyle/>
          <a:p>
            <a:r>
              <a:rPr lang="en-US" b="0" i="0" dirty="0">
                <a:solidFill>
                  <a:srgbClr val="2A2A2A"/>
                </a:solidFill>
                <a:effectLst/>
                <a:latin typeface="Arial" panose="020B0604020202020204" pitchFamily="34" charset="0"/>
              </a:rPr>
              <a:t>Critical race theorists must be confronted with and forced to speak to the facts. Do they support public schools separating first-graders into groups of “oppressors” and “oppressed”? Do they support mandatory curricula teaching that “all white people play a part in perpetuating systemic racism”? Do they support public schools instructing white parents to become “white traitors” and advocate for “white abolition”? Do they want those who work in government to be required to undergo this kind of re-education? How about managers and workers in corporate America? How about the men and women in our military?</a:t>
            </a:r>
            <a:endParaRPr lang="en-US" dirty="0"/>
          </a:p>
        </p:txBody>
      </p:sp>
    </p:spTree>
    <p:extLst>
      <p:ext uri="{BB962C8B-B14F-4D97-AF65-F5344CB8AC3E}">
        <p14:creationId xmlns:p14="http://schemas.microsoft.com/office/powerpoint/2010/main" val="12296015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8D199-57E4-46F8-8FD4-BDF07FBC8865}"/>
              </a:ext>
            </a:extLst>
          </p:cNvPr>
          <p:cNvSpPr>
            <a:spLocks noGrp="1"/>
          </p:cNvSpPr>
          <p:nvPr>
            <p:ph type="title"/>
          </p:nvPr>
        </p:nvSpPr>
        <p:spPr/>
        <p:txBody>
          <a:bodyPr/>
          <a:lstStyle/>
          <a:p>
            <a:r>
              <a:rPr lang="en-US" dirty="0"/>
              <a:t>Critical Race Theory Origin</a:t>
            </a:r>
          </a:p>
        </p:txBody>
      </p:sp>
      <p:sp>
        <p:nvSpPr>
          <p:cNvPr id="3" name="Content Placeholder 2">
            <a:extLst>
              <a:ext uri="{FF2B5EF4-FFF2-40B4-BE49-F238E27FC236}">
                <a16:creationId xmlns:a16="http://schemas.microsoft.com/office/drawing/2014/main" id="{4B67200D-A310-4D53-894E-EAAB89A332EA}"/>
              </a:ext>
            </a:extLst>
          </p:cNvPr>
          <p:cNvSpPr>
            <a:spLocks noGrp="1"/>
          </p:cNvSpPr>
          <p:nvPr>
            <p:ph idx="1"/>
          </p:nvPr>
        </p:nvSpPr>
        <p:spPr/>
        <p:txBody>
          <a:bodyPr>
            <a:normAutofit/>
          </a:bodyPr>
          <a:lstStyle/>
          <a:p>
            <a:pPr marL="0" marR="0" fontAlgn="base">
              <a:lnSpc>
                <a:spcPts val="2100"/>
              </a:lnSpc>
              <a:spcBef>
                <a:spcPts val="0"/>
              </a:spcBef>
              <a:spcAft>
                <a:spcPts val="1125"/>
              </a:spcAft>
            </a:pPr>
            <a:r>
              <a:rPr lang="en-US" sz="18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The most important thinkers of the group of critical legal theorists were all Harvard Law professors: Derrick Bell, Roberto Unger, Duncan Kennedy, and Morton Horwitz.</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ts val="2100"/>
              </a:lnSpc>
              <a:spcBef>
                <a:spcPts val="0"/>
              </a:spcBef>
              <a:spcAft>
                <a:spcPts val="1125"/>
              </a:spcAft>
            </a:pPr>
            <a:r>
              <a:rPr lang="en-US" sz="18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The main tenets of the philosophy included that justice is inherently subjective, the law is nothing but a political tool, and the system will only ever provide good outcomes for the wealthy and privileged. Their proposed solution was to overthrow Western liberal society. To this point, Unger wrote: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ts val="2100"/>
              </a:lnSpc>
              <a:spcBef>
                <a:spcPts val="0"/>
              </a:spcBef>
              <a:spcAft>
                <a:spcPts val="800"/>
              </a:spcAft>
            </a:pPr>
            <a:r>
              <a:rPr lang="en-US" sz="1800" i="1"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Liberalism must be seen all of a piece, not just as a set of doctrines about the disposition of power and wealth, but as a metaphysical conception of the mind and society. Only then can its true nature be understood, and its secret empire overthrown.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Tree>
    <p:extLst>
      <p:ext uri="{BB962C8B-B14F-4D97-AF65-F5344CB8AC3E}">
        <p14:creationId xmlns:p14="http://schemas.microsoft.com/office/powerpoint/2010/main" val="15490421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8CD20-75BC-46ED-BCCF-F7B1BE0FCC65}"/>
              </a:ext>
            </a:extLst>
          </p:cNvPr>
          <p:cNvSpPr>
            <a:spLocks noGrp="1"/>
          </p:cNvSpPr>
          <p:nvPr>
            <p:ph type="title"/>
          </p:nvPr>
        </p:nvSpPr>
        <p:spPr/>
        <p:txBody>
          <a:bodyPr/>
          <a:lstStyle/>
          <a:p>
            <a:r>
              <a:rPr lang="en-US" dirty="0"/>
              <a:t>Wokeness</a:t>
            </a:r>
          </a:p>
        </p:txBody>
      </p:sp>
      <p:sp>
        <p:nvSpPr>
          <p:cNvPr id="3" name="Content Placeholder 2">
            <a:extLst>
              <a:ext uri="{FF2B5EF4-FFF2-40B4-BE49-F238E27FC236}">
                <a16:creationId xmlns:a16="http://schemas.microsoft.com/office/drawing/2014/main" id="{98A4A56E-5DA7-46A1-B304-E206C6626DD6}"/>
              </a:ext>
            </a:extLst>
          </p:cNvPr>
          <p:cNvSpPr>
            <a:spLocks noGrp="1"/>
          </p:cNvSpPr>
          <p:nvPr>
            <p:ph idx="1"/>
          </p:nvPr>
        </p:nvSpPr>
        <p:spPr/>
        <p:txBody>
          <a:bodyPr/>
          <a:lstStyle/>
          <a:p>
            <a:r>
              <a:rPr lang="en-US" dirty="0"/>
              <a:t>People being forced to adopt progressive beliefs about identity, race, and gender theory. If we don’t do so, we face being canceled or at least labeled as racist or bigoted.</a:t>
            </a:r>
          </a:p>
          <a:p>
            <a:r>
              <a:rPr lang="en-US" dirty="0"/>
              <a:t>This belief system has infiltrated institutions of higher learning, public schools, media, sports, entertainment, military, medicine and corporations. </a:t>
            </a:r>
          </a:p>
          <a:p>
            <a:r>
              <a:rPr lang="en-US" dirty="0"/>
              <a:t>People who grew up under communism are seeing a society when people are afraid to say what they think for fear of losing their jobs or being sent to the social margins, where only one opinion tolerated, regardless if from governments or institutions its totalitarianism.</a:t>
            </a:r>
          </a:p>
        </p:txBody>
      </p:sp>
    </p:spTree>
    <p:extLst>
      <p:ext uri="{BB962C8B-B14F-4D97-AF65-F5344CB8AC3E}">
        <p14:creationId xmlns:p14="http://schemas.microsoft.com/office/powerpoint/2010/main" val="24753229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8DE54-E332-44CB-A6BC-55537BAFEA2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D325B8C-44A9-44C6-A4D5-2D987C1EA553}"/>
              </a:ext>
            </a:extLst>
          </p:cNvPr>
          <p:cNvSpPr>
            <a:spLocks noGrp="1"/>
          </p:cNvSpPr>
          <p:nvPr>
            <p:ph idx="1"/>
          </p:nvPr>
        </p:nvSpPr>
        <p:spPr/>
        <p:txBody>
          <a:bodyPr>
            <a:normAutofit fontScale="77500" lnSpcReduction="20000"/>
          </a:bodyPr>
          <a:lstStyle/>
          <a:p>
            <a:r>
              <a:rPr lang="en-US" dirty="0"/>
              <a:t>The old totalitarianism(Russia &amp; China) achieved control by inflicting pain and terror and fear on people to make them conform. But the current brand of totalitarianism uses comfort to control people.</a:t>
            </a:r>
          </a:p>
          <a:p>
            <a:r>
              <a:rPr lang="en-US" dirty="0"/>
              <a:t>Hannah Arendt, German Jew found German Nazism and Russian communism used atomization of the individual and mass loneliness were at the root of both movements. </a:t>
            </a:r>
          </a:p>
          <a:p>
            <a:r>
              <a:rPr lang="en-US" dirty="0"/>
              <a:t>Other factors that contribute to totalitarianism taking hold was that people lost faith in their religion and in authority </a:t>
            </a:r>
            <a:r>
              <a:rPr lang="en-US" dirty="0" err="1"/>
              <a:t>figures.This</a:t>
            </a:r>
            <a:r>
              <a:rPr lang="en-US" dirty="0"/>
              <a:t> is widespread in our society today left and right. </a:t>
            </a:r>
          </a:p>
          <a:p>
            <a:r>
              <a:rPr lang="en-US" dirty="0"/>
              <a:t>When we lose the desire to know the truth, even if the truth hurts, even if the truth goes against what we want to believe…we are opening the door to totalitarianism.</a:t>
            </a:r>
          </a:p>
          <a:p>
            <a:r>
              <a:rPr lang="en-US" dirty="0"/>
              <a:t>Totalitarianism eliminates anything that gets in the way of controlling the individual…Parents, Church, religion. Mao and Stalin, Hitler demanded ideological purity.</a:t>
            </a:r>
          </a:p>
          <a:p>
            <a:r>
              <a:rPr lang="en-US" dirty="0"/>
              <a:t>Communists try to destroy history and culture and we see that happening with critical race theory and 1619 project. </a:t>
            </a:r>
          </a:p>
        </p:txBody>
      </p:sp>
    </p:spTree>
    <p:extLst>
      <p:ext uri="{BB962C8B-B14F-4D97-AF65-F5344CB8AC3E}">
        <p14:creationId xmlns:p14="http://schemas.microsoft.com/office/powerpoint/2010/main" val="12602785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2F6BD-536F-44D7-A329-3EBA230ED084}"/>
              </a:ext>
            </a:extLst>
          </p:cNvPr>
          <p:cNvSpPr>
            <a:spLocks noGrp="1"/>
          </p:cNvSpPr>
          <p:nvPr>
            <p:ph type="title"/>
          </p:nvPr>
        </p:nvSpPr>
        <p:spPr/>
        <p:txBody>
          <a:bodyPr/>
          <a:lstStyle/>
          <a:p>
            <a:r>
              <a:rPr lang="en-US" dirty="0"/>
              <a:t>Eternal vigilance is the price of liberty</a:t>
            </a:r>
          </a:p>
        </p:txBody>
      </p:sp>
      <p:sp>
        <p:nvSpPr>
          <p:cNvPr id="3" name="Content Placeholder 2">
            <a:extLst>
              <a:ext uri="{FF2B5EF4-FFF2-40B4-BE49-F238E27FC236}">
                <a16:creationId xmlns:a16="http://schemas.microsoft.com/office/drawing/2014/main" id="{0EBA9D07-C752-4811-8356-BCCCFCA451F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308885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24741" y="620392"/>
            <a:ext cx="3808268" cy="5504688"/>
          </a:xfrm>
        </p:spPr>
        <p:txBody>
          <a:bodyPr>
            <a:normAutofit fontScale="90000"/>
          </a:bodyPr>
          <a:lstStyle/>
          <a:p>
            <a:br>
              <a:rPr lang="en-US" sz="6000" dirty="0">
                <a:solidFill>
                  <a:schemeClr val="bg1"/>
                </a:solidFill>
              </a:rPr>
            </a:br>
            <a:r>
              <a:rPr lang="en-US" sz="6000" dirty="0">
                <a:solidFill>
                  <a:schemeClr val="bg1"/>
                </a:solidFill>
              </a:rPr>
              <a:t>Putin’s Speech about the Russian Narrative, November 4, 2016</a:t>
            </a:r>
            <a:br>
              <a:rPr lang="en-US" sz="6000" dirty="0">
                <a:solidFill>
                  <a:schemeClr val="bg1"/>
                </a:solidFill>
              </a:rPr>
            </a:br>
            <a:endParaRPr lang="en-US" sz="6000" dirty="0">
              <a:solidFill>
                <a:schemeClr val="bg1"/>
              </a:solidFill>
            </a:endParaRPr>
          </a:p>
        </p:txBody>
      </p:sp>
      <p:graphicFrame>
        <p:nvGraphicFramePr>
          <p:cNvPr id="5" name="Text Placeholder 2">
            <a:extLst>
              <a:ext uri="{FF2B5EF4-FFF2-40B4-BE49-F238E27FC236}">
                <a16:creationId xmlns:a16="http://schemas.microsoft.com/office/drawing/2014/main" id="{C71F40F7-DA0A-49EC-9ECA-6DD561C857EC}"/>
              </a:ext>
            </a:extLst>
          </p:cNvPr>
          <p:cNvGraphicFramePr/>
          <p:nvPr>
            <p:extLst>
              <p:ext uri="{D42A27DB-BD31-4B8C-83A1-F6EECF244321}">
                <p14:modId xmlns:p14="http://schemas.microsoft.com/office/powerpoint/2010/main" val="2713473716"/>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03D81-C0EC-40C7-889F-D78B047A815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3B65A02-CF1D-4E7F-B436-686245BC0616}"/>
              </a:ext>
            </a:extLst>
          </p:cNvPr>
          <p:cNvSpPr>
            <a:spLocks noGrp="1"/>
          </p:cNvSpPr>
          <p:nvPr>
            <p:ph idx="1"/>
          </p:nvPr>
        </p:nvSpPr>
        <p:spPr/>
        <p:txBody>
          <a:bodyPr>
            <a:normAutofit fontScale="92500" lnSpcReduction="20000"/>
          </a:bodyPr>
          <a:lstStyle/>
          <a:p>
            <a:pPr algn="l" fontAlgn="base"/>
            <a:r>
              <a:rPr lang="en-US" b="0" i="0" dirty="0">
                <a:solidFill>
                  <a:srgbClr val="2A2A2A"/>
                </a:solidFill>
                <a:effectLst/>
                <a:latin typeface="Arial" panose="020B0604020202020204" pitchFamily="34" charset="0"/>
              </a:rPr>
              <a:t>But rather than abandon their political project, Marxist scholars in the West simply adapted their revolutionary theory to the social and racial unrest of the 1960s. Abandoning Marx’s economic dialectic of capitalists and workers, they substituted race for class and sought to create a revolutionary coalition of the dispossessed based on racial and ethnic categories.</a:t>
            </a:r>
          </a:p>
          <a:p>
            <a:pPr algn="l" fontAlgn="base"/>
            <a:r>
              <a:rPr lang="en-US" b="0" i="0" dirty="0">
                <a:solidFill>
                  <a:srgbClr val="2A2A2A"/>
                </a:solidFill>
                <a:effectLst/>
                <a:latin typeface="Arial" panose="020B0604020202020204" pitchFamily="34" charset="0"/>
              </a:rPr>
              <a:t>Fortunately, the early proponents of this revolutionary coalition in the US lost out in the 1960s to the civil rights movement, which sought instead the fulfillment of the American promise of freedom and equality under the law.</a:t>
            </a:r>
          </a:p>
          <a:p>
            <a:r>
              <a:rPr lang="en-US" b="0" i="0" dirty="0">
                <a:solidFill>
                  <a:srgbClr val="2A2A2A"/>
                </a:solidFill>
                <a:effectLst/>
                <a:latin typeface="Arial" panose="020B0604020202020204" pitchFamily="34" charset="0"/>
              </a:rPr>
              <a:t>Americans preferred the idea of improving their country to that of overthrowing it. Martin Luther King Jr.’s vision, President Lyndon Johnson’s pursuit of the Great Society,</a:t>
            </a:r>
            <a:endParaRPr lang="en-US" dirty="0"/>
          </a:p>
        </p:txBody>
      </p:sp>
    </p:spTree>
    <p:extLst>
      <p:ext uri="{BB962C8B-B14F-4D97-AF65-F5344CB8AC3E}">
        <p14:creationId xmlns:p14="http://schemas.microsoft.com/office/powerpoint/2010/main" val="9867770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DD8A5-C0C7-4CD8-BF0A-224289F2732B}"/>
              </a:ext>
            </a:extLst>
          </p:cNvPr>
          <p:cNvSpPr>
            <a:spLocks noGrp="1"/>
          </p:cNvSpPr>
          <p:nvPr>
            <p:ph type="title"/>
          </p:nvPr>
        </p:nvSpPr>
        <p:spPr/>
        <p:txBody>
          <a:bodyPr>
            <a:normAutofit fontScale="90000"/>
          </a:bodyPr>
          <a:lstStyle/>
          <a:p>
            <a:r>
              <a:rPr lang="en-US" b="1" i="0" dirty="0">
                <a:effectLst/>
                <a:latin typeface="Ringside Condensed"/>
              </a:rPr>
              <a:t>Michael </a:t>
            </a:r>
            <a:r>
              <a:rPr lang="en-US" b="1" i="0" dirty="0" err="1">
                <a:effectLst/>
                <a:latin typeface="Ringside Condensed"/>
              </a:rPr>
              <a:t>Nutter</a:t>
            </a:r>
            <a:r>
              <a:rPr lang="en-US" b="1" i="0" dirty="0">
                <a:effectLst/>
                <a:latin typeface="Ringside Condensed"/>
              </a:rPr>
              <a:t>: Larry Krasner owes an apology to the 521 families of Philly’s homicide victims | Opinion</a:t>
            </a:r>
            <a:br>
              <a:rPr lang="en-US" b="1" i="0" dirty="0">
                <a:effectLst/>
                <a:latin typeface="Ringside Condensed"/>
              </a:rPr>
            </a:br>
            <a:endParaRPr lang="en-US" dirty="0"/>
          </a:p>
        </p:txBody>
      </p:sp>
      <p:sp>
        <p:nvSpPr>
          <p:cNvPr id="3" name="Content Placeholder 2">
            <a:extLst>
              <a:ext uri="{FF2B5EF4-FFF2-40B4-BE49-F238E27FC236}">
                <a16:creationId xmlns:a16="http://schemas.microsoft.com/office/drawing/2014/main" id="{DC78791B-BD03-4874-A2C0-1B3A1C972B84}"/>
              </a:ext>
            </a:extLst>
          </p:cNvPr>
          <p:cNvSpPr>
            <a:spLocks noGrp="1"/>
          </p:cNvSpPr>
          <p:nvPr>
            <p:ph idx="1"/>
          </p:nvPr>
        </p:nvSpPr>
        <p:spPr/>
        <p:txBody>
          <a:bodyPr>
            <a:normAutofit lnSpcReduction="10000"/>
          </a:bodyPr>
          <a:lstStyle/>
          <a:p>
            <a:r>
              <a:rPr lang="en-US" b="0" i="0" dirty="0">
                <a:solidFill>
                  <a:srgbClr val="2A2A2A"/>
                </a:solidFill>
                <a:effectLst/>
                <a:latin typeface="PublicoText"/>
              </a:rPr>
              <a:t>Philadelphia’s reformist district attorney, Larry </a:t>
            </a:r>
            <a:r>
              <a:rPr lang="en-US" b="0" i="0" dirty="0" err="1">
                <a:solidFill>
                  <a:srgbClr val="2A2A2A"/>
                </a:solidFill>
                <a:effectLst/>
                <a:latin typeface="PublicoText"/>
              </a:rPr>
              <a:t>Krassner</a:t>
            </a:r>
            <a:r>
              <a:rPr lang="en-US" b="0" i="0" dirty="0">
                <a:solidFill>
                  <a:srgbClr val="2A2A2A"/>
                </a:solidFill>
                <a:effectLst/>
                <a:latin typeface="PublicoText"/>
              </a:rPr>
              <a:t>, who is white, the top prosecutor said at a December news conference that “We don’t have a crisis of lawlessness, we don’t have a crisis of crime, we don’t have a crisis of violence.”</a:t>
            </a:r>
            <a:endParaRPr lang="en-US" dirty="0">
              <a:solidFill>
                <a:srgbClr val="2A2A2A"/>
              </a:solidFill>
              <a:latin typeface="PublicoText"/>
            </a:endParaRPr>
          </a:p>
          <a:p>
            <a:r>
              <a:rPr lang="en-US" dirty="0">
                <a:solidFill>
                  <a:srgbClr val="2A2A2A"/>
                </a:solidFill>
                <a:latin typeface="PublicoText"/>
              </a:rPr>
              <a:t>Former Philadelphia Mayor</a:t>
            </a:r>
            <a:r>
              <a:rPr lang="en-US" b="0" i="0" dirty="0">
                <a:solidFill>
                  <a:srgbClr val="2A2A2A"/>
                </a:solidFill>
                <a:effectLst/>
                <a:latin typeface="PublicoText"/>
              </a:rPr>
              <a:t> </a:t>
            </a:r>
            <a:r>
              <a:rPr lang="en-US" b="0" i="0" dirty="0" err="1">
                <a:solidFill>
                  <a:srgbClr val="2A2A2A"/>
                </a:solidFill>
                <a:effectLst/>
                <a:latin typeface="PublicoText"/>
              </a:rPr>
              <a:t>Nutter</a:t>
            </a:r>
            <a:r>
              <a:rPr lang="en-US" b="0" i="0" dirty="0">
                <a:solidFill>
                  <a:srgbClr val="2A2A2A"/>
                </a:solidFill>
                <a:effectLst/>
                <a:latin typeface="PublicoText"/>
              </a:rPr>
              <a:t> who is black, wrote that “it takes a certain audacity of ignorance and white privilege to say that </a:t>
            </a:r>
            <a:r>
              <a:rPr lang="en-US" b="0" i="0" dirty="0">
                <a:solidFill>
                  <a:srgbClr val="16183A"/>
                </a:solidFill>
                <a:effectLst/>
                <a:latin typeface="Ringside Regular SSm"/>
              </a:rPr>
              <a:t>right now. As of Monday night, 521 people, souls, spirits have been vanquished, eliminated, murdered in our City of Brotherly Love and Sisterly Affection, the most since 1960.</a:t>
            </a:r>
          </a:p>
          <a:p>
            <a:r>
              <a:rPr lang="en-US" b="0" i="0" dirty="0">
                <a:solidFill>
                  <a:srgbClr val="2A2A2A"/>
                </a:solidFill>
                <a:effectLst/>
                <a:latin typeface="PublicoText"/>
              </a:rPr>
              <a:t>A December CNN poll found 76 percent of Americans said the federal government was not doing enough to address violent crime.</a:t>
            </a:r>
          </a:p>
          <a:p>
            <a:endParaRPr lang="en-US" dirty="0"/>
          </a:p>
        </p:txBody>
      </p:sp>
    </p:spTree>
    <p:extLst>
      <p:ext uri="{BB962C8B-B14F-4D97-AF65-F5344CB8AC3E}">
        <p14:creationId xmlns:p14="http://schemas.microsoft.com/office/powerpoint/2010/main" val="16406304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C7B4-B3F4-4078-9842-001CCCCAC61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CF3D589-B2A1-4B90-9055-FA675DE580A5}"/>
              </a:ext>
            </a:extLst>
          </p:cNvPr>
          <p:cNvSpPr>
            <a:spLocks noGrp="1"/>
          </p:cNvSpPr>
          <p:nvPr>
            <p:ph idx="1"/>
          </p:nvPr>
        </p:nvSpPr>
        <p:spPr/>
        <p:txBody>
          <a:bodyPr>
            <a:normAutofit lnSpcReduction="10000"/>
          </a:bodyPr>
          <a:lstStyle/>
          <a:p>
            <a:pPr algn="l"/>
            <a:r>
              <a:rPr lang="en-US" b="1" i="0" baseline="30000" dirty="0">
                <a:solidFill>
                  <a:srgbClr val="000000"/>
                </a:solidFill>
                <a:effectLst/>
                <a:latin typeface="system-ui"/>
              </a:rPr>
              <a:t>16 </a:t>
            </a:r>
            <a:r>
              <a:rPr lang="en-US" b="0" i="0" dirty="0">
                <a:solidFill>
                  <a:srgbClr val="000000"/>
                </a:solidFill>
                <a:effectLst/>
                <a:latin typeface="system-ui"/>
              </a:rPr>
              <a:t>This is what the </a:t>
            </a:r>
            <a:r>
              <a:rPr lang="en-US" b="0" i="0" cap="small" dirty="0">
                <a:solidFill>
                  <a:srgbClr val="000000"/>
                </a:solidFill>
                <a:effectLst/>
                <a:latin typeface="system-ui"/>
              </a:rPr>
              <a:t>Lord</a:t>
            </a:r>
            <a:r>
              <a:rPr lang="en-US" b="0" i="0" dirty="0">
                <a:solidFill>
                  <a:srgbClr val="000000"/>
                </a:solidFill>
                <a:effectLst/>
                <a:latin typeface="system-ui"/>
              </a:rPr>
              <a:t> says:</a:t>
            </a:r>
          </a:p>
          <a:p>
            <a:pPr algn="l"/>
            <a:r>
              <a:rPr lang="en-US" b="0" i="0" dirty="0">
                <a:solidFill>
                  <a:srgbClr val="000000"/>
                </a:solidFill>
                <a:effectLst/>
                <a:latin typeface="system-ui"/>
              </a:rPr>
              <a:t>“Stand at the crossroads and look;</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ask for the ancient paths,</a:t>
            </a:r>
            <a:br>
              <a:rPr lang="en-US" b="0" i="0" dirty="0">
                <a:solidFill>
                  <a:srgbClr val="000000"/>
                </a:solidFill>
                <a:effectLst/>
                <a:latin typeface="system-ui"/>
              </a:rPr>
            </a:br>
            <a:r>
              <a:rPr lang="en-US" b="0" i="0" dirty="0">
                <a:solidFill>
                  <a:srgbClr val="000000"/>
                </a:solidFill>
                <a:effectLst/>
                <a:latin typeface="system-ui"/>
              </a:rPr>
              <a:t>ask where the good way is, and walk in it,</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and you will find rest for your souls.</a:t>
            </a:r>
            <a:br>
              <a:rPr lang="en-US" b="0" i="0" dirty="0">
                <a:solidFill>
                  <a:srgbClr val="000000"/>
                </a:solidFill>
                <a:effectLst/>
                <a:latin typeface="system-ui"/>
              </a:rPr>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But you said, ‘We will not walk in it.’</a:t>
            </a:r>
          </a:p>
          <a:p>
            <a:pPr algn="l"/>
            <a:r>
              <a:rPr lang="en-US" b="1" i="0" baseline="30000" dirty="0">
                <a:solidFill>
                  <a:srgbClr val="000000"/>
                </a:solidFill>
                <a:effectLst/>
                <a:latin typeface="system-ui"/>
              </a:rPr>
              <a:t>19 </a:t>
            </a:r>
            <a:r>
              <a:rPr lang="en-US" b="0" i="0" dirty="0">
                <a:solidFill>
                  <a:srgbClr val="000000"/>
                </a:solidFill>
                <a:effectLst/>
                <a:latin typeface="system-ui"/>
              </a:rPr>
              <a:t>Hear, you earth:</a:t>
            </a:r>
            <a:br>
              <a:rPr lang="en-US" dirty="0"/>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I am bringing disaster on this people,</a:t>
            </a:r>
            <a:br>
              <a:rPr lang="en-US" dirty="0"/>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the fruit of their schemes,</a:t>
            </a:r>
            <a:br>
              <a:rPr lang="en-US" dirty="0"/>
            </a:br>
            <a:r>
              <a:rPr lang="en-US" b="0" i="0" dirty="0">
                <a:solidFill>
                  <a:srgbClr val="000000"/>
                </a:solidFill>
                <a:effectLst/>
                <a:latin typeface="system-ui"/>
              </a:rPr>
              <a:t>because they have not listened to my words</a:t>
            </a:r>
            <a:br>
              <a:rPr lang="en-US" dirty="0"/>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and have rejected my law.</a:t>
            </a:r>
          </a:p>
          <a:p>
            <a:endParaRPr lang="en-US" dirty="0"/>
          </a:p>
        </p:txBody>
      </p:sp>
    </p:spTree>
    <p:extLst>
      <p:ext uri="{BB962C8B-B14F-4D97-AF65-F5344CB8AC3E}">
        <p14:creationId xmlns:p14="http://schemas.microsoft.com/office/powerpoint/2010/main" val="40564155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F8267-E492-4FF5-841D-F28A28D0FF79}"/>
              </a:ext>
            </a:extLst>
          </p:cNvPr>
          <p:cNvSpPr>
            <a:spLocks noGrp="1"/>
          </p:cNvSpPr>
          <p:nvPr>
            <p:ph type="title"/>
          </p:nvPr>
        </p:nvSpPr>
        <p:spPr/>
        <p:txBody>
          <a:bodyPr/>
          <a:lstStyle/>
          <a:p>
            <a:r>
              <a:rPr lang="en-US" dirty="0"/>
              <a:t>U.S Border terrorist watch list</a:t>
            </a:r>
          </a:p>
        </p:txBody>
      </p:sp>
      <p:sp>
        <p:nvSpPr>
          <p:cNvPr id="3" name="Content Placeholder 2">
            <a:extLst>
              <a:ext uri="{FF2B5EF4-FFF2-40B4-BE49-F238E27FC236}">
                <a16:creationId xmlns:a16="http://schemas.microsoft.com/office/drawing/2014/main" id="{780267C7-9354-47DC-9E44-FD424618FFAC}"/>
              </a:ext>
            </a:extLst>
          </p:cNvPr>
          <p:cNvSpPr>
            <a:spLocks noGrp="1"/>
          </p:cNvSpPr>
          <p:nvPr>
            <p:ph idx="1"/>
          </p:nvPr>
        </p:nvSpPr>
        <p:spPr/>
        <p:txBody>
          <a:bodyPr>
            <a:normAutofit fontScale="70000" lnSpcReduction="20000"/>
          </a:bodyPr>
          <a:lstStyle/>
          <a:p>
            <a:r>
              <a:rPr lang="en-US" b="1" i="0" dirty="0">
                <a:solidFill>
                  <a:srgbClr val="212529"/>
                </a:solidFill>
                <a:effectLst/>
                <a:latin typeface="Montserrat" panose="020B0604020202020204" pitchFamily="2" charset="0"/>
              </a:rPr>
              <a:t>AUSTIN, Texas —</a:t>
            </a:r>
            <a:r>
              <a:rPr lang="en-US" b="0" i="0" dirty="0">
                <a:solidFill>
                  <a:srgbClr val="212529"/>
                </a:solidFill>
                <a:effectLst/>
                <a:latin typeface="Montserrat" panose="020B0604020202020204" pitchFamily="2" charset="0"/>
              </a:rPr>
              <a:t> Law enforcement intercepted 14 illegal immigrants at the U.S.-Mexico </a:t>
            </a:r>
            <a:r>
              <a:rPr lang="en-US" b="0" i="0" u="none" strike="noStrike" dirty="0">
                <a:solidFill>
                  <a:srgbClr val="007BFF"/>
                </a:solidFill>
                <a:effectLst/>
                <a:latin typeface="Montserrat" panose="020B0604020202020204" pitchFamily="2" charset="0"/>
                <a:hlinkClick r:id="rId2"/>
              </a:rPr>
              <a:t>border</a:t>
            </a:r>
            <a:r>
              <a:rPr lang="en-US" b="0" i="0" dirty="0">
                <a:solidFill>
                  <a:srgbClr val="212529"/>
                </a:solidFill>
                <a:effectLst/>
                <a:latin typeface="Montserrat" panose="020B0604020202020204" pitchFamily="2" charset="0"/>
              </a:rPr>
              <a:t> who were on the terrorist watchlist, a former top official said, more than the four stops that the Department of Homeland Security had disclosed.</a:t>
            </a:r>
            <a:r>
              <a:rPr lang="en-US" b="0" i="0" u="none" strike="noStrike" dirty="0">
                <a:solidFill>
                  <a:srgbClr val="FFFFFF"/>
                </a:solidFill>
                <a:effectLst/>
                <a:latin typeface="Helvetica" panose="020B0604020202020204" pitchFamily="34" charset="0"/>
              </a:rPr>
              <a:t>:3:17</a:t>
            </a:r>
          </a:p>
          <a:p>
            <a:pPr algn="l"/>
            <a:r>
              <a:rPr lang="en-US" b="0" i="0" dirty="0">
                <a:solidFill>
                  <a:srgbClr val="212529"/>
                </a:solidFill>
                <a:effectLst/>
                <a:latin typeface="Montserrat" panose="020B0604020202020204" pitchFamily="2" charset="0"/>
              </a:rPr>
              <a:t>The terror watchlist stops in 2021 are significant because they are higher than in previous years. U.S. Customs and Border Protection, the parent agency of the Border Patrol, declined to comment or release data on terror watchlist encounters.</a:t>
            </a:r>
          </a:p>
          <a:p>
            <a:pPr algn="l"/>
            <a:r>
              <a:rPr lang="en-US" b="0" i="0" dirty="0">
                <a:solidFill>
                  <a:srgbClr val="212529"/>
                </a:solidFill>
                <a:effectLst/>
                <a:latin typeface="Montserrat" panose="020B0604020202020204" pitchFamily="2" charset="0"/>
              </a:rPr>
              <a:t>Last summer, Scott </a:t>
            </a:r>
            <a:r>
              <a:rPr lang="en-US" b="0" i="0" u="none" strike="noStrike" dirty="0">
                <a:solidFill>
                  <a:srgbClr val="007BFF"/>
                </a:solidFill>
                <a:effectLst/>
                <a:latin typeface="Montserrat" panose="020B0604020202020204" pitchFamily="2" charset="0"/>
                <a:hlinkClick r:id="rId3"/>
              </a:rPr>
              <a:t>told</a:t>
            </a:r>
            <a:r>
              <a:rPr lang="en-US" b="0" i="0" dirty="0">
                <a:solidFill>
                  <a:srgbClr val="212529"/>
                </a:solidFill>
                <a:effectLst/>
                <a:latin typeface="Montserrat" panose="020B0604020202020204" pitchFamily="2" charset="0"/>
              </a:rPr>
              <a:t> agents in a farewell address that the agency was encountering people on the terror watchlist “at a level we have never seen before.”</a:t>
            </a:r>
            <a:r>
              <a:rPr lang="en-US" b="0" i="0" dirty="0">
                <a:solidFill>
                  <a:srgbClr val="212529"/>
                </a:solidFill>
                <a:effectLst/>
                <a:latin typeface="Montserrat" panose="00000500000000000000" pitchFamily="2" charset="0"/>
              </a:rPr>
              <a:t> 14 people he referenced were identified as known or suspected terrorists, according to the Terrorism Screening Center’s Terrorist Screening Database. The database lists people who have concrete affiliations with terrorist organizations and have carried out or plan to carry out terrorism, as well as people suspected of the same activities…Feds patrolling the 2,000-mile-long U.S.-Mexico border are increasingly on alert for foreigners on the terror watch list, given the situation in Afghanistan, a senior official at U.S. Customs and </a:t>
            </a:r>
            <a:r>
              <a:rPr lang="en-US" b="0" i="0" u="none" strike="noStrike" dirty="0">
                <a:solidFill>
                  <a:srgbClr val="007BFF"/>
                </a:solidFill>
                <a:effectLst/>
                <a:latin typeface="Montserrat" panose="00000500000000000000" pitchFamily="2" charset="0"/>
                <a:hlinkClick r:id="rId2"/>
              </a:rPr>
              <a:t>Border</a:t>
            </a:r>
            <a:r>
              <a:rPr lang="en-US" b="0" i="0" dirty="0">
                <a:solidFill>
                  <a:srgbClr val="212529"/>
                </a:solidFill>
                <a:effectLst/>
                <a:latin typeface="Montserrat" panose="00000500000000000000" pitchFamily="2" charset="0"/>
              </a:rPr>
              <a:t> Protection</a:t>
            </a:r>
            <a:endParaRPr lang="en-US" b="0" i="0" dirty="0">
              <a:solidFill>
                <a:srgbClr val="212529"/>
              </a:solidFill>
              <a:effectLst/>
              <a:latin typeface="Montserrat" panose="020B0604020202020204" pitchFamily="2" charset="0"/>
            </a:endParaRPr>
          </a:p>
          <a:p>
            <a:endParaRPr lang="en-US" dirty="0"/>
          </a:p>
        </p:txBody>
      </p:sp>
    </p:spTree>
    <p:extLst>
      <p:ext uri="{BB962C8B-B14F-4D97-AF65-F5344CB8AC3E}">
        <p14:creationId xmlns:p14="http://schemas.microsoft.com/office/powerpoint/2010/main" val="3048191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building, outdoor, sky&#10;&#10;Description automatically generated">
            <a:extLst>
              <a:ext uri="{FF2B5EF4-FFF2-40B4-BE49-F238E27FC236}">
                <a16:creationId xmlns:a16="http://schemas.microsoft.com/office/drawing/2014/main" id="{D0109F30-8C21-48A0-9F94-8E8E3D059C59}"/>
              </a:ext>
            </a:extLst>
          </p:cNvPr>
          <p:cNvPicPr>
            <a:picLocks noChangeAspect="1"/>
          </p:cNvPicPr>
          <p:nvPr/>
        </p:nvPicPr>
        <p:blipFill rotWithShape="1">
          <a:blip r:embed="rId2">
            <a:extLst>
              <a:ext uri="{28A0092B-C50C-407E-A947-70E740481C1C}">
                <a14:useLocalDpi xmlns:a14="http://schemas.microsoft.com/office/drawing/2010/main" val="0"/>
              </a:ext>
            </a:extLst>
          </a:blip>
          <a:srcRect l="989" r="13849" b="1"/>
          <a:stretch/>
        </p:blipFill>
        <p:spPr>
          <a:xfrm>
            <a:off x="20" y="431"/>
            <a:ext cx="8115280" cy="6408311"/>
          </a:xfrm>
          <a:prstGeom prst="rect">
            <a:avLst/>
          </a:prstGeom>
        </p:spPr>
      </p:pic>
      <p:sp>
        <p:nvSpPr>
          <p:cNvPr id="14" name="Content Placeholder 13">
            <a:extLst>
              <a:ext uri="{FF2B5EF4-FFF2-40B4-BE49-F238E27FC236}">
                <a16:creationId xmlns:a16="http://schemas.microsoft.com/office/drawing/2014/main" id="{6F188AF9-CDFD-40E9-AD9E-9E58CA06B2D9}"/>
              </a:ext>
            </a:extLst>
          </p:cNvPr>
          <p:cNvSpPr>
            <a:spLocks noGrp="1"/>
          </p:cNvSpPr>
          <p:nvPr>
            <p:ph idx="1"/>
          </p:nvPr>
        </p:nvSpPr>
        <p:spPr>
          <a:xfrm>
            <a:off x="8643193" y="2418408"/>
            <a:ext cx="2942813" cy="3540265"/>
          </a:xfrm>
        </p:spPr>
        <p:txBody>
          <a:bodyPr>
            <a:normAutofit/>
          </a:bodyPr>
          <a:lstStyle/>
          <a:p>
            <a:pPr marL="0" indent="0">
              <a:buNone/>
            </a:pPr>
            <a:r>
              <a:rPr lang="en-US" sz="2000" dirty="0"/>
              <a:t>The question of Russian identity and its geographic extent is more than academic interest, as it influences issues of War and Peace along Europe’s eastern frontiers today and will influence them for generations to come.</a:t>
            </a:r>
          </a:p>
        </p:txBody>
      </p:sp>
    </p:spTree>
    <p:extLst>
      <p:ext uri="{BB962C8B-B14F-4D97-AF65-F5344CB8AC3E}">
        <p14:creationId xmlns:p14="http://schemas.microsoft.com/office/powerpoint/2010/main" val="37925118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61360</TotalTime>
  <Words>10106</Words>
  <Application>Microsoft Macintosh PowerPoint</Application>
  <PresentationFormat>Widescreen</PresentationFormat>
  <Paragraphs>439</Paragraphs>
  <Slides>83</Slides>
  <Notes>28</Notes>
  <HiddenSlides>0</HiddenSlides>
  <MMClips>0</MMClips>
  <ScaleCrop>false</ScaleCrop>
  <HeadingPairs>
    <vt:vector size="6" baseType="variant">
      <vt:variant>
        <vt:lpstr>Fonts Used</vt:lpstr>
      </vt:variant>
      <vt:variant>
        <vt:i4>24</vt:i4>
      </vt:variant>
      <vt:variant>
        <vt:lpstr>Theme</vt:lpstr>
      </vt:variant>
      <vt:variant>
        <vt:i4>1</vt:i4>
      </vt:variant>
      <vt:variant>
        <vt:lpstr>Slide Titles</vt:lpstr>
      </vt:variant>
      <vt:variant>
        <vt:i4>83</vt:i4>
      </vt:variant>
    </vt:vector>
  </HeadingPairs>
  <TitlesOfParts>
    <vt:vector size="108" baseType="lpstr">
      <vt:lpstr>arial</vt:lpstr>
      <vt:lpstr>arial</vt:lpstr>
      <vt:lpstr>Calibri</vt:lpstr>
      <vt:lpstr>Calibri Light</vt:lpstr>
      <vt:lpstr>Cambria</vt:lpstr>
      <vt:lpstr>Courier New</vt:lpstr>
      <vt:lpstr>Eb Garamond</vt:lpstr>
      <vt:lpstr>eskorte-latin</vt:lpstr>
      <vt:lpstr>Graphik Web</vt:lpstr>
      <vt:lpstr>Helvetica</vt:lpstr>
      <vt:lpstr>inherit</vt:lpstr>
      <vt:lpstr>jaf-bernina-sans-condensed</vt:lpstr>
      <vt:lpstr>jubilat</vt:lpstr>
      <vt:lpstr>Montserrat</vt:lpstr>
      <vt:lpstr>Palatino</vt:lpstr>
      <vt:lpstr>proxima-nova</vt:lpstr>
      <vt:lpstr>PublicoText</vt:lpstr>
      <vt:lpstr>Ringside Condensed</vt:lpstr>
      <vt:lpstr>Ringside Regular SSm</vt:lpstr>
      <vt:lpstr>Roboto</vt:lpstr>
      <vt:lpstr>Spectral</vt:lpstr>
      <vt:lpstr>system-ui</vt:lpstr>
      <vt:lpstr>TiemposText</vt:lpstr>
      <vt:lpstr>Times New Roman</vt:lpstr>
      <vt:lpstr>Office Theme</vt:lpstr>
      <vt:lpstr>What in the world is going on? A Global View</vt:lpstr>
      <vt:lpstr>PowerPoint Presentation</vt:lpstr>
      <vt:lpstr>Global Perspective</vt:lpstr>
      <vt:lpstr>Global Perspective</vt:lpstr>
      <vt:lpstr>China and Russia participation</vt:lpstr>
      <vt:lpstr>Unholy Alliance between China &amp; Russia</vt:lpstr>
      <vt:lpstr>Russia-Ukraine What do we need to Know?</vt:lpstr>
      <vt:lpstr> Putin’s Speech about the Russian Narrative, November 4, 2016 </vt:lpstr>
      <vt:lpstr>PowerPoint Presentation</vt:lpstr>
      <vt:lpstr>PowerPoint Presentation</vt:lpstr>
      <vt:lpstr> Should Americans care about Ukraine-Russia conflict? </vt:lpstr>
      <vt:lpstr>Putin to denazify Ukraine</vt:lpstr>
      <vt:lpstr>Why are the Chinese state and the Taliban meeting?</vt:lpstr>
      <vt:lpstr>Rare Earth and Afghanistan cooperation with China</vt:lpstr>
      <vt:lpstr>US leaves Bagram AFB July 1, 2021</vt:lpstr>
      <vt:lpstr>China’s new ICBM site</vt:lpstr>
      <vt:lpstr>Strategic Deterrent</vt:lpstr>
      <vt:lpstr>China and the United States</vt:lpstr>
      <vt:lpstr>PowerPoint Presentation</vt:lpstr>
      <vt:lpstr>THE THIRD OPIUM WAR</vt:lpstr>
      <vt:lpstr>Fentanyl leading cause of death 18-45</vt:lpstr>
      <vt:lpstr>Lethal Dose 40%</vt:lpstr>
      <vt:lpstr>CNN POLL-COVID 19 Origins</vt:lpstr>
      <vt:lpstr>Is the US  letting China off the hook on COVID-19 coverup </vt:lpstr>
      <vt:lpstr>FOIA documents released reports from 2014+</vt:lpstr>
      <vt:lpstr>Scientists Who Promoted Natural Origin Narrative Received Over $50 Million From Fauci’s NIAID </vt:lpstr>
      <vt:lpstr>  President Xi emergency speech to CCP</vt:lpstr>
      <vt:lpstr>China’s True COVID-19 Death Toll </vt:lpstr>
      <vt:lpstr>Elite Capture</vt:lpstr>
      <vt:lpstr>Elite capture</vt:lpstr>
      <vt:lpstr>Higher Education</vt:lpstr>
      <vt:lpstr>The Department of Justice charged Chinese telecommunications giant Huawei Monday on several counts of fraud</vt:lpstr>
      <vt:lpstr>Meng Wanzhou released in 2021</vt:lpstr>
      <vt:lpstr>Podesta lobbies EOP for Huawei 2021</vt:lpstr>
      <vt:lpstr>Tony Wray-Director of the FBI</vt:lpstr>
      <vt:lpstr>Tibet is an independent state under illegal occupation. China's military invasion and continuing occupation hasn’t transferred the sovereignty of Tibet to China.</vt:lpstr>
      <vt:lpstr>Why is Taiwan so Strategic?</vt:lpstr>
      <vt:lpstr>  Why is Taiwan so Strategic?</vt:lpstr>
      <vt:lpstr>Why is Taiwan so Strategic to China?</vt:lpstr>
      <vt:lpstr>What are your questions?</vt:lpstr>
      <vt:lpstr>Session Two: Live not by Lies</vt:lpstr>
      <vt:lpstr>Matthew 24:7-12</vt:lpstr>
      <vt:lpstr>Ezekiel 38:14-16 God has predetermined roles for nations</vt:lpstr>
      <vt:lpstr>Ezekiel 38 Battle of Magog </vt:lpstr>
      <vt:lpstr>Ezekiel 38:5-6 lists nations in alliance w/ Magog</vt:lpstr>
      <vt:lpstr>RUSSIAN FOREIGN Minister Sergey Lavrov shakes hands with his Iranian counterpart Hossein Amirabdollahian during a meeting in Moscow last month.</vt:lpstr>
      <vt:lpstr>missile naNew Iranian missile, named after battle of Khaybar, is designed to reach Israel.</vt:lpstr>
      <vt:lpstr>New Iranian missile named after battle of Khaybar is designed to reach Israel.</vt:lpstr>
      <vt:lpstr>Spiritual Lens</vt:lpstr>
      <vt:lpstr>Ephesians 3:16-21</vt:lpstr>
      <vt:lpstr> Proverbs 3:3-6 NIV</vt:lpstr>
      <vt:lpstr>Alternative version</vt:lpstr>
      <vt:lpstr>Solzhenitsyn</vt:lpstr>
      <vt:lpstr>Live Not By Lies</vt:lpstr>
      <vt:lpstr>Europe’s energy problem</vt:lpstr>
      <vt:lpstr>THE question is Why?</vt:lpstr>
      <vt:lpstr>Green Ideology</vt:lpstr>
      <vt:lpstr>Green climate initiatives Cost</vt:lpstr>
      <vt:lpstr>Potter’s House Jeremiah 18:6-11   </vt:lpstr>
      <vt:lpstr>Two smoldering stubs of firewood</vt:lpstr>
      <vt:lpstr>The Lofty Trees</vt:lpstr>
      <vt:lpstr>Stump of Jesse</vt:lpstr>
      <vt:lpstr>PowerPoint Presentation</vt:lpstr>
      <vt:lpstr>Vaclav Havel-Value nothing more than Truth </vt:lpstr>
      <vt:lpstr>The power of the powerless</vt:lpstr>
      <vt:lpstr> The Family and the Totalitarian State</vt:lpstr>
      <vt:lpstr>Ephesians 1:18-23</vt:lpstr>
      <vt:lpstr>Critical race theory is fast becoming America’s new institutional orthodoxy.</vt:lpstr>
      <vt:lpstr>CRT is Marxist Ideology applied through racism</vt:lpstr>
      <vt:lpstr>Dangerous Combination</vt:lpstr>
      <vt:lpstr>Jeremiah 17:5-8</vt:lpstr>
      <vt:lpstr>Hebrews 10:35-39</vt:lpstr>
      <vt:lpstr>PowerPoint Presentation</vt:lpstr>
      <vt:lpstr>Conclusion: How can I take a step toward being grateful?</vt:lpstr>
      <vt:lpstr>PowerPoint Presentation</vt:lpstr>
      <vt:lpstr>Critical Race Theory Origin</vt:lpstr>
      <vt:lpstr>Wokeness</vt:lpstr>
      <vt:lpstr>PowerPoint Presentation</vt:lpstr>
      <vt:lpstr>Eternal vigilance is the price of liberty</vt:lpstr>
      <vt:lpstr>PowerPoint Presentation</vt:lpstr>
      <vt:lpstr>Michael Nutter: Larry Krasner owes an apology to the 521 families of Philly’s homicide victims | Opinion </vt:lpstr>
      <vt:lpstr>PowerPoint Presentation</vt:lpstr>
      <vt:lpstr>U.S Border terrorist watch list</vt:lpstr>
    </vt:vector>
  </TitlesOfParts>
  <Company>US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Mateer, Kevin B LTC</dc:creator>
  <cp:lastModifiedBy>Lucille Singleton</cp:lastModifiedBy>
  <cp:revision>123</cp:revision>
  <dcterms:created xsi:type="dcterms:W3CDTF">2021-12-17T20:22:17Z</dcterms:created>
  <dcterms:modified xsi:type="dcterms:W3CDTF">2022-04-06T15:50:10Z</dcterms:modified>
</cp:coreProperties>
</file>