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29"/>
  </p:notesMasterIdLst>
  <p:sldIdLst>
    <p:sldId id="602" r:id="rId2"/>
    <p:sldId id="785" r:id="rId3"/>
    <p:sldId id="258" r:id="rId4"/>
    <p:sldId id="747" r:id="rId5"/>
    <p:sldId id="779" r:id="rId6"/>
    <p:sldId id="782" r:id="rId7"/>
    <p:sldId id="591" r:id="rId8"/>
    <p:sldId id="781" r:id="rId9"/>
    <p:sldId id="606" r:id="rId10"/>
    <p:sldId id="777" r:id="rId11"/>
    <p:sldId id="507" r:id="rId12"/>
    <p:sldId id="535" r:id="rId13"/>
    <p:sldId id="260" r:id="rId14"/>
    <p:sldId id="748" r:id="rId15"/>
    <p:sldId id="749" r:id="rId16"/>
    <p:sldId id="607" r:id="rId17"/>
    <p:sldId id="708" r:id="rId18"/>
    <p:sldId id="709" r:id="rId19"/>
    <p:sldId id="675" r:id="rId20"/>
    <p:sldId id="734" r:id="rId21"/>
    <p:sldId id="589" r:id="rId22"/>
    <p:sldId id="595" r:id="rId23"/>
    <p:sldId id="764" r:id="rId24"/>
    <p:sldId id="765" r:id="rId25"/>
    <p:sldId id="766" r:id="rId26"/>
    <p:sldId id="784" r:id="rId27"/>
    <p:sldId id="60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5489" autoAdjust="0"/>
  </p:normalViewPr>
  <p:slideViewPr>
    <p:cSldViewPr snapToGrid="0">
      <p:cViewPr varScale="1">
        <p:scale>
          <a:sx n="128" d="100"/>
          <a:sy n="128" d="100"/>
        </p:scale>
        <p:origin x="472" y="176"/>
      </p:cViewPr>
      <p:guideLst/>
    </p:cSldViewPr>
  </p:slideViewPr>
  <p:notesTextViewPr>
    <p:cViewPr>
      <p:scale>
        <a:sx n="1" d="1"/>
        <a:sy n="1" d="1"/>
      </p:scale>
      <p:origin x="0" y="0"/>
    </p:cViewPr>
  </p:notesTextViewPr>
  <p:sorterViewPr>
    <p:cViewPr>
      <p:scale>
        <a:sx n="100" d="100"/>
        <a:sy n="100" d="100"/>
      </p:scale>
      <p:origin x="0" y="-47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BE1DB2-CAE3-4E01-8E7A-568E2DD82A2A}" type="datetimeFigureOut">
              <a:rPr lang="en-US" smtClean="0"/>
              <a:t>4/6/22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580631-52FB-460A-9304-51593A267F51}" type="slidenum">
              <a:rPr lang="en-US" smtClean="0"/>
              <a:t>‹#›</a:t>
            </a:fld>
            <a:endParaRPr lang="en-US"/>
          </a:p>
        </p:txBody>
      </p:sp>
    </p:spTree>
    <p:extLst>
      <p:ext uri="{BB962C8B-B14F-4D97-AF65-F5344CB8AC3E}">
        <p14:creationId xmlns:p14="http://schemas.microsoft.com/office/powerpoint/2010/main" val="372093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pPr marL="228600" indent="-228600">
              <a:buAutoNum type="arabicPeriod"/>
            </a:pPr>
            <a:r>
              <a:rPr lang="en-US" dirty="0"/>
              <a:t>Use Numbers 20.7-12 (v12-11-12) </a:t>
            </a:r>
          </a:p>
          <a:p>
            <a:pPr marL="0" indent="0">
              <a:buNone/>
            </a:pPr>
            <a:r>
              <a:rPr lang="en-US" dirty="0"/>
              <a:t>	Moses in anger strikes the rock in violation of God’s command to speak:</a:t>
            </a:r>
          </a:p>
          <a:p>
            <a:pPr marL="0" indent="0">
              <a:buNone/>
            </a:pPr>
            <a:r>
              <a:rPr lang="en-US" dirty="0"/>
              <a:t>		a. unrestrained anger (emotions) lead to reactive spiritual/moral acts</a:t>
            </a:r>
          </a:p>
          <a:p>
            <a:pPr marL="0" indent="0">
              <a:buNone/>
            </a:pPr>
            <a:r>
              <a:rPr lang="en-US" dirty="0"/>
              <a:t>		b. unconstrained love leads to apathy and indifference to moral/spiritual truth</a:t>
            </a:r>
          </a:p>
          <a:p>
            <a:pPr marL="0" indent="0">
              <a:buNone/>
            </a:pPr>
            <a:endParaRPr lang="en-US" dirty="0"/>
          </a:p>
          <a:p>
            <a:pPr marL="0" indent="0">
              <a:buNone/>
            </a:pPr>
            <a:r>
              <a:rPr lang="en-US" dirty="0"/>
              <a:t>2. All moral concepts need to be motivated by a drive for: goodness, truth, biblical justice NOT social justice (2 diametrically opposed ideas)</a:t>
            </a:r>
          </a:p>
          <a:p>
            <a:pPr marL="0" indent="0">
              <a:buNone/>
            </a:pPr>
            <a:endParaRPr lang="en-US" dirty="0"/>
          </a:p>
          <a:p>
            <a:pPr marL="0" indent="0">
              <a:buNone/>
            </a:pPr>
            <a:r>
              <a:rPr lang="en-US" dirty="0"/>
              <a:t>3. As Chaplains we are two things:</a:t>
            </a:r>
          </a:p>
          <a:p>
            <a:pPr marL="0" indent="0">
              <a:buNone/>
            </a:pPr>
            <a:r>
              <a:rPr lang="en-US" dirty="0"/>
              <a:t>	a. Public Theologians responsible to address moral and spiritual evil in all its forms using theology as our base</a:t>
            </a:r>
          </a:p>
          <a:p>
            <a:pPr marL="0" indent="0">
              <a:buNone/>
            </a:pPr>
            <a:r>
              <a:rPr lang="en-US" dirty="0"/>
              <a:t>	b. Public Ethicists responsible to answer the call to bring God’s goodness, justice and truth to bear in all aspects of our calling</a:t>
            </a:r>
          </a:p>
          <a:p>
            <a:pPr marL="0" indent="0">
              <a:buNone/>
            </a:pPr>
            <a:endParaRPr lang="en-US" dirty="0"/>
          </a:p>
          <a:p>
            <a:pPr marL="0" indent="0">
              <a:buNone/>
            </a:pPr>
            <a:r>
              <a:rPr lang="en-US" dirty="0"/>
              <a:t>4. It is my argument that MI begins prior to any deployment where organizations and leaders earn or lose trust based on their leadership relationship with their subordinates; for the medical profession it may be a little more complicated due to the nature of the profession to itself and to the patients entrusted to its care, this can be applied to law enforcement. For we who are chaplains we recognize that prior to any evil act the human heart, broken by sin, is injured by that sin (whether by the sin nature, or by acts of sin) and in this recognition we find that catastrophic moral failures come from the sin nature which inspires evil acts.</a:t>
            </a:r>
          </a:p>
          <a:p>
            <a:pPr marL="0" indent="0">
              <a:buNone/>
            </a:pPr>
            <a:r>
              <a:rPr lang="en-US" dirty="0"/>
              <a:t>5. The recommended reading list is not exhaustive but a good starting point to grapple with MI from the pre-trauma event, the trauma event, and the recovery/healing process that comes post trauma event.</a:t>
            </a:r>
          </a:p>
        </p:txBody>
      </p:sp>
      <p:sp>
        <p:nvSpPr>
          <p:cNvPr id="4" name="Slide Number Placeholder 3"/>
          <p:cNvSpPr>
            <a:spLocks noGrp="1"/>
          </p:cNvSpPr>
          <p:nvPr>
            <p:ph type="sldNum" sz="quarter" idx="5"/>
          </p:nvPr>
        </p:nvSpPr>
        <p:spPr/>
        <p:txBody>
          <a:bodyPr/>
          <a:lstStyle/>
          <a:p>
            <a:fld id="{40580631-52FB-460A-9304-51593A267F51}" type="slidenum">
              <a:rPr lang="en-US" smtClean="0"/>
              <a:t>1</a:t>
            </a:fld>
            <a:endParaRPr lang="en-US"/>
          </a:p>
        </p:txBody>
      </p:sp>
    </p:spTree>
    <p:extLst>
      <p:ext uri="{BB962C8B-B14F-4D97-AF65-F5344CB8AC3E}">
        <p14:creationId xmlns:p14="http://schemas.microsoft.com/office/powerpoint/2010/main" val="4230118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pPr marL="228600" indent="-228600">
              <a:buAutoNum type="arabicPeriod"/>
            </a:pPr>
            <a:r>
              <a:rPr lang="en-US" dirty="0"/>
              <a:t>This slide identifies the complexity of moral reasoning, moral decision making, and moral action. Here the Chaplain needs to be ready to serve as a moral and ethical advisor and counselor to the institutions that they serve, and those individuals who make up the institution.</a:t>
            </a:r>
          </a:p>
          <a:p>
            <a:pPr marL="228600" indent="-228600">
              <a:buAutoNum type="arabicPeriod"/>
            </a:pPr>
            <a:r>
              <a:rPr lang="en-US" dirty="0"/>
              <a:t>Reminder that the cliché often quoted by leaders, particularly military leaders, “do the harder right, than the easier wrong” is both asinine and juvenile. The reason is that this cliché seems to equate all morality into a black and white scenario and ignores the complexities of moral life and moral action. Here the Chaplain is the critical agent to both identify, address, and aid in seeing and navigating through the complexities.</a:t>
            </a:r>
          </a:p>
          <a:p>
            <a:pPr marL="228600" indent="-228600">
              <a:buAutoNum type="arabicPeriod"/>
            </a:pPr>
            <a:r>
              <a:rPr lang="en-US" dirty="0"/>
              <a:t>Reminder that Chaplains cannot oversimplify nor make overly complex moral reasoning and action. Doing so sets the stage for MI. Chaplains must help our constituents see that moral belief, moral thought, and moral action is not always clean and ordered, nor are they always clear with a clean ending, in fact moral beliefs and action can and may often be in competition. Our responsibility is to aid our people to navigate this competitive moral scenario.</a:t>
            </a:r>
          </a:p>
        </p:txBody>
      </p:sp>
      <p:sp>
        <p:nvSpPr>
          <p:cNvPr id="4" name="Slide Number Placeholder 3"/>
          <p:cNvSpPr>
            <a:spLocks noGrp="1"/>
          </p:cNvSpPr>
          <p:nvPr>
            <p:ph type="sldNum" sz="quarter" idx="5"/>
          </p:nvPr>
        </p:nvSpPr>
        <p:spPr/>
        <p:txBody>
          <a:bodyPr/>
          <a:lstStyle/>
          <a:p>
            <a:fld id="{40580631-52FB-460A-9304-51593A267F51}" type="slidenum">
              <a:rPr lang="en-US" smtClean="0"/>
              <a:t>10</a:t>
            </a:fld>
            <a:endParaRPr lang="en-US"/>
          </a:p>
        </p:txBody>
      </p:sp>
    </p:spTree>
    <p:extLst>
      <p:ext uri="{BB962C8B-B14F-4D97-AF65-F5344CB8AC3E}">
        <p14:creationId xmlns:p14="http://schemas.microsoft.com/office/powerpoint/2010/main" val="802297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r>
              <a:rPr lang="en-US" dirty="0"/>
              <a:t>Read the book “Black Hearts” by Jim Frederick this will aid in understanding and dissecting this quote and how it is both a contributing factor and a result of MI.</a:t>
            </a:r>
          </a:p>
          <a:p>
            <a:endParaRPr lang="en-US" dirty="0"/>
          </a:p>
          <a:p>
            <a:r>
              <a:rPr lang="en-US" dirty="0"/>
              <a:t>Identify critical thought patterns articulated in this quote and how this is moral rationalization and moral hiding.</a:t>
            </a:r>
          </a:p>
        </p:txBody>
      </p:sp>
      <p:sp>
        <p:nvSpPr>
          <p:cNvPr id="4" name="Slide Number Placeholder 3"/>
          <p:cNvSpPr>
            <a:spLocks noGrp="1"/>
          </p:cNvSpPr>
          <p:nvPr>
            <p:ph type="sldNum" sz="quarter" idx="5"/>
          </p:nvPr>
        </p:nvSpPr>
        <p:spPr/>
        <p:txBody>
          <a:bodyPr/>
          <a:lstStyle/>
          <a:p>
            <a:fld id="{40580631-52FB-460A-9304-51593A267F51}" type="slidenum">
              <a:rPr lang="en-US" smtClean="0"/>
              <a:t>11</a:t>
            </a:fld>
            <a:endParaRPr lang="en-US"/>
          </a:p>
        </p:txBody>
      </p:sp>
    </p:spTree>
    <p:extLst>
      <p:ext uri="{BB962C8B-B14F-4D97-AF65-F5344CB8AC3E}">
        <p14:creationId xmlns:p14="http://schemas.microsoft.com/office/powerpoint/2010/main" val="647930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r>
              <a:rPr lang="en-US" dirty="0"/>
              <a:t>`	</a:t>
            </a:r>
          </a:p>
          <a:p>
            <a:r>
              <a:rPr lang="en-US" dirty="0"/>
              <a:t>This slide shows the progression of moral stress towards moral fatigue and ultimate MI.</a:t>
            </a:r>
          </a:p>
          <a:p>
            <a:endParaRPr lang="en-US" dirty="0"/>
          </a:p>
          <a:p>
            <a:r>
              <a:rPr lang="en-US" dirty="0"/>
              <a:t>It is critical that as Chaplains we know this pattern, identify it in our institutions, and serve as the agent that develops intellectual, spiritual, and practical responses to the moral stress our institution face. This is particularly so as we seek to give our people tools and skills that develop the ability to create moral strength, moral courage, and moral self-protective measures.</a:t>
            </a:r>
          </a:p>
        </p:txBody>
      </p:sp>
      <p:sp>
        <p:nvSpPr>
          <p:cNvPr id="4" name="Slide Number Placeholder 3"/>
          <p:cNvSpPr>
            <a:spLocks noGrp="1"/>
          </p:cNvSpPr>
          <p:nvPr>
            <p:ph type="sldNum" sz="quarter" idx="5"/>
          </p:nvPr>
        </p:nvSpPr>
        <p:spPr/>
        <p:txBody>
          <a:bodyPr/>
          <a:lstStyle/>
          <a:p>
            <a:fld id="{40580631-52FB-460A-9304-51593A267F51}" type="slidenum">
              <a:rPr lang="en-US" smtClean="0"/>
              <a:t>12</a:t>
            </a:fld>
            <a:endParaRPr lang="en-US"/>
          </a:p>
        </p:txBody>
      </p:sp>
    </p:spTree>
    <p:extLst>
      <p:ext uri="{BB962C8B-B14F-4D97-AF65-F5344CB8AC3E}">
        <p14:creationId xmlns:p14="http://schemas.microsoft.com/office/powerpoint/2010/main" val="1692257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r>
              <a:rPr lang="en-US" dirty="0"/>
              <a:t>Discuss and identify key points on this slide and how they impact the institutions we serve and our stewardship of those institutions and the people who make them up.</a:t>
            </a:r>
          </a:p>
        </p:txBody>
      </p:sp>
      <p:sp>
        <p:nvSpPr>
          <p:cNvPr id="4" name="Slide Number Placeholder 3"/>
          <p:cNvSpPr>
            <a:spLocks noGrp="1"/>
          </p:cNvSpPr>
          <p:nvPr>
            <p:ph type="sldNum" sz="quarter" idx="5"/>
          </p:nvPr>
        </p:nvSpPr>
        <p:spPr/>
        <p:txBody>
          <a:bodyPr/>
          <a:lstStyle/>
          <a:p>
            <a:fld id="{40580631-52FB-460A-9304-51593A267F51}" type="slidenum">
              <a:rPr lang="en-US" smtClean="0"/>
              <a:t>13</a:t>
            </a:fld>
            <a:endParaRPr lang="en-US"/>
          </a:p>
        </p:txBody>
      </p:sp>
    </p:spTree>
    <p:extLst>
      <p:ext uri="{BB962C8B-B14F-4D97-AF65-F5344CB8AC3E}">
        <p14:creationId xmlns:p14="http://schemas.microsoft.com/office/powerpoint/2010/main" val="412884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pPr marL="228600" indent="-228600">
              <a:buAutoNum type="arabicPeriod"/>
            </a:pPr>
            <a:r>
              <a:rPr lang="en-US" dirty="0"/>
              <a:t>Discuss key points:</a:t>
            </a:r>
          </a:p>
          <a:p>
            <a:pPr marL="0" indent="0">
              <a:buNone/>
            </a:pPr>
            <a:r>
              <a:rPr lang="en-US" dirty="0"/>
              <a:t>	a. integrity- no just personal, but includes the idea of boundaries, safety measures, wholeness (to include spiritually, intellectually, relationally), and coherence with ones beliefs, 			thoughts, and actions.</a:t>
            </a:r>
          </a:p>
          <a:p>
            <a:pPr marL="0" indent="0">
              <a:buNone/>
            </a:pPr>
            <a:endParaRPr lang="en-US" dirty="0"/>
          </a:p>
          <a:p>
            <a:pPr marL="0" indent="0">
              <a:buNone/>
            </a:pPr>
            <a:r>
              <a:rPr lang="en-US" dirty="0"/>
              <a:t>2. </a:t>
            </a:r>
            <a:r>
              <a:rPr lang="en-US" b="1" dirty="0"/>
              <a:t>Meyer, </a:t>
            </a:r>
            <a:r>
              <a:rPr lang="en-US" b="1" dirty="0" err="1"/>
              <a:t>Elpern</a:t>
            </a:r>
            <a:r>
              <a:rPr lang="en-US" b="1" dirty="0"/>
              <a:t>, et. al</a:t>
            </a:r>
            <a:r>
              <a:rPr lang="en-US" dirty="0"/>
              <a:t>. identify others:</a:t>
            </a:r>
          </a:p>
          <a:p>
            <a:pPr marL="0" indent="0">
              <a:buNone/>
            </a:pPr>
            <a:r>
              <a:rPr lang="en-US" dirty="0"/>
              <a:t>	Distrust		isolation		self-sabotage		distress/moral distress/anxiety</a:t>
            </a:r>
          </a:p>
          <a:p>
            <a:pPr marL="0" indent="0">
              <a:buNone/>
            </a:pPr>
            <a:r>
              <a:rPr lang="en-US" dirty="0"/>
              <a:t>	spiritual/moral/psychological disequilibrium		avoidance responses	compassion fatigue </a:t>
            </a:r>
            <a:r>
              <a:rPr lang="en-US" b="1" dirty="0"/>
              <a:t>(</a:t>
            </a:r>
            <a:r>
              <a:rPr lang="en-US" b="1" dirty="0" err="1"/>
              <a:t>Papazaglou</a:t>
            </a:r>
            <a:r>
              <a:rPr lang="en-US" b="1" dirty="0"/>
              <a:t>, </a:t>
            </a:r>
            <a:r>
              <a:rPr lang="en-US" b="1" dirty="0" err="1"/>
              <a:t>Chopko</a:t>
            </a:r>
            <a:r>
              <a:rPr lang="en-US" b="1" dirty="0"/>
              <a:t>, et. al.)</a:t>
            </a:r>
          </a:p>
          <a:p>
            <a:pPr marL="0" indent="0">
              <a:buNone/>
            </a:pPr>
            <a:endParaRPr lang="en-US" b="1" dirty="0"/>
          </a:p>
          <a:p>
            <a:pPr marL="0" indent="0">
              <a:buNone/>
            </a:pPr>
            <a:r>
              <a:rPr lang="en-US" b="0" dirty="0"/>
              <a:t>3. Each profession that Chaplains serve have impacts that are similar and others that are unique- what are others that exist that we need to be aware of and respond to before they create conditions for MI?</a:t>
            </a:r>
          </a:p>
          <a:p>
            <a:pPr marL="0" indent="0">
              <a:buNone/>
            </a:pPr>
            <a:endParaRPr lang="en-US" b="0" dirty="0"/>
          </a:p>
          <a:p>
            <a:pPr marL="0" indent="0">
              <a:buNone/>
            </a:pPr>
            <a:endParaRPr lang="en-US" b="0" dirty="0"/>
          </a:p>
          <a:p>
            <a:pPr marL="0" indent="0">
              <a:buNone/>
            </a:pPr>
            <a:endParaRPr lang="en-US" b="0" dirty="0"/>
          </a:p>
        </p:txBody>
      </p:sp>
      <p:sp>
        <p:nvSpPr>
          <p:cNvPr id="4" name="Slide Number Placeholder 3"/>
          <p:cNvSpPr>
            <a:spLocks noGrp="1"/>
          </p:cNvSpPr>
          <p:nvPr>
            <p:ph type="sldNum" sz="quarter" idx="5"/>
          </p:nvPr>
        </p:nvSpPr>
        <p:spPr/>
        <p:txBody>
          <a:bodyPr/>
          <a:lstStyle/>
          <a:p>
            <a:fld id="{40580631-52FB-460A-9304-51593A267F51}" type="slidenum">
              <a:rPr lang="en-US" smtClean="0"/>
              <a:t>14</a:t>
            </a:fld>
            <a:endParaRPr lang="en-US"/>
          </a:p>
        </p:txBody>
      </p:sp>
    </p:spTree>
    <p:extLst>
      <p:ext uri="{BB962C8B-B14F-4D97-AF65-F5344CB8AC3E}">
        <p14:creationId xmlns:p14="http://schemas.microsoft.com/office/powerpoint/2010/main" val="2233490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r>
              <a:rPr lang="en-US" b="1" dirty="0"/>
              <a:t>Nielson</a:t>
            </a:r>
            <a:r>
              <a:rPr lang="en-US" dirty="0"/>
              <a:t> further argues, concerning MI-</a:t>
            </a:r>
          </a:p>
          <a:p>
            <a:endParaRPr lang="en-US" dirty="0"/>
          </a:p>
          <a:p>
            <a:pPr marL="228600" indent="-228600">
              <a:buAutoNum type="arabicPeriod"/>
            </a:pPr>
            <a:r>
              <a:rPr lang="en-US" dirty="0"/>
              <a:t>One may accept being an agent of morally intolerable acts because: 1) being a member of an organization and feeling obligated to act accordingly, 2) being or feeling coerced into acting a certain way.</a:t>
            </a:r>
          </a:p>
          <a:p>
            <a:pPr marL="228600" indent="-228600">
              <a:buAutoNum type="arabicPeriod"/>
            </a:pPr>
            <a:r>
              <a:rPr lang="en-US" dirty="0"/>
              <a:t>One will reconfigure one’s moral belief/outlook to accommodate the wrong doing.</a:t>
            </a:r>
          </a:p>
          <a:p>
            <a:pPr marL="0" indent="0">
              <a:buNone/>
            </a:pPr>
            <a:endParaRPr lang="en-US" dirty="0"/>
          </a:p>
          <a:p>
            <a:pPr marL="0" indent="0">
              <a:buNone/>
            </a:pPr>
            <a:endParaRPr lang="en-US" dirty="0"/>
          </a:p>
          <a:p>
            <a:pPr marL="0" indent="0">
              <a:buNone/>
            </a:pPr>
            <a:r>
              <a:rPr lang="en-US" dirty="0"/>
              <a:t>What does this mean as it regards to MI prior to moral trauma? As well how can and does an organization feed the MI process through the points articulated by </a:t>
            </a:r>
            <a:r>
              <a:rPr lang="en-US" b="1" dirty="0"/>
              <a:t>Nielson, et. al. </a:t>
            </a:r>
            <a:r>
              <a:rPr lang="en-US" b="0" dirty="0"/>
              <a:t>?</a:t>
            </a:r>
          </a:p>
          <a:p>
            <a:pPr marL="0" indent="0">
              <a:buNone/>
            </a:pPr>
            <a:endParaRPr lang="en-US" b="0" dirty="0"/>
          </a:p>
          <a:p>
            <a:pPr marL="0" indent="0">
              <a:buNone/>
            </a:pPr>
            <a:r>
              <a:rPr lang="en-US" b="0" dirty="0"/>
              <a:t>Nielson cites Nakashima and </a:t>
            </a:r>
            <a:r>
              <a:rPr lang="en-US" b="0" dirty="0" err="1"/>
              <a:t>Lettina</a:t>
            </a:r>
            <a:r>
              <a:rPr lang="en-US" b="0" dirty="0"/>
              <a:t> as they relate the story of Colonel Theodore </a:t>
            </a:r>
            <a:r>
              <a:rPr lang="en-US" b="0" dirty="0" err="1"/>
              <a:t>Westhusing</a:t>
            </a:r>
            <a:r>
              <a:rPr lang="en-US" b="0" dirty="0"/>
              <a:t>, former West Point professor, who volunteered to serve in Iraq, saw moral transgressions that were left unanswered or covered over, which offended both his moral sensibilities and his personal/professional moral codes leading ultimately to his suicide.</a:t>
            </a:r>
          </a:p>
        </p:txBody>
      </p:sp>
      <p:sp>
        <p:nvSpPr>
          <p:cNvPr id="4" name="Slide Number Placeholder 3"/>
          <p:cNvSpPr>
            <a:spLocks noGrp="1"/>
          </p:cNvSpPr>
          <p:nvPr>
            <p:ph type="sldNum" sz="quarter" idx="5"/>
          </p:nvPr>
        </p:nvSpPr>
        <p:spPr/>
        <p:txBody>
          <a:bodyPr/>
          <a:lstStyle/>
          <a:p>
            <a:fld id="{40580631-52FB-460A-9304-51593A267F51}" type="slidenum">
              <a:rPr lang="en-US" smtClean="0"/>
              <a:t>15</a:t>
            </a:fld>
            <a:endParaRPr lang="en-US"/>
          </a:p>
        </p:txBody>
      </p:sp>
    </p:spTree>
    <p:extLst>
      <p:ext uri="{BB962C8B-B14F-4D97-AF65-F5344CB8AC3E}">
        <p14:creationId xmlns:p14="http://schemas.microsoft.com/office/powerpoint/2010/main" val="3427345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7A5ABD7-73E3-43CE-A431-24BC0657493E}"/>
              </a:ext>
            </a:extLst>
          </p:cNvPr>
          <p:cNvSpPr>
            <a:spLocks noGrp="1" noChangeArrowheads="1"/>
          </p:cNvSpPr>
          <p:nvPr>
            <p:ph type="sldNum" sz="quarter" idx="4294967295"/>
          </p:nvPr>
        </p:nvSpPr>
        <p:spPr bwMode="auto">
          <a:xfrm>
            <a:off x="3971925" y="8831263"/>
            <a:ext cx="3038475" cy="465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9" tIns="45725" rIns="91449" bIns="45725"/>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fld id="{F3B8BEB9-5E48-4AAF-ABFA-60C1C2E3BC53}" type="slidenum">
              <a:rPr lang="en-US" altLang="en-US">
                <a:latin typeface="Palatino Linotype" panose="02040502050505030304" pitchFamily="18" charset="0"/>
              </a:rPr>
              <a:pPr eaLnBrk="1" hangingPunct="1"/>
              <a:t>16</a:t>
            </a:fld>
            <a:endParaRPr lang="en-US" altLang="en-US">
              <a:latin typeface="Palatino Linotype" panose="02040502050505030304" pitchFamily="18" charset="0"/>
            </a:endParaRPr>
          </a:p>
        </p:txBody>
      </p:sp>
      <p:sp>
        <p:nvSpPr>
          <p:cNvPr id="22531" name="Rectangle 2">
            <a:extLst>
              <a:ext uri="{FF2B5EF4-FFF2-40B4-BE49-F238E27FC236}">
                <a16:creationId xmlns:a16="http://schemas.microsoft.com/office/drawing/2014/main" id="{4FD6E0D1-216C-4E47-9A57-FD1FFCEDE6C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08F85764-C3F3-4E90-865C-3BE46EB4D4BF}"/>
              </a:ext>
            </a:extLst>
          </p:cNvPr>
          <p:cNvSpPr>
            <a:spLocks noGrp="1" noChangeArrowheads="1"/>
          </p:cNvSpPr>
          <p:nvPr>
            <p:ph type="body" idx="1"/>
          </p:nvPr>
        </p:nvSpPr>
        <p:spPr>
          <a:xfrm>
            <a:off x="701675" y="4416425"/>
            <a:ext cx="5608638" cy="1782763"/>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9" tIns="45725" rIns="91449" bIns="45725"/>
          <a:lstStyle/>
          <a:p>
            <a:r>
              <a:rPr lang="en-US" altLang="en-US" dirty="0">
                <a:latin typeface="Palatino Linotype" panose="02040502050505030304" pitchFamily="18" charset="0"/>
              </a:rPr>
              <a:t>Notes:</a:t>
            </a:r>
          </a:p>
          <a:p>
            <a:endParaRPr lang="en-US" altLang="en-US" dirty="0">
              <a:latin typeface="Palatino Linotype" panose="02040502050505030304" pitchFamily="18" charset="0"/>
            </a:endParaRPr>
          </a:p>
          <a:p>
            <a:r>
              <a:rPr lang="en-US" altLang="en-US" dirty="0">
                <a:latin typeface="Palatino Linotype" panose="02040502050505030304" pitchFamily="18" charset="0"/>
              </a:rPr>
              <a:t>Flesh this out, discuss how moral repair comes when one is able to encounter moral challenges, use personal, professional, and spiritual resources to reason through the challenges; resolve both internal and external dissonance or discomfort in a measured and rational manner’ and voice their moral thought, actions and decisions when challenged and articulate what is the good and true when moral codes are under assault. This is a pre-trauma, trauma, and post-trauma process of stewardship and in a sense discipleship.</a:t>
            </a:r>
          </a:p>
          <a:p>
            <a:endParaRPr lang="en-US" altLang="en-US" dirty="0">
              <a:latin typeface="Palatino Linotype" panose="02040502050505030304" pitchFamily="18" charset="0"/>
            </a:endParaRPr>
          </a:p>
          <a:p>
            <a:r>
              <a:rPr lang="en-US" altLang="en-US" dirty="0">
                <a:latin typeface="Palatino Linotype" panose="02040502050505030304" pitchFamily="18" charset="0"/>
              </a:rPr>
              <a:t>What is the role of the Trinity in this process? What is the role of discipleship in this process of moral repair?</a:t>
            </a:r>
          </a:p>
          <a:p>
            <a:endParaRPr lang="en-US" altLang="en-US" dirty="0">
              <a:latin typeface="Palatino Linotype" panose="02040502050505030304" pitchFamily="18" charset="0"/>
            </a:endParaRPr>
          </a:p>
          <a:p>
            <a:r>
              <a:rPr lang="en-US" altLang="en-US" dirty="0">
                <a:latin typeface="Palatino Linotype" panose="02040502050505030304" pitchFamily="18" charset="0"/>
              </a:rPr>
              <a:t>How do we as chaplains aid both the religious believer and the non-believer, who has moral codes that they are unwilling to break, navigate through the process of moral failure and moral repair, not to mention developing and reinforcing their moral armor?</a:t>
            </a:r>
          </a:p>
          <a:p>
            <a:endParaRPr lang="en-US" altLang="en-US" dirty="0">
              <a:latin typeface="Palatino Linotype" panose="02040502050505030304" pitchFamily="18" charset="0"/>
            </a:endParaRPr>
          </a:p>
          <a:p>
            <a:endParaRPr lang="en-US" altLang="en-US" dirty="0">
              <a:latin typeface="Palatino Linotype" panose="0204050205050503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27F780DD-E305-48F0-BC0C-79423A705DFB}"/>
              </a:ext>
            </a:extLst>
          </p:cNvPr>
          <p:cNvSpPr>
            <a:spLocks noGrp="1" noChangeArrowheads="1"/>
          </p:cNvSpPr>
          <p:nvPr>
            <p:ph type="sldNum" sz="quarter" idx="4294967295"/>
          </p:nvPr>
        </p:nvSpPr>
        <p:spPr bwMode="auto">
          <a:xfrm>
            <a:off x="3971925" y="8831263"/>
            <a:ext cx="3038475" cy="465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96" tIns="46598" rIns="93196" bIns="46598"/>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0CC95E8-C2B6-4900-A0C7-DBC6D1413D2E}" type="slidenum">
              <a:rPr lang="en-US" altLang="en-US">
                <a:latin typeface="Palatino Linotype" panose="02040502050505030304" pitchFamily="18" charset="0"/>
              </a:rPr>
              <a:pPr/>
              <a:t>19</a:t>
            </a:fld>
            <a:endParaRPr lang="en-US" altLang="en-US">
              <a:latin typeface="Palatino Linotype" panose="02040502050505030304" pitchFamily="18" charset="0"/>
            </a:endParaRPr>
          </a:p>
        </p:txBody>
      </p:sp>
      <p:sp>
        <p:nvSpPr>
          <p:cNvPr id="87043" name="Rectangle 2">
            <a:extLst>
              <a:ext uri="{FF2B5EF4-FFF2-40B4-BE49-F238E27FC236}">
                <a16:creationId xmlns:a16="http://schemas.microsoft.com/office/drawing/2014/main" id="{37ACCABC-1859-4DC8-9FD4-5A175BF08219}"/>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E25B6749-A3D6-48C2-A775-9FEDF1F7B81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t>
            </a:r>
            <a:endParaRPr lang="en-US" altLang="en-US" i="1"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pPr marL="228600" indent="-228600">
              <a:buAutoNum type="arabicPeriod"/>
            </a:pPr>
            <a:r>
              <a:rPr lang="en-US" dirty="0"/>
              <a:t>Slides 22-25 are not meant to be a quasi-exhaustive list, but a starting point. What ever profession God has called you to will present ways to research for profession centric books, articles, magazines that address the presence of MI in that specific profession.</a:t>
            </a:r>
          </a:p>
          <a:p>
            <a:pPr marL="228600" indent="-228600">
              <a:buAutoNum type="arabicPeriod"/>
            </a:pPr>
            <a:endParaRPr lang="en-US" dirty="0"/>
          </a:p>
          <a:p>
            <a:pPr marL="228600" indent="-228600">
              <a:buAutoNum type="arabicPeriod"/>
            </a:pPr>
            <a:r>
              <a:rPr lang="en-US" dirty="0"/>
              <a:t>You can do an internet search for the articles, and search Amazon for the books. I do have a plethora of articles that I can add if anyone desires.</a:t>
            </a:r>
          </a:p>
          <a:p>
            <a:pPr marL="228600" indent="-228600">
              <a:buAutoNum type="arabicPeriod"/>
            </a:pPr>
            <a:endParaRPr lang="en-US" dirty="0"/>
          </a:p>
          <a:p>
            <a:pPr marL="228600" indent="-228600">
              <a:buAutoNum type="arabicPeriod"/>
            </a:pPr>
            <a:r>
              <a:rPr lang="en-US" dirty="0"/>
              <a:t>Further articles and authors mentioned, and sources used are:</a:t>
            </a:r>
          </a:p>
          <a:p>
            <a:pPr marL="228600" indent="-228600">
              <a:buAutoNum type="arabicPeriod"/>
            </a:pPr>
            <a:endParaRPr lang="en-US" dirty="0"/>
          </a:p>
          <a:p>
            <a:pPr marL="685800" lvl="1" indent="-228600">
              <a:buAutoNum type="alphaLcPeriod"/>
            </a:pPr>
            <a:r>
              <a:rPr lang="en-US" dirty="0"/>
              <a:t>Pete </a:t>
            </a:r>
            <a:r>
              <a:rPr lang="en-US" dirty="0" err="1"/>
              <a:t>Kilner</a:t>
            </a:r>
            <a:r>
              <a:rPr lang="en-US" dirty="0"/>
              <a:t>- </a:t>
            </a:r>
            <a:r>
              <a:rPr lang="en-US" i="1" dirty="0"/>
              <a:t>The Military Leaders Role in Mitigating Moral Injury </a:t>
            </a:r>
            <a:r>
              <a:rPr lang="en-US" dirty="0"/>
              <a:t>(draft) (you can contact Pete through West Point to begin dialog and access resources). See also his article in Army Magazine, May 2017, </a:t>
            </a:r>
            <a:r>
              <a:rPr lang="en-US" i="1" dirty="0"/>
              <a:t>How Leaders Can Combat Moral Injury in their Troops.</a:t>
            </a:r>
          </a:p>
          <a:p>
            <a:pPr marL="685800" lvl="1" indent="-228600">
              <a:buAutoNum type="alphaLcPeriod"/>
            </a:pPr>
            <a:r>
              <a:rPr lang="en-US" dirty="0"/>
              <a:t>Jim Meyer- </a:t>
            </a:r>
            <a:r>
              <a:rPr lang="en-US" i="1" dirty="0"/>
              <a:t>Moral Injury </a:t>
            </a:r>
            <a:r>
              <a:rPr lang="en-US" dirty="0"/>
              <a:t>article based on personal research</a:t>
            </a:r>
          </a:p>
          <a:p>
            <a:pPr marL="685800" lvl="1" indent="-228600">
              <a:buAutoNum type="alphaLcPeriod"/>
            </a:pPr>
            <a:r>
              <a:rPr lang="en-US" dirty="0"/>
              <a:t>Robert Roberts- </a:t>
            </a:r>
            <a:r>
              <a:rPr lang="en-US" i="1" dirty="0"/>
              <a:t>The Rise of Compliance Based Ethics, Implications for Organizational Ethics. </a:t>
            </a:r>
            <a:r>
              <a:rPr lang="en-US" dirty="0"/>
              <a:t>Public Integrity, Summer 2009, Vol. 11, No.3.</a:t>
            </a:r>
          </a:p>
          <a:p>
            <a:pPr marL="685800" lvl="1" indent="-228600">
              <a:buAutoNum type="alphaLcPeriod"/>
            </a:pPr>
            <a:r>
              <a:rPr lang="en-US" dirty="0"/>
              <a:t>Nancy Sherman, </a:t>
            </a:r>
            <a:r>
              <a:rPr lang="en-US" i="1" dirty="0"/>
              <a:t>Soldiers’ Moral Wounds</a:t>
            </a:r>
            <a:r>
              <a:rPr lang="en-US" dirty="0"/>
              <a:t>, The Chronicle of Higher Education, The Chronicle Review, April 11, 2010.</a:t>
            </a:r>
          </a:p>
          <a:p>
            <a:pPr marL="685800" lvl="1" indent="-228600">
              <a:buAutoNum type="alphaLcPeriod"/>
            </a:pPr>
            <a:r>
              <a:rPr lang="en-US" dirty="0"/>
              <a:t>Brian Meyer, Guilt and Moral Injury in Veterans: What We Know and What We Don’t. A PPT presentation given at the H.H. McGuire VA Med Center, Richmond, VA, May 13, 2014.</a:t>
            </a:r>
          </a:p>
          <a:p>
            <a:pPr marL="685800" lvl="1" indent="-228600">
              <a:buAutoNum type="alphaLcPeriod"/>
            </a:pPr>
            <a:r>
              <a:rPr lang="en-US" dirty="0"/>
              <a:t>Donald C. Menzel, </a:t>
            </a:r>
            <a:r>
              <a:rPr lang="en-US" i="1" dirty="0"/>
              <a:t>The Morally Mute Manager: Fact or Fiction?</a:t>
            </a:r>
            <a:r>
              <a:rPr lang="en-US" dirty="0"/>
              <a:t>, Public Personnel Management, Vol. 28, No. 4, Winter 1999.</a:t>
            </a:r>
          </a:p>
          <a:p>
            <a:pPr marL="685800" lvl="1" indent="-228600">
              <a:buAutoNum type="alphaLcPeriod"/>
            </a:pPr>
            <a:r>
              <a:rPr lang="en-US" dirty="0"/>
              <a:t>Marek S. Kopacz and April L. Connery, </a:t>
            </a:r>
            <a:r>
              <a:rPr lang="en-US" i="1" dirty="0"/>
              <a:t>The Veteran Spiritual Struggle.</a:t>
            </a:r>
            <a:r>
              <a:rPr lang="en-US" dirty="0"/>
              <a:t> Spirituality in Clinical Practice 2015, Vol. 2, No. 1.</a:t>
            </a:r>
          </a:p>
          <a:p>
            <a:pPr marL="685800" lvl="1" indent="-228600">
              <a:buAutoNum type="alphaLcPeriod"/>
            </a:pPr>
            <a:r>
              <a:rPr lang="en-US" dirty="0"/>
              <a:t>Warren Kinghorn, </a:t>
            </a:r>
            <a:r>
              <a:rPr lang="en-US" i="1" dirty="0"/>
              <a:t>Combat Trauma and Moral Fragmentation, A Theological Account of Moral Injury.</a:t>
            </a:r>
            <a:r>
              <a:rPr lang="en-US" dirty="0"/>
              <a:t> Journal of the Society of Christian Ethics, Vol. 32, No. 2 (Fall/Winter 2012).</a:t>
            </a:r>
          </a:p>
          <a:p>
            <a:pPr marL="685800" lvl="1" indent="-228600">
              <a:buAutoNum type="alphaLcPeriod"/>
            </a:pPr>
            <a:r>
              <a:rPr lang="en-US" dirty="0"/>
              <a:t>Brooke </a:t>
            </a:r>
            <a:r>
              <a:rPr lang="en-US" dirty="0" err="1"/>
              <a:t>McQuerrey</a:t>
            </a:r>
            <a:r>
              <a:rPr lang="en-US" dirty="0"/>
              <a:t> Tuttle, Karolina </a:t>
            </a:r>
            <a:r>
              <a:rPr lang="en-US" dirty="0" err="1"/>
              <a:t>Stancel</a:t>
            </a:r>
            <a:r>
              <a:rPr lang="en-US" dirty="0"/>
              <a:t>, et. al., </a:t>
            </a:r>
            <a:r>
              <a:rPr lang="en-US" i="1" dirty="0"/>
              <a:t>Police Moral Injury, Compassion Fatigue, and Compassion Satisfaction: A Brief Report.</a:t>
            </a:r>
            <a:r>
              <a:rPr lang="en-US" dirty="0"/>
              <a:t> Salus Journal, Vol. 7, No. 1, 2019.</a:t>
            </a:r>
          </a:p>
          <a:p>
            <a:pPr marL="685800" lvl="1" indent="-228600">
              <a:buAutoNum type="alphaLcPeriod"/>
            </a:pPr>
            <a:r>
              <a:rPr lang="en-US" dirty="0"/>
              <a:t>Konstantinos </a:t>
            </a:r>
            <a:r>
              <a:rPr lang="en-US" dirty="0" err="1"/>
              <a:t>Papazoglou</a:t>
            </a:r>
            <a:r>
              <a:rPr lang="en-US" dirty="0"/>
              <a:t> and Brian </a:t>
            </a:r>
            <a:r>
              <a:rPr lang="en-US" dirty="0" err="1"/>
              <a:t>Chopko</a:t>
            </a:r>
            <a:r>
              <a:rPr lang="en-US" dirty="0"/>
              <a:t>, </a:t>
            </a:r>
            <a:r>
              <a:rPr lang="en-US" i="1" dirty="0"/>
              <a:t>The Role of Moral Suffering (Moral Distress and Moral Injury) in Police Compassion Fatigue and PTSD: An Unexplored Topic.</a:t>
            </a:r>
            <a:r>
              <a:rPr lang="en-US" dirty="0"/>
              <a:t> Frontiers in Psychology, November 2017, Vol. 8, Article 1999.</a:t>
            </a:r>
          </a:p>
          <a:p>
            <a:pPr marL="685800" lvl="1" indent="-228600">
              <a:buAutoNum type="alphaLcPeriod"/>
            </a:pPr>
            <a:r>
              <a:rPr lang="en-US" dirty="0"/>
              <a:t>Tine </a:t>
            </a:r>
            <a:r>
              <a:rPr lang="en-US" dirty="0" err="1"/>
              <a:t>Molendijk</a:t>
            </a:r>
            <a:r>
              <a:rPr lang="en-US" dirty="0"/>
              <a:t>, Eric-Hans Kramer and Desiree Verweij, </a:t>
            </a:r>
            <a:r>
              <a:rPr lang="en-US" i="1" dirty="0"/>
              <a:t>Moral Aspects of ‘Moral Injury’: Analyzing Conceptualizations on the Role of Morality in Military Trauma</a:t>
            </a:r>
            <a:r>
              <a:rPr lang="en-US" dirty="0"/>
              <a:t>. Original manuscript of article published in the Journal of Military Ethics, see </a:t>
            </a:r>
            <a:r>
              <a:rPr lang="en-US" i="1" u="sng" dirty="0"/>
              <a:t>www.tandfonline.com/doi/full/10.1080/15027570.2018.1483173. </a:t>
            </a:r>
          </a:p>
        </p:txBody>
      </p:sp>
      <p:sp>
        <p:nvSpPr>
          <p:cNvPr id="4" name="Slide Number Placeholder 3"/>
          <p:cNvSpPr>
            <a:spLocks noGrp="1"/>
          </p:cNvSpPr>
          <p:nvPr>
            <p:ph type="sldNum" sz="quarter" idx="5"/>
          </p:nvPr>
        </p:nvSpPr>
        <p:spPr/>
        <p:txBody>
          <a:bodyPr/>
          <a:lstStyle/>
          <a:p>
            <a:fld id="{40580631-52FB-460A-9304-51593A267F51}" type="slidenum">
              <a:rPr lang="en-US" smtClean="0"/>
              <a:t>23</a:t>
            </a:fld>
            <a:endParaRPr lang="en-US"/>
          </a:p>
        </p:txBody>
      </p:sp>
    </p:spTree>
    <p:extLst>
      <p:ext uri="{BB962C8B-B14F-4D97-AF65-F5344CB8AC3E}">
        <p14:creationId xmlns:p14="http://schemas.microsoft.com/office/powerpoint/2010/main" val="2444673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p:txBody>
      </p:sp>
      <p:sp>
        <p:nvSpPr>
          <p:cNvPr id="4" name="Slide Number Placeholder 3"/>
          <p:cNvSpPr>
            <a:spLocks noGrp="1"/>
          </p:cNvSpPr>
          <p:nvPr>
            <p:ph type="sldNum" sz="quarter" idx="5"/>
          </p:nvPr>
        </p:nvSpPr>
        <p:spPr/>
        <p:txBody>
          <a:bodyPr/>
          <a:lstStyle/>
          <a:p>
            <a:fld id="{40580631-52FB-460A-9304-51593A267F51}" type="slidenum">
              <a:rPr lang="en-US" smtClean="0"/>
              <a:t>24</a:t>
            </a:fld>
            <a:endParaRPr lang="en-US"/>
          </a:p>
        </p:txBody>
      </p:sp>
    </p:spTree>
    <p:extLst>
      <p:ext uri="{BB962C8B-B14F-4D97-AF65-F5344CB8AC3E}">
        <p14:creationId xmlns:p14="http://schemas.microsoft.com/office/powerpoint/2010/main" val="3311948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40580631-52FB-460A-9304-51593A267F51}" type="slidenum">
              <a:rPr lang="en-US" smtClean="0"/>
              <a:t>2</a:t>
            </a:fld>
            <a:endParaRPr lang="en-US"/>
          </a:p>
        </p:txBody>
      </p:sp>
    </p:spTree>
    <p:extLst>
      <p:ext uri="{BB962C8B-B14F-4D97-AF65-F5344CB8AC3E}">
        <p14:creationId xmlns:p14="http://schemas.microsoft.com/office/powerpoint/2010/main" val="3436492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pPr marL="228600" indent="-228600">
              <a:buAutoNum type="arabicPeriod"/>
            </a:pPr>
            <a:r>
              <a:rPr lang="en-US" dirty="0"/>
              <a:t>Pete </a:t>
            </a:r>
            <a:r>
              <a:rPr lang="en-US" dirty="0" err="1"/>
              <a:t>Kilner</a:t>
            </a:r>
            <a:r>
              <a:rPr lang="en-US" dirty="0"/>
              <a:t>, West Point professor, rightly argues that institutions and organizations bear responsibility for the MI impacting their people	</a:t>
            </a:r>
          </a:p>
          <a:p>
            <a:pPr marL="0" indent="0">
              <a:buNone/>
            </a:pPr>
            <a:r>
              <a:rPr lang="en-US" dirty="0"/>
              <a:t>	a. they call, equip, train, employ</a:t>
            </a:r>
          </a:p>
          <a:p>
            <a:pPr marL="0" indent="0">
              <a:buNone/>
            </a:pPr>
            <a:r>
              <a:rPr lang="en-US" dirty="0"/>
              <a:t>	b. yet they fail to adequately discuss the moral rights, duties, and responsibilities inherent in their profession</a:t>
            </a:r>
          </a:p>
          <a:p>
            <a:pPr marL="0" indent="0">
              <a:buNone/>
            </a:pPr>
            <a:endParaRPr lang="en-US" dirty="0"/>
          </a:p>
          <a:p>
            <a:pPr marL="0" indent="0">
              <a:buNone/>
            </a:pPr>
            <a:r>
              <a:rPr lang="en-US" dirty="0"/>
              <a:t>2. Why? </a:t>
            </a:r>
          </a:p>
          <a:p>
            <a:pPr marL="0" indent="0">
              <a:buNone/>
            </a:pPr>
            <a:r>
              <a:rPr lang="en-US" dirty="0"/>
              <a:t>	a. they rely on non-moral language to explain moral ideals and challenges, seeking instead to use a therapeutic approach that sees moral injury and brokenness through the lens 			of psychology instead of moral, or even spirituality</a:t>
            </a:r>
          </a:p>
          <a:p>
            <a:pPr marL="0" indent="0">
              <a:buNone/>
            </a:pPr>
            <a:r>
              <a:rPr lang="en-US" dirty="0"/>
              <a:t>	b. they rely on a legal-policy basis to justify or explain the necessity of morality and moral action- this confuses morality and legality thought the two can and often are in 			contradiction. The assumption that what is legal is by necessity moral.</a:t>
            </a:r>
          </a:p>
          <a:p>
            <a:pPr marL="0" indent="0">
              <a:buNone/>
            </a:pPr>
            <a:endParaRPr lang="en-US" dirty="0"/>
          </a:p>
          <a:p>
            <a:pPr marL="0" indent="0">
              <a:buNone/>
            </a:pPr>
            <a:r>
              <a:rPr lang="en-US" dirty="0"/>
              <a:t>3. Seek to explain what the role of the Chaplain is to address this challenge and how a failure to adequately address the problem of the relationship of legality/therapeutic concepts are contributors to moral injury.</a:t>
            </a:r>
          </a:p>
          <a:p>
            <a:pPr marL="0" indent="0">
              <a:buNone/>
            </a:pPr>
            <a:endParaRPr lang="en-US" dirty="0"/>
          </a:p>
          <a:p>
            <a:pPr marL="0" indent="0">
              <a:buNone/>
            </a:pPr>
            <a:r>
              <a:rPr lang="en-US" dirty="0"/>
              <a:t>Alford: Moral Injury (MI) often seen as a military issue/challenge, but there should be a focus on MI and its presence and impact on other professions such as medical professionals, law enforcement, corrections and others similar in nature.</a:t>
            </a:r>
          </a:p>
        </p:txBody>
      </p:sp>
      <p:sp>
        <p:nvSpPr>
          <p:cNvPr id="4" name="Slide Number Placeholder 3"/>
          <p:cNvSpPr>
            <a:spLocks noGrp="1"/>
          </p:cNvSpPr>
          <p:nvPr>
            <p:ph type="sldNum" sz="quarter" idx="5"/>
          </p:nvPr>
        </p:nvSpPr>
        <p:spPr/>
        <p:txBody>
          <a:bodyPr/>
          <a:lstStyle/>
          <a:p>
            <a:fld id="{40580631-52FB-460A-9304-51593A267F51}" type="slidenum">
              <a:rPr lang="en-US" smtClean="0"/>
              <a:t>3</a:t>
            </a:fld>
            <a:endParaRPr lang="en-US"/>
          </a:p>
        </p:txBody>
      </p:sp>
    </p:spTree>
    <p:extLst>
      <p:ext uri="{BB962C8B-B14F-4D97-AF65-F5344CB8AC3E}">
        <p14:creationId xmlns:p14="http://schemas.microsoft.com/office/powerpoint/2010/main" val="2589893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pPr marL="228600" indent="-228600">
              <a:buAutoNum type="arabicPeriod"/>
            </a:pPr>
            <a:r>
              <a:rPr lang="en-US" dirty="0"/>
              <a:t>Authors argue that CO should not be allowed to use religious/moral/conscience protections to prevent them from performing medical procedures that they find to be moral evil.</a:t>
            </a:r>
          </a:p>
          <a:p>
            <a:pPr marL="228600" indent="-228600">
              <a:buAutoNum type="arabicPeriod"/>
            </a:pPr>
            <a:r>
              <a:rPr lang="en-US" dirty="0"/>
              <a:t>They argue that professional organizations should set the policies, moral boundaries, moral duties, and moral obligations for their profession and that if a professional does not wish provide said medical care then they should either voluntarily leave the profession or perform the act, even coerced to do so.</a:t>
            </a:r>
          </a:p>
          <a:p>
            <a:pPr marL="228600" indent="-228600">
              <a:buAutoNum type="arabicPeriod"/>
            </a:pPr>
            <a:r>
              <a:rPr lang="en-US" dirty="0"/>
              <a:t>As Chaplains this mindset affects all institution we serve- We must struggle with the view which is growing in intensity and influence in all the professions to which we are called. In our struggle we must develop a reasoned moral and theological conception of truth that pushes back on this, particularly as we support those who are directly impacted by this.</a:t>
            </a:r>
          </a:p>
          <a:p>
            <a:pPr marL="228600" indent="-228600">
              <a:buAutoNum type="arabicPeriod"/>
            </a:pPr>
            <a:r>
              <a:rPr lang="en-US" dirty="0"/>
              <a:t>We must not only expose the danger, but aid those we serve understand what the danger is, historically speaking, on disallowing conscience and religious protections, and what the consequences are if they succeed. We must allow articulate what the alternative is as it regards moral thought and action and how the loss of conscience protections not only leads to moral evil, but to moral injury that often destroys the person and the institution.</a:t>
            </a:r>
          </a:p>
        </p:txBody>
      </p:sp>
      <p:sp>
        <p:nvSpPr>
          <p:cNvPr id="4" name="Slide Number Placeholder 3"/>
          <p:cNvSpPr>
            <a:spLocks noGrp="1"/>
          </p:cNvSpPr>
          <p:nvPr>
            <p:ph type="sldNum" sz="quarter" idx="5"/>
          </p:nvPr>
        </p:nvSpPr>
        <p:spPr/>
        <p:txBody>
          <a:bodyPr/>
          <a:lstStyle/>
          <a:p>
            <a:fld id="{40580631-52FB-460A-9304-51593A267F51}" type="slidenum">
              <a:rPr lang="en-US" smtClean="0"/>
              <a:t>4</a:t>
            </a:fld>
            <a:endParaRPr lang="en-US"/>
          </a:p>
        </p:txBody>
      </p:sp>
    </p:spTree>
    <p:extLst>
      <p:ext uri="{BB962C8B-B14F-4D97-AF65-F5344CB8AC3E}">
        <p14:creationId xmlns:p14="http://schemas.microsoft.com/office/powerpoint/2010/main" val="2174809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pPr marL="228600" indent="-228600">
              <a:buAutoNum type="arabicPeriod"/>
            </a:pPr>
            <a:r>
              <a:rPr lang="en-US" dirty="0"/>
              <a:t>Authors argue that MI is more than a mechanistic concept, more that a psychological concept as well, but one that is directly affected by moral and ethical conflicts</a:t>
            </a:r>
          </a:p>
          <a:p>
            <a:pPr marL="228600" indent="-228600">
              <a:buAutoNum type="arabicPeriod"/>
            </a:pPr>
            <a:endParaRPr lang="en-US" dirty="0"/>
          </a:p>
          <a:p>
            <a:pPr marL="0" indent="0">
              <a:buNone/>
            </a:pPr>
            <a:r>
              <a:rPr lang="en-US" dirty="0"/>
              <a:t>	a. that alter deeply held beliefs, thought and actions- tragedies or transgressions of personal, spiritual, and public moral codes.</a:t>
            </a:r>
          </a:p>
          <a:p>
            <a:pPr marL="0" indent="0">
              <a:buNone/>
            </a:pPr>
            <a:r>
              <a:rPr lang="en-US" dirty="0"/>
              <a:t>	b. that are both active and passive conflicts: active in that the moral actor does or does not act in a manner consistent with moral beliefs and ideas</a:t>
            </a:r>
          </a:p>
          <a:p>
            <a:pPr marL="0" indent="0">
              <a:buNone/>
            </a:pPr>
            <a:r>
              <a:rPr lang="en-US" dirty="0"/>
              <a:t>				passive in that the moral actor is receives or does not receive consistent moral action in alignment with professed moral codes</a:t>
            </a:r>
          </a:p>
          <a:p>
            <a:pPr marL="0" indent="0">
              <a:buNone/>
            </a:pPr>
            <a:r>
              <a:rPr lang="en-US" dirty="0"/>
              <a:t>	c. that are the result of questioning deeply held beliefs and values as the act is either praised or condemned, rewarded or punished, acknowledged or ignored.</a:t>
            </a:r>
          </a:p>
          <a:p>
            <a:pPr marL="0" indent="0">
              <a:buNone/>
            </a:pPr>
            <a:endParaRPr lang="en-US" dirty="0"/>
          </a:p>
          <a:p>
            <a:pPr marL="0" indent="0">
              <a:buNone/>
            </a:pPr>
            <a:r>
              <a:rPr lang="en-US" dirty="0"/>
              <a:t>Being able to describe and define in a concrete and reasonable manner what MI is, is critical to its identification and prevention where possible, as well as developing the means to recover when it occurs.</a:t>
            </a:r>
          </a:p>
        </p:txBody>
      </p:sp>
      <p:sp>
        <p:nvSpPr>
          <p:cNvPr id="4" name="Slide Number Placeholder 3"/>
          <p:cNvSpPr>
            <a:spLocks noGrp="1"/>
          </p:cNvSpPr>
          <p:nvPr>
            <p:ph type="sldNum" sz="quarter" idx="5"/>
          </p:nvPr>
        </p:nvSpPr>
        <p:spPr/>
        <p:txBody>
          <a:bodyPr/>
          <a:lstStyle/>
          <a:p>
            <a:fld id="{40580631-52FB-460A-9304-51593A267F51}" type="slidenum">
              <a:rPr lang="en-US" smtClean="0"/>
              <a:t>5</a:t>
            </a:fld>
            <a:endParaRPr lang="en-US"/>
          </a:p>
        </p:txBody>
      </p:sp>
    </p:spTree>
    <p:extLst>
      <p:ext uri="{BB962C8B-B14F-4D97-AF65-F5344CB8AC3E}">
        <p14:creationId xmlns:p14="http://schemas.microsoft.com/office/powerpoint/2010/main" val="3054080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pPr marL="228600" indent="-228600">
              <a:buAutoNum type="arabicPeriod"/>
            </a:pPr>
            <a:r>
              <a:rPr lang="en-US" dirty="0"/>
              <a:t>We are led and governed by men and women who profess certain moral beliefs yet never articulate or defend them. </a:t>
            </a:r>
          </a:p>
          <a:p>
            <a:pPr marL="228600" indent="-228600">
              <a:buAutoNum type="arabicPeriod"/>
            </a:pPr>
            <a:r>
              <a:rPr lang="en-US" dirty="0"/>
              <a:t>At stake is the MI that occurs when person A professes belief X yet will not defend or support that belief when it faces challenge, particularly when defending is costly, or there exists an unwillingness to purported “force” ones view on another in the defense of the belief (Mario Cuomo-abortion, Rob Portman-SSM)</a:t>
            </a:r>
          </a:p>
          <a:p>
            <a:pPr marL="228600" indent="-228600">
              <a:buAutoNum type="arabicPeriod"/>
            </a:pPr>
            <a:r>
              <a:rPr lang="en-US" dirty="0"/>
              <a:t>Consequences- compartmentalization of life that provides false senses of moral strength, or shapes a form of moral cowardice. More importantly is demonstrates that ones beliefs are neither correct, real, or worthy of public affirmation and practice.</a:t>
            </a:r>
          </a:p>
          <a:p>
            <a:pPr marL="228600" indent="-228600">
              <a:buAutoNum type="arabicPeriod"/>
            </a:pPr>
            <a:r>
              <a:rPr lang="en-US" dirty="0"/>
              <a:t>This is a great challenge as it regards MI. Why? What is the impact of compartmentalization of moral reasoning, decision making, and moral action- a clear command of scripture to live as we belief?</a:t>
            </a:r>
          </a:p>
          <a:p>
            <a:pPr marL="228600" indent="-228600">
              <a:buAutoNum type="arabicPeriod"/>
            </a:pPr>
            <a:endParaRPr lang="en-US" dirty="0"/>
          </a:p>
          <a:p>
            <a:pPr marL="228600" indent="-228600">
              <a:buAutoNum type="arabicPeriod"/>
            </a:pPr>
            <a:r>
              <a:rPr lang="en-US" dirty="0"/>
              <a:t>What is Reno trying to communicate? As chaplains what are our obligations to the professions we find ourselves serving? </a:t>
            </a:r>
          </a:p>
          <a:p>
            <a:pPr marL="228600" indent="-228600">
              <a:buAutoNum type="arabicPeriod"/>
            </a:pPr>
            <a:endParaRPr lang="en-US" dirty="0"/>
          </a:p>
          <a:p>
            <a:pPr marL="0" indent="0">
              <a:buNone/>
            </a:pPr>
            <a:endParaRPr lang="en-US" dirty="0"/>
          </a:p>
          <a:p>
            <a:pPr marL="0" indent="0">
              <a:buNone/>
            </a:pPr>
            <a:r>
              <a:rPr lang="en-US" dirty="0"/>
              <a:t>Brian Meyer: MI is more complex, especially when deeply held moral beliefs and principles are violated whether voluntarily or through coercion, whether passively or actively.</a:t>
            </a:r>
          </a:p>
        </p:txBody>
      </p:sp>
      <p:sp>
        <p:nvSpPr>
          <p:cNvPr id="4" name="Slide Number Placeholder 3"/>
          <p:cNvSpPr>
            <a:spLocks noGrp="1"/>
          </p:cNvSpPr>
          <p:nvPr>
            <p:ph type="sldNum" sz="quarter" idx="5"/>
          </p:nvPr>
        </p:nvSpPr>
        <p:spPr/>
        <p:txBody>
          <a:bodyPr/>
          <a:lstStyle/>
          <a:p>
            <a:fld id="{40580631-52FB-460A-9304-51593A267F51}" type="slidenum">
              <a:rPr lang="en-US" smtClean="0"/>
              <a:t>6</a:t>
            </a:fld>
            <a:endParaRPr lang="en-US"/>
          </a:p>
        </p:txBody>
      </p:sp>
    </p:spTree>
    <p:extLst>
      <p:ext uri="{BB962C8B-B14F-4D97-AF65-F5344CB8AC3E}">
        <p14:creationId xmlns:p14="http://schemas.microsoft.com/office/powerpoint/2010/main" val="897160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r>
              <a:rPr lang="en-US" dirty="0"/>
              <a:t>MI:</a:t>
            </a:r>
          </a:p>
          <a:p>
            <a:pPr marL="228600" indent="-228600">
              <a:buAutoNum type="arabicPeriod"/>
            </a:pPr>
            <a:r>
              <a:rPr lang="en-US" dirty="0"/>
              <a:t>Results from: perpetrating evil or acts of transgression; failing to prevent acts of transgression; bearing witness to acts of evil (bearing witness is passive or active- we directly see or we hear about and say nothing. </a:t>
            </a:r>
            <a:r>
              <a:rPr lang="en-US" b="1" dirty="0"/>
              <a:t>(</a:t>
            </a:r>
            <a:r>
              <a:rPr lang="en-US" b="1" dirty="0" err="1"/>
              <a:t>Litz</a:t>
            </a:r>
            <a:r>
              <a:rPr lang="en-US" b="1" dirty="0"/>
              <a:t>, et. Al. 2009</a:t>
            </a:r>
            <a:r>
              <a:rPr lang="en-US" dirty="0"/>
              <a:t>)</a:t>
            </a:r>
          </a:p>
          <a:p>
            <a:pPr marL="228600" indent="-228600">
              <a:buAutoNum type="arabicPeriod"/>
            </a:pPr>
            <a:r>
              <a:rPr lang="en-US" dirty="0"/>
              <a:t>Themis- the betrayal of what’s right. This is a critical challenge in the identification of and healing of MI.  </a:t>
            </a:r>
            <a:r>
              <a:rPr lang="en-US" b="1" dirty="0"/>
              <a:t>(Shay)</a:t>
            </a:r>
          </a:p>
          <a:p>
            <a:pPr marL="228600" indent="-228600">
              <a:buAutoNum type="arabicPeriod"/>
            </a:pPr>
            <a:r>
              <a:rPr lang="en-US" b="0" dirty="0"/>
              <a:t>Affront, the feeling or belief that and act is wrong or offends against what is right. </a:t>
            </a:r>
            <a:r>
              <a:rPr lang="en-US" b="1" dirty="0"/>
              <a:t>(Nielson)</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40580631-52FB-460A-9304-51593A267F51}" type="slidenum">
              <a:rPr lang="en-US" smtClean="0"/>
              <a:t>7</a:t>
            </a:fld>
            <a:endParaRPr lang="en-US"/>
          </a:p>
        </p:txBody>
      </p:sp>
    </p:spTree>
    <p:extLst>
      <p:ext uri="{BB962C8B-B14F-4D97-AF65-F5344CB8AC3E}">
        <p14:creationId xmlns:p14="http://schemas.microsoft.com/office/powerpoint/2010/main" val="408663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pPr marL="228600" indent="-228600">
              <a:buAutoNum type="arabicPeriod"/>
            </a:pPr>
            <a:r>
              <a:rPr lang="en-US" dirty="0"/>
              <a:t>Slide is self-explanatory.</a:t>
            </a:r>
          </a:p>
          <a:p>
            <a:pPr marL="228600" indent="-228600">
              <a:buAutoNum type="arabicPeriod"/>
            </a:pPr>
            <a:r>
              <a:rPr lang="en-US" dirty="0"/>
              <a:t>What are other potential causes?</a:t>
            </a:r>
          </a:p>
          <a:p>
            <a:pPr marL="228600" indent="-228600">
              <a:buAutoNum type="arabicPeriod"/>
            </a:pPr>
            <a:r>
              <a:rPr lang="en-US" dirty="0"/>
              <a:t>It is my argument that MI is not just a post-trauma event, but occurs when small acts of immorality or disingenuous moral belief and action creates micro-fractures in an individuals moral armor, and from which a catastrophic moral trauma shatters the moral armor leading to immoral beliefs, actions, and rationalizations which culminate in MI.</a:t>
            </a:r>
          </a:p>
        </p:txBody>
      </p:sp>
      <p:sp>
        <p:nvSpPr>
          <p:cNvPr id="4" name="Slide Number Placeholder 3"/>
          <p:cNvSpPr>
            <a:spLocks noGrp="1"/>
          </p:cNvSpPr>
          <p:nvPr>
            <p:ph type="sldNum" sz="quarter" idx="5"/>
          </p:nvPr>
        </p:nvSpPr>
        <p:spPr/>
        <p:txBody>
          <a:bodyPr/>
          <a:lstStyle/>
          <a:p>
            <a:fld id="{40580631-52FB-460A-9304-51593A267F51}" type="slidenum">
              <a:rPr lang="en-US" smtClean="0"/>
              <a:t>8</a:t>
            </a:fld>
            <a:endParaRPr lang="en-US"/>
          </a:p>
        </p:txBody>
      </p:sp>
    </p:spTree>
    <p:extLst>
      <p:ext uri="{BB962C8B-B14F-4D97-AF65-F5344CB8AC3E}">
        <p14:creationId xmlns:p14="http://schemas.microsoft.com/office/powerpoint/2010/main" val="107141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92F62489-515D-47E7-8B7D-DA7ADB7FA018}"/>
              </a:ext>
            </a:extLst>
          </p:cNvPr>
          <p:cNvSpPr>
            <a:spLocks noGrp="1" noChangeArrowheads="1"/>
          </p:cNvSpPr>
          <p:nvPr>
            <p:ph type="sldNum" sz="quarter" idx="4294967295"/>
          </p:nvPr>
        </p:nvSpPr>
        <p:spPr bwMode="auto">
          <a:xfrm>
            <a:off x="3971925" y="8831263"/>
            <a:ext cx="3038475" cy="465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96" tIns="46598" rIns="93196" bIns="46598"/>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fld id="{43520618-DFF1-4AF6-B034-5C992252C349}" type="slidenum">
              <a:rPr lang="en-US" altLang="en-US">
                <a:latin typeface="Palatino Linotype" panose="02040502050505030304" pitchFamily="18" charset="0"/>
              </a:rPr>
              <a:pPr eaLnBrk="1" hangingPunct="1"/>
              <a:t>9</a:t>
            </a:fld>
            <a:endParaRPr lang="en-US" altLang="en-US">
              <a:latin typeface="Palatino Linotype" panose="02040502050505030304" pitchFamily="18" charset="0"/>
            </a:endParaRPr>
          </a:p>
        </p:txBody>
      </p:sp>
      <p:sp>
        <p:nvSpPr>
          <p:cNvPr id="25603" name="Rectangle 2">
            <a:extLst>
              <a:ext uri="{FF2B5EF4-FFF2-40B4-BE49-F238E27FC236}">
                <a16:creationId xmlns:a16="http://schemas.microsoft.com/office/drawing/2014/main" id="{D43ADB68-5E24-48C2-BA5A-25CC7699FDC0}"/>
              </a:ext>
            </a:extLst>
          </p:cNvPr>
          <p:cNvSpPr>
            <a:spLocks noGrp="1" noRot="1" noChangeAspect="1" noChangeArrowheads="1" noTextEdit="1"/>
          </p:cNvSpPr>
          <p:nvPr>
            <p:ph type="sldImg"/>
          </p:nvPr>
        </p:nvSpPr>
        <p:spPr>
          <a:xfrm>
            <a:off x="406400" y="696913"/>
            <a:ext cx="6199188" cy="3487737"/>
          </a:xfrm>
          <a:solidFill>
            <a:srgbClr val="FFFFFF"/>
          </a:solidFill>
          <a:ln/>
        </p:spPr>
      </p:sp>
      <p:sp>
        <p:nvSpPr>
          <p:cNvPr id="25604" name="Rectangle 3">
            <a:extLst>
              <a:ext uri="{FF2B5EF4-FFF2-40B4-BE49-F238E27FC236}">
                <a16:creationId xmlns:a16="http://schemas.microsoft.com/office/drawing/2014/main" id="{F4AEE99B-A7D6-4277-AE93-8C6EC2C65D8B}"/>
              </a:ext>
            </a:extLst>
          </p:cNvPr>
          <p:cNvSpPr>
            <a:spLocks noGrp="1" noChangeArrowheads="1"/>
          </p:cNvSpPr>
          <p:nvPr>
            <p:ph type="body" idx="1"/>
          </p:nvPr>
        </p:nvSpPr>
        <p:spPr>
          <a:solidFill>
            <a:srgbClr val="FFFFFF"/>
          </a:solidFill>
          <a:ln>
            <a:solidFill>
              <a:srgbClr val="000000"/>
            </a:solidFill>
          </a:ln>
        </p:spPr>
        <p:txBody>
          <a:bodyPr lIns="91518" tIns="45759" rIns="91518" bIns="45759"/>
          <a:lstStyle/>
          <a:p>
            <a:r>
              <a:rPr lang="en-US" altLang="en-US" dirty="0"/>
              <a:t>Notes:</a:t>
            </a:r>
          </a:p>
          <a:p>
            <a:endParaRPr lang="en-US" altLang="en-US" dirty="0"/>
          </a:p>
          <a:p>
            <a:pPr marL="228600" indent="-228600">
              <a:buAutoNum type="arabicPeriod"/>
            </a:pPr>
            <a:r>
              <a:rPr lang="en-US" altLang="en-US" dirty="0"/>
              <a:t>Self-explanatory to a point.</a:t>
            </a:r>
          </a:p>
          <a:p>
            <a:pPr marL="228600" indent="-228600">
              <a:buAutoNum type="arabicPeriod"/>
            </a:pPr>
            <a:r>
              <a:rPr lang="en-US" altLang="en-US" dirty="0"/>
              <a:t>Challenge of chaplains is to see what our obligations and duties are in regards to the collisions that take place within our professions moral world.</a:t>
            </a:r>
          </a:p>
          <a:p>
            <a:pPr marL="228600" indent="-228600">
              <a:buAutoNum type="arabicPeriod"/>
            </a:pPr>
            <a:r>
              <a:rPr lang="en-US" altLang="en-US" dirty="0"/>
              <a:t>Connect the Reno quote to this slide, in particular how compartmentalization leads to false moral beliefs and actions and as a consequence MI that impacts the moral actor and the institutions of the profession and of society.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391034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60B0AF-DF32-48E7-847C-C2BAD16F25D1}" type="datetimeFigureOut">
              <a:rPr lang="en-US" smtClean="0"/>
              <a:t>4/6/22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3952762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219656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76857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572055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3603866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958825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543423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466440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8975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30809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528409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60B0AF-DF32-48E7-847C-C2BAD16F25D1}" type="datetimeFigureOut">
              <a:rPr lang="en-US" smtClean="0"/>
              <a:t>4/6/22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1537301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60B0AF-DF32-48E7-847C-C2BAD16F25D1}" type="datetimeFigureOut">
              <a:rPr lang="en-US" smtClean="0"/>
              <a:t>4/6/22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315067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3553076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110523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860B0AF-DF32-48E7-847C-C2BAD16F25D1}" type="datetimeFigureOut">
              <a:rPr lang="en-US" smtClean="0"/>
              <a:t>4/6/22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747979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60B0AF-DF32-48E7-847C-C2BAD16F25D1}" type="datetimeFigureOut">
              <a:rPr lang="en-US" smtClean="0"/>
              <a:t>4/6/22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F4550-C176-4A5A-8520-1D41DDD7940D}" type="slidenum">
              <a:rPr lang="en-US" smtClean="0"/>
              <a:t>‹#›</a:t>
            </a:fld>
            <a:endParaRPr lang="en-US"/>
          </a:p>
        </p:txBody>
      </p:sp>
    </p:spTree>
    <p:extLst>
      <p:ext uri="{BB962C8B-B14F-4D97-AF65-F5344CB8AC3E}">
        <p14:creationId xmlns:p14="http://schemas.microsoft.com/office/powerpoint/2010/main" val="2450705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860B0AF-DF32-48E7-847C-C2BAD16F25D1}" type="datetimeFigureOut">
              <a:rPr lang="en-US" smtClean="0"/>
              <a:t>4/6/22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01F4550-C176-4A5A-8520-1D41DDD7940D}" type="slidenum">
              <a:rPr lang="en-US" smtClean="0"/>
              <a:t>‹#›</a:t>
            </a:fld>
            <a:endParaRPr lang="en-US"/>
          </a:p>
        </p:txBody>
      </p:sp>
    </p:spTree>
    <p:extLst>
      <p:ext uri="{BB962C8B-B14F-4D97-AF65-F5344CB8AC3E}">
        <p14:creationId xmlns:p14="http://schemas.microsoft.com/office/powerpoint/2010/main" val="1833974139"/>
      </p:ext>
    </p:extLst>
  </p:cSld>
  <p:clrMap bg1="dk1" tx1="lt1" bg2="dk2" tx2="lt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88B64-5737-4BBE-BB5C-818D98332BC1}"/>
              </a:ext>
            </a:extLst>
          </p:cNvPr>
          <p:cNvSpPr txBox="1"/>
          <p:nvPr/>
        </p:nvSpPr>
        <p:spPr>
          <a:xfrm>
            <a:off x="1508662" y="1609207"/>
            <a:ext cx="9300944" cy="2123658"/>
          </a:xfrm>
          <a:prstGeom prst="rect">
            <a:avLst/>
          </a:prstGeom>
          <a:noFill/>
        </p:spPr>
        <p:txBody>
          <a:bodyPr wrap="none" rtlCol="0" anchor="ctr">
            <a:spAutoFit/>
          </a:bodyPr>
          <a:lstStyle/>
          <a:p>
            <a:pPr algn="ctr"/>
            <a:r>
              <a:rPr lang="en-US" sz="6600" b="1" dirty="0">
                <a:solidFill>
                  <a:srgbClr val="FFFF00"/>
                </a:solidFill>
                <a:latin typeface="Palatino Linotype" panose="02040502050505030304" pitchFamily="18" charset="0"/>
              </a:rPr>
              <a:t>Moral Injury: </a:t>
            </a:r>
          </a:p>
          <a:p>
            <a:pPr algn="ctr"/>
            <a:r>
              <a:rPr lang="en-US" sz="6600" b="1" dirty="0">
                <a:solidFill>
                  <a:srgbClr val="FFFF00"/>
                </a:solidFill>
                <a:latin typeface="Palatino Linotype" panose="02040502050505030304" pitchFamily="18" charset="0"/>
              </a:rPr>
              <a:t>A Different Perspective</a:t>
            </a:r>
          </a:p>
        </p:txBody>
      </p:sp>
      <p:sp>
        <p:nvSpPr>
          <p:cNvPr id="5" name="TextBox 4">
            <a:extLst>
              <a:ext uri="{FF2B5EF4-FFF2-40B4-BE49-F238E27FC236}">
                <a16:creationId xmlns:a16="http://schemas.microsoft.com/office/drawing/2014/main" id="{0E6BBE34-D6C9-4E04-BAE5-EE49B68AD833}"/>
              </a:ext>
            </a:extLst>
          </p:cNvPr>
          <p:cNvSpPr txBox="1"/>
          <p:nvPr/>
        </p:nvSpPr>
        <p:spPr>
          <a:xfrm>
            <a:off x="364153" y="5875945"/>
            <a:ext cx="2728632" cy="646331"/>
          </a:xfrm>
          <a:prstGeom prst="rect">
            <a:avLst/>
          </a:prstGeom>
          <a:noFill/>
        </p:spPr>
        <p:txBody>
          <a:bodyPr wrap="none" rtlCol="0" anchor="ctr">
            <a:spAutoFit/>
          </a:bodyPr>
          <a:lstStyle/>
          <a:p>
            <a:pPr algn="ctr"/>
            <a:r>
              <a:rPr lang="en-US" b="1" dirty="0">
                <a:solidFill>
                  <a:srgbClr val="FFFF00"/>
                </a:solidFill>
                <a:latin typeface="Papyrus" panose="03070502060502030205" pitchFamily="66" charset="0"/>
              </a:rPr>
              <a:t>John Morales</a:t>
            </a:r>
          </a:p>
          <a:p>
            <a:pPr algn="ctr"/>
            <a:r>
              <a:rPr lang="en-US" dirty="0">
                <a:solidFill>
                  <a:srgbClr val="FFFF00"/>
                </a:solidFill>
              </a:rPr>
              <a:t> jmoe5563@gmail.com</a:t>
            </a:r>
          </a:p>
        </p:txBody>
      </p:sp>
    </p:spTree>
    <p:extLst>
      <p:ext uri="{BB962C8B-B14F-4D97-AF65-F5344CB8AC3E}">
        <p14:creationId xmlns:p14="http://schemas.microsoft.com/office/powerpoint/2010/main" val="4275907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3378FC5-AFCD-41C4-A449-6F752095904F}"/>
              </a:ext>
            </a:extLst>
          </p:cNvPr>
          <p:cNvGraphicFramePr>
            <a:graphicFrameLocks noGrp="1"/>
          </p:cNvGraphicFramePr>
          <p:nvPr>
            <p:extLst>
              <p:ext uri="{D42A27DB-BD31-4B8C-83A1-F6EECF244321}">
                <p14:modId xmlns:p14="http://schemas.microsoft.com/office/powerpoint/2010/main" val="4225932303"/>
              </p:ext>
            </p:extLst>
          </p:nvPr>
        </p:nvGraphicFramePr>
        <p:xfrm>
          <a:off x="1466572" y="1812867"/>
          <a:ext cx="9034463" cy="4019550"/>
        </p:xfrm>
        <a:graphic>
          <a:graphicData uri="http://schemas.openxmlformats.org/drawingml/2006/table">
            <a:tbl>
              <a:tblPr/>
              <a:tblGrid>
                <a:gridCol w="2920650">
                  <a:extLst>
                    <a:ext uri="{9D8B030D-6E8A-4147-A177-3AD203B41FA5}">
                      <a16:colId xmlns:a16="http://schemas.microsoft.com/office/drawing/2014/main" val="20000"/>
                    </a:ext>
                  </a:extLst>
                </a:gridCol>
                <a:gridCol w="3248095">
                  <a:extLst>
                    <a:ext uri="{9D8B030D-6E8A-4147-A177-3AD203B41FA5}">
                      <a16:colId xmlns:a16="http://schemas.microsoft.com/office/drawing/2014/main" val="20001"/>
                    </a:ext>
                  </a:extLst>
                </a:gridCol>
                <a:gridCol w="2865718">
                  <a:extLst>
                    <a:ext uri="{9D8B030D-6E8A-4147-A177-3AD203B41FA5}">
                      <a16:colId xmlns:a16="http://schemas.microsoft.com/office/drawing/2014/main" val="20002"/>
                    </a:ext>
                  </a:extLst>
                </a:gridCol>
              </a:tblGrid>
              <a:tr h="1236784">
                <a:tc>
                  <a:txBody>
                    <a:bodyPr/>
                    <a:lstStyle/>
                    <a:p>
                      <a:pPr marL="0" marR="0" algn="ctr">
                        <a:spcBef>
                          <a:spcPts val="0"/>
                        </a:spcBef>
                        <a:spcAft>
                          <a:spcPts val="0"/>
                        </a:spcAft>
                      </a:pPr>
                      <a:endParaRPr lang="en-US" sz="2000" b="1" dirty="0">
                        <a:solidFill>
                          <a:srgbClr val="002060"/>
                        </a:solidFill>
                        <a:latin typeface="Palatino Linotype" panose="02040502050505030304" pitchFamily="18" charset="0"/>
                        <a:ea typeface="Times New Roman"/>
                        <a:cs typeface="Times New Roman"/>
                      </a:endParaRP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Black-and-White</a:t>
                      </a: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Moral Challenges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spcBef>
                          <a:spcPts val="0"/>
                        </a:spcBef>
                        <a:spcAft>
                          <a:spcPts val="0"/>
                        </a:spcAft>
                      </a:pPr>
                      <a:endParaRPr lang="en-US" sz="2000" b="1" dirty="0">
                        <a:solidFill>
                          <a:srgbClr val="002060"/>
                        </a:solidFill>
                        <a:latin typeface="Palatino Linotype" panose="02040502050505030304" pitchFamily="18" charset="0"/>
                        <a:ea typeface="Times New Roman"/>
                        <a:cs typeface="Times New Roman"/>
                      </a:endParaRP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Gray</a:t>
                      </a: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Moral Challenges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ctr">
                        <a:spcBef>
                          <a:spcPts val="0"/>
                        </a:spcBef>
                        <a:spcAft>
                          <a:spcPts val="0"/>
                        </a:spcAft>
                      </a:pPr>
                      <a:endParaRPr lang="en-US" sz="2000" b="1" kern="1200" dirty="0">
                        <a:solidFill>
                          <a:srgbClr val="002060"/>
                        </a:solidFill>
                        <a:latin typeface="Palatino Linotype" panose="02040502050505030304" pitchFamily="18" charset="0"/>
                        <a:ea typeface="Times New Roman"/>
                        <a:cs typeface="Times New Roman"/>
                      </a:endParaRPr>
                    </a:p>
                    <a:p>
                      <a:pPr marL="0" marR="0" algn="ctr">
                        <a:spcBef>
                          <a:spcPts val="0"/>
                        </a:spcBef>
                        <a:spcAft>
                          <a:spcPts val="0"/>
                        </a:spcAft>
                      </a:pPr>
                      <a:r>
                        <a:rPr lang="en-US" sz="2000" b="1" kern="1200" dirty="0">
                          <a:solidFill>
                            <a:srgbClr val="002060"/>
                          </a:solidFill>
                          <a:latin typeface="Palatino Linotype" panose="02040502050505030304" pitchFamily="18" charset="0"/>
                          <a:ea typeface="Times New Roman"/>
                          <a:cs typeface="Times New Roman"/>
                        </a:rPr>
                        <a:t>Unseen</a:t>
                      </a:r>
                    </a:p>
                    <a:p>
                      <a:pPr marL="0" marR="0" algn="ctr">
                        <a:spcBef>
                          <a:spcPts val="0"/>
                        </a:spcBef>
                        <a:spcAft>
                          <a:spcPts val="0"/>
                        </a:spcAft>
                      </a:pPr>
                      <a:r>
                        <a:rPr lang="en-US" sz="2000" b="1" kern="1200" dirty="0">
                          <a:solidFill>
                            <a:srgbClr val="002060"/>
                          </a:solidFill>
                          <a:latin typeface="Palatino Linotype" panose="02040502050505030304" pitchFamily="18" charset="0"/>
                          <a:ea typeface="Times New Roman"/>
                          <a:cs typeface="Times New Roman"/>
                        </a:rPr>
                        <a:t>Moral Challenges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782766">
                <a:tc>
                  <a:txBody>
                    <a:bodyPr/>
                    <a:lstStyle/>
                    <a:p>
                      <a:pPr marL="0" marR="0" algn="l">
                        <a:spcBef>
                          <a:spcPts val="0"/>
                        </a:spcBef>
                        <a:spcAft>
                          <a:spcPts val="0"/>
                        </a:spcAft>
                      </a:pPr>
                      <a:endParaRPr lang="en-US" sz="2000" b="1" dirty="0">
                        <a:solidFill>
                          <a:srgbClr val="002060"/>
                        </a:solidFill>
                        <a:latin typeface="Palatino Linotype" panose="02040502050505030304" pitchFamily="18" charset="0"/>
                        <a:ea typeface="Times New Roman"/>
                        <a:cs typeface="Times New Roman"/>
                      </a:endParaRP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You know the right thing to do, but are tempted not to do 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l">
                        <a:spcBef>
                          <a:spcPts val="0"/>
                        </a:spcBef>
                        <a:spcAft>
                          <a:spcPts val="0"/>
                        </a:spcAft>
                      </a:pPr>
                      <a:endParaRPr lang="en-US" sz="2000" b="1" dirty="0">
                        <a:solidFill>
                          <a:srgbClr val="002060"/>
                        </a:solidFill>
                        <a:latin typeface="Palatino Linotype" panose="02040502050505030304" pitchFamily="18" charset="0"/>
                        <a:ea typeface="Times New Roman"/>
                        <a:cs typeface="Times New Roman"/>
                      </a:endParaRP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You don’t know the right thing</a:t>
                      </a:r>
                      <a:r>
                        <a:rPr lang="en-US" sz="2000" b="1" baseline="0" dirty="0">
                          <a:solidFill>
                            <a:srgbClr val="002060"/>
                          </a:solidFill>
                          <a:latin typeface="Palatino Linotype" panose="02040502050505030304" pitchFamily="18" charset="0"/>
                          <a:ea typeface="Times New Roman"/>
                          <a:cs typeface="Times New Roman"/>
                        </a:rPr>
                        <a:t> to do: each option seems to have moral costs and benefits, with competing moral principles</a:t>
                      </a:r>
                      <a:endParaRPr lang="en-US" sz="2000" b="1" dirty="0">
                        <a:solidFill>
                          <a:srgbClr val="002060"/>
                        </a:solidFill>
                        <a:latin typeface="Palatino Linotype" panose="02040502050505030304" pitchFamily="18"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algn="l">
                        <a:spcBef>
                          <a:spcPts val="0"/>
                        </a:spcBef>
                        <a:spcAft>
                          <a:spcPts val="0"/>
                        </a:spcAft>
                      </a:pPr>
                      <a:endParaRPr lang="en-US" sz="2000" b="1" dirty="0">
                        <a:solidFill>
                          <a:srgbClr val="002060"/>
                        </a:solidFill>
                        <a:latin typeface="Palatino Linotype" panose="02040502050505030304" pitchFamily="18" charset="0"/>
                        <a:ea typeface="Times New Roman"/>
                        <a:cs typeface="Times New Roman"/>
                      </a:endParaRPr>
                    </a:p>
                    <a:p>
                      <a:pPr marL="0" marR="0" algn="ctr">
                        <a:spcBef>
                          <a:spcPts val="0"/>
                        </a:spcBef>
                        <a:spcAft>
                          <a:spcPts val="0"/>
                        </a:spcAft>
                      </a:pPr>
                      <a:r>
                        <a:rPr lang="en-US" sz="2000" b="1" dirty="0">
                          <a:solidFill>
                            <a:srgbClr val="002060"/>
                          </a:solidFill>
                          <a:latin typeface="Palatino Linotype" panose="02040502050505030304" pitchFamily="18" charset="0"/>
                          <a:ea typeface="Times New Roman"/>
                          <a:cs typeface="Times New Roman"/>
                        </a:rPr>
                        <a:t>Your moral vision is impaired: you don’t even </a:t>
                      </a:r>
                      <a:r>
                        <a:rPr lang="en-US" sz="2000" b="1" baseline="0" dirty="0">
                          <a:solidFill>
                            <a:srgbClr val="002060"/>
                          </a:solidFill>
                          <a:latin typeface="Palatino Linotype" panose="02040502050505030304" pitchFamily="18" charset="0"/>
                          <a:ea typeface="Times New Roman"/>
                          <a:cs typeface="Times New Roman"/>
                        </a:rPr>
                        <a:t>see the moral aspects of the situation</a:t>
                      </a:r>
                      <a:endParaRPr lang="en-US" sz="2000" b="1" dirty="0">
                        <a:solidFill>
                          <a:srgbClr val="002060"/>
                        </a:solidFill>
                        <a:latin typeface="Palatino Linotype" panose="02040502050505030304" pitchFamily="18"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bl>
          </a:graphicData>
        </a:graphic>
      </p:graphicFrame>
      <p:sp>
        <p:nvSpPr>
          <p:cNvPr id="57360" name="TextBox 41">
            <a:extLst>
              <a:ext uri="{FF2B5EF4-FFF2-40B4-BE49-F238E27FC236}">
                <a16:creationId xmlns:a16="http://schemas.microsoft.com/office/drawing/2014/main" id="{70696667-3466-46A9-95A3-5CEF6B99D0E0}"/>
              </a:ext>
            </a:extLst>
          </p:cNvPr>
          <p:cNvSpPr>
            <a:spLocks noChangeArrowheads="1"/>
          </p:cNvSpPr>
          <p:nvPr/>
        </p:nvSpPr>
        <p:spPr bwMode="auto">
          <a:xfrm>
            <a:off x="0" y="74785"/>
            <a:ext cx="12192000" cy="81724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round/>
                <a:headEnd/>
                <a:tailEnd/>
              </a14:hiddenLine>
            </a:ext>
          </a:extLst>
        </p:spPr>
        <p:txBody>
          <a:bodyPr wrap="squar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200" b="1" dirty="0">
                <a:solidFill>
                  <a:srgbClr val="FFFF00"/>
                </a:solidFill>
                <a:latin typeface="Palatino Linotype" panose="02040502050505030304" pitchFamily="18" charset="0"/>
              </a:rPr>
              <a:t>Ethical Challenges and Reasoning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7">
            <a:extLst>
              <a:ext uri="{FF2B5EF4-FFF2-40B4-BE49-F238E27FC236}">
                <a16:creationId xmlns:a16="http://schemas.microsoft.com/office/drawing/2014/main" id="{237B3D29-1DAE-4D58-B6AC-E2D029415C82}"/>
              </a:ext>
            </a:extLst>
          </p:cNvPr>
          <p:cNvSpPr txBox="1">
            <a:spLocks noChangeArrowheads="1"/>
          </p:cNvSpPr>
          <p:nvPr/>
        </p:nvSpPr>
        <p:spPr bwMode="auto">
          <a:xfrm>
            <a:off x="363484" y="1104589"/>
            <a:ext cx="10504799"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3600" b="1" u="sng" dirty="0">
                <a:solidFill>
                  <a:schemeClr val="bg2">
                    <a:lumMod val="20000"/>
                    <a:lumOff val="80000"/>
                  </a:schemeClr>
                </a:solidFill>
                <a:latin typeface="Palatino Linotype" panose="02040502050505030304" pitchFamily="18" charset="0"/>
              </a:rPr>
              <a:t>“What they did was wrong </a:t>
            </a:r>
            <a:r>
              <a:rPr lang="en-US" altLang="en-US" sz="3600" b="1" dirty="0">
                <a:solidFill>
                  <a:srgbClr val="FFFF00"/>
                </a:solidFill>
                <a:latin typeface="Palatino Linotype" panose="02040502050505030304" pitchFamily="18" charset="0"/>
              </a:rPr>
              <a:t>. . . But war is . . . hell,</a:t>
            </a:r>
          </a:p>
          <a:p>
            <a:pPr algn="ctr"/>
            <a:r>
              <a:rPr lang="en-US" altLang="en-US" sz="3600" b="1" dirty="0">
                <a:solidFill>
                  <a:srgbClr val="FFFF00"/>
                </a:solidFill>
                <a:latin typeface="Palatino Linotype" panose="02040502050505030304" pitchFamily="18" charset="0"/>
              </a:rPr>
              <a:t>and . . . if they went crazy . . . </a:t>
            </a:r>
            <a:r>
              <a:rPr lang="en-US" altLang="en-US" sz="3600" b="1" u="sng" dirty="0">
                <a:solidFill>
                  <a:srgbClr val="FFFF00"/>
                </a:solidFill>
                <a:latin typeface="Palatino Linotype" panose="02040502050505030304" pitchFamily="18" charset="0"/>
              </a:rPr>
              <a:t>I can see how it</a:t>
            </a:r>
          </a:p>
          <a:p>
            <a:pPr algn="ctr"/>
            <a:r>
              <a:rPr lang="en-US" altLang="en-US" sz="3600" b="1" u="sng" dirty="0">
                <a:solidFill>
                  <a:srgbClr val="FFFF00"/>
                </a:solidFill>
                <a:latin typeface="Palatino Linotype" panose="02040502050505030304" pitchFamily="18" charset="0"/>
              </a:rPr>
              <a:t>happened to them.</a:t>
            </a:r>
            <a:r>
              <a:rPr lang="en-US" altLang="en-US" sz="3600" b="1" dirty="0">
                <a:solidFill>
                  <a:srgbClr val="FFFF00"/>
                </a:solidFill>
                <a:latin typeface="Palatino Linotype" panose="02040502050505030304" pitchFamily="18" charset="0"/>
              </a:rPr>
              <a:t> </a:t>
            </a:r>
            <a:r>
              <a:rPr lang="en-US" altLang="en-US" sz="3600" b="1" dirty="0">
                <a:solidFill>
                  <a:schemeClr val="bg2">
                    <a:lumMod val="20000"/>
                    <a:lumOff val="80000"/>
                  </a:schemeClr>
                </a:solidFill>
                <a:latin typeface="Palatino Linotype" panose="02040502050505030304" pitchFamily="18" charset="0"/>
              </a:rPr>
              <a:t>I would never have turned </a:t>
            </a:r>
          </a:p>
          <a:p>
            <a:pPr algn="ctr"/>
            <a:r>
              <a:rPr lang="en-US" altLang="en-US" sz="3600" b="1" dirty="0">
                <a:solidFill>
                  <a:schemeClr val="bg2">
                    <a:lumMod val="20000"/>
                    <a:lumOff val="80000"/>
                  </a:schemeClr>
                </a:solidFill>
                <a:latin typeface="Palatino Linotype" panose="02040502050505030304" pitchFamily="18" charset="0"/>
              </a:rPr>
              <a:t>them in. They’re your brothers, you know? </a:t>
            </a:r>
          </a:p>
          <a:p>
            <a:pPr algn="ctr"/>
            <a:r>
              <a:rPr lang="en-US" altLang="en-US" sz="3600" b="1" dirty="0">
                <a:solidFill>
                  <a:schemeClr val="bg2">
                    <a:lumMod val="20000"/>
                    <a:lumOff val="80000"/>
                  </a:schemeClr>
                </a:solidFill>
                <a:latin typeface="Palatino Linotype" panose="02040502050505030304" pitchFamily="18" charset="0"/>
              </a:rPr>
              <a:t>There has to be some kind of loyalty there that </a:t>
            </a:r>
          </a:p>
          <a:p>
            <a:pPr algn="ctr"/>
            <a:r>
              <a:rPr lang="en-US" altLang="en-US" sz="3600" b="1" dirty="0">
                <a:solidFill>
                  <a:schemeClr val="bg2">
                    <a:lumMod val="20000"/>
                    <a:lumOff val="80000"/>
                  </a:schemeClr>
                </a:solidFill>
                <a:latin typeface="Palatino Linotype" panose="02040502050505030304" pitchFamily="18" charset="0"/>
              </a:rPr>
              <a:t>you don’t break  no matter what. </a:t>
            </a:r>
          </a:p>
          <a:p>
            <a:pPr algn="ctr"/>
            <a:r>
              <a:rPr lang="en-US" altLang="en-US" sz="3600" b="1" u="sng" dirty="0">
                <a:solidFill>
                  <a:srgbClr val="FFFF00"/>
                </a:solidFill>
                <a:latin typeface="Palatino Linotype" panose="02040502050505030304" pitchFamily="18" charset="0"/>
              </a:rPr>
              <a:t>Let God judge them</a:t>
            </a:r>
            <a:r>
              <a:rPr lang="en-US" altLang="en-US" sz="3600" b="1" dirty="0">
                <a:solidFill>
                  <a:srgbClr val="FFFF00"/>
                </a:solidFill>
                <a:latin typeface="Palatino Linotype" panose="02040502050505030304" pitchFamily="18" charset="0"/>
              </a:rPr>
              <a:t>”</a:t>
            </a:r>
          </a:p>
          <a:p>
            <a:pPr algn="ctr"/>
            <a:endParaRPr lang="en-US" altLang="en-US" sz="1600" b="1" dirty="0">
              <a:latin typeface="Palatino Linotype" panose="02040502050505030304" pitchFamily="18" charset="0"/>
            </a:endParaRPr>
          </a:p>
          <a:p>
            <a:pPr algn="ctr"/>
            <a:r>
              <a:rPr lang="en-US" altLang="en-US" sz="2800" b="1" dirty="0">
                <a:solidFill>
                  <a:srgbClr val="FFFF00"/>
                </a:solidFill>
                <a:latin typeface="Palatino Linotype" panose="02040502050505030304" pitchFamily="18" charset="0"/>
              </a:rPr>
              <a:t>PFC Chris Barnes </a:t>
            </a:r>
          </a:p>
          <a:p>
            <a:pPr algn="ctr"/>
            <a:endParaRPr lang="en-US" altLang="en-US" sz="1600" b="1" dirty="0">
              <a:solidFill>
                <a:srgbClr val="FFFF00"/>
              </a:solidFill>
              <a:latin typeface="Palatino Linotype" panose="02040502050505030304" pitchFamily="18" charset="0"/>
            </a:endParaRPr>
          </a:p>
          <a:p>
            <a:pPr algn="ctr"/>
            <a:r>
              <a:rPr lang="en-US" altLang="en-US" sz="1600" b="1" dirty="0">
                <a:solidFill>
                  <a:srgbClr val="FFFF00"/>
                </a:solidFill>
                <a:latin typeface="Palatino Linotype" panose="02040502050505030304" pitchFamily="18" charset="0"/>
              </a:rPr>
              <a:t>clarifying his response after he threatened to kill PFC Justin Watt for reporting the </a:t>
            </a:r>
            <a:r>
              <a:rPr lang="en-US" altLang="en-US" sz="1600" b="1" dirty="0" err="1">
                <a:solidFill>
                  <a:srgbClr val="FFFF00"/>
                </a:solidFill>
                <a:latin typeface="Palatino Linotype" panose="02040502050505030304" pitchFamily="18" charset="0"/>
              </a:rPr>
              <a:t>Mahmudiyah</a:t>
            </a:r>
            <a:r>
              <a:rPr lang="en-US" altLang="en-US" sz="1600" b="1" dirty="0">
                <a:solidFill>
                  <a:srgbClr val="FFFF00"/>
                </a:solidFill>
                <a:latin typeface="Palatino Linotype" panose="02040502050505030304" pitchFamily="18" charset="0"/>
              </a:rPr>
              <a:t> event</a:t>
            </a:r>
          </a:p>
          <a:p>
            <a:pPr algn="ctr"/>
            <a:r>
              <a:rPr lang="en-US" altLang="en-US" sz="1600" b="1" dirty="0">
                <a:solidFill>
                  <a:srgbClr val="FFFF00"/>
                </a:solidFill>
                <a:latin typeface="Palatino Linotype" panose="02040502050505030304" pitchFamily="18" charset="0"/>
              </a:rPr>
              <a:t>(recorded in “Blackhearts” by Jim Frederick)</a:t>
            </a:r>
            <a:endParaRPr lang="en-US" altLang="en-US" sz="2400" b="1" dirty="0">
              <a:solidFill>
                <a:srgbClr val="FFFF00"/>
              </a:solidFill>
              <a:latin typeface="Palatino Linotype" panose="02040502050505030304"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a:extLst>
              <a:ext uri="{FF2B5EF4-FFF2-40B4-BE49-F238E27FC236}">
                <a16:creationId xmlns:a16="http://schemas.microsoft.com/office/drawing/2014/main" id="{494440F8-3A66-40E6-A0DB-C889FAF43C95}"/>
              </a:ext>
            </a:extLst>
          </p:cNvPr>
          <p:cNvSpPr txBox="1">
            <a:spLocks noChangeArrowheads="1"/>
          </p:cNvSpPr>
          <p:nvPr/>
        </p:nvSpPr>
        <p:spPr bwMode="auto">
          <a:xfrm>
            <a:off x="0" y="1047621"/>
            <a:ext cx="12068176" cy="5185061"/>
          </a:xfrm>
          <a:prstGeom prst="rect">
            <a:avLst/>
          </a:prstGeom>
          <a:noFill/>
          <a:ln w="9525">
            <a:noFill/>
            <a:miter lim="800000"/>
            <a:headEnd/>
            <a:tailEnd/>
          </a:ln>
        </p:spPr>
        <p:txBody>
          <a:bodyPr>
            <a:normAutofit fontScale="92500" lnSpcReduction="20000"/>
          </a:bodyPr>
          <a:lstStyle/>
          <a:p>
            <a:pPr>
              <a:defRPr/>
            </a:pPr>
            <a:endParaRPr lang="en-US" sz="2400" b="1" dirty="0">
              <a:solidFill>
                <a:srgbClr val="FFFF00"/>
              </a:solidFill>
              <a:latin typeface="Palatino Linotype" pitchFamily="18" charset="0"/>
            </a:endParaRPr>
          </a:p>
          <a:p>
            <a:pPr marL="682625" lvl="1" indent="-225425">
              <a:spcBef>
                <a:spcPts val="600"/>
              </a:spcBef>
              <a:defRPr/>
            </a:pPr>
            <a:r>
              <a:rPr lang="en-US" sz="3500" b="1" i="1" u="sng" dirty="0">
                <a:solidFill>
                  <a:schemeClr val="bg2">
                    <a:lumMod val="20000"/>
                    <a:lumOff val="80000"/>
                  </a:schemeClr>
                </a:solidFill>
                <a:latin typeface="Palatino Linotype" pitchFamily="18" charset="0"/>
              </a:rPr>
              <a:t>Moral Fatigue </a:t>
            </a:r>
            <a:r>
              <a:rPr lang="en-US" sz="3500" b="1" dirty="0">
                <a:solidFill>
                  <a:srgbClr val="FFFF00"/>
                </a:solidFill>
                <a:latin typeface="Palatino Linotype" pitchFamily="18" charset="0"/>
              </a:rPr>
              <a:t>- withering of moral strength due to repeated assaults </a:t>
            </a:r>
          </a:p>
          <a:p>
            <a:pPr marL="682625" lvl="1" indent="-225425">
              <a:spcBef>
                <a:spcPts val="600"/>
              </a:spcBef>
              <a:defRPr/>
            </a:pPr>
            <a:endParaRPr lang="en-US" sz="3500" b="1" dirty="0">
              <a:solidFill>
                <a:srgbClr val="FFFF00"/>
              </a:solidFill>
              <a:latin typeface="Palatino Linotype" pitchFamily="18" charset="0"/>
            </a:endParaRPr>
          </a:p>
          <a:p>
            <a:pPr marL="682625" lvl="1" indent="-225425">
              <a:spcBef>
                <a:spcPts val="600"/>
              </a:spcBef>
              <a:defRPr/>
            </a:pPr>
            <a:r>
              <a:rPr lang="en-US" sz="3500" b="1" i="1" u="sng" dirty="0">
                <a:solidFill>
                  <a:schemeClr val="bg2">
                    <a:lumMod val="20000"/>
                    <a:lumOff val="80000"/>
                  </a:schemeClr>
                </a:solidFill>
                <a:latin typeface="Palatino Linotype" pitchFamily="18" charset="0"/>
              </a:rPr>
              <a:t>Moral Regression </a:t>
            </a:r>
            <a:r>
              <a:rPr lang="en-US" sz="3500" b="1" dirty="0">
                <a:solidFill>
                  <a:srgbClr val="FFFF00"/>
                </a:solidFill>
                <a:latin typeface="Palatino Linotype" pitchFamily="18" charset="0"/>
              </a:rPr>
              <a:t>- large decline in the level of ethical processing</a:t>
            </a:r>
          </a:p>
          <a:p>
            <a:pPr marL="682625" lvl="1" indent="-225425">
              <a:spcBef>
                <a:spcPts val="600"/>
              </a:spcBef>
              <a:defRPr/>
            </a:pPr>
            <a:endParaRPr lang="en-US" sz="3500" b="1" dirty="0">
              <a:solidFill>
                <a:srgbClr val="FFFF00"/>
              </a:solidFill>
              <a:latin typeface="Palatino Linotype" pitchFamily="18" charset="0"/>
            </a:endParaRPr>
          </a:p>
          <a:p>
            <a:pPr marL="682625" lvl="1" indent="-225425">
              <a:spcBef>
                <a:spcPts val="600"/>
              </a:spcBef>
              <a:defRPr/>
            </a:pPr>
            <a:r>
              <a:rPr lang="en-US" sz="3500" b="1" i="1" u="sng" dirty="0">
                <a:solidFill>
                  <a:schemeClr val="bg2">
                    <a:lumMod val="20000"/>
                    <a:lumOff val="80000"/>
                  </a:schemeClr>
                </a:solidFill>
                <a:latin typeface="Palatino Linotype" pitchFamily="18" charset="0"/>
              </a:rPr>
              <a:t>Moral Disengagement </a:t>
            </a:r>
            <a:r>
              <a:rPr lang="en-US" sz="3500" b="1" dirty="0">
                <a:solidFill>
                  <a:srgbClr val="FFFF00"/>
                </a:solidFill>
                <a:latin typeface="Palatino Linotype" pitchFamily="18" charset="0"/>
              </a:rPr>
              <a:t>- mental “maneuvers” individuals make to talk themselves (and others) into unethical conduct</a:t>
            </a:r>
          </a:p>
          <a:p>
            <a:pPr lvl="1">
              <a:buFont typeface="Arial" charset="0"/>
              <a:buChar char="•"/>
              <a:defRPr/>
            </a:pPr>
            <a:endParaRPr lang="en-US" sz="2400" b="1" dirty="0">
              <a:solidFill>
                <a:srgbClr val="FFFF00"/>
              </a:solidFill>
              <a:latin typeface="Palatino Linotype" pitchFamily="18" charset="0"/>
            </a:endParaRPr>
          </a:p>
          <a:p>
            <a:pPr>
              <a:defRPr/>
            </a:pPr>
            <a:endParaRPr lang="en-US" sz="2400" b="1" dirty="0">
              <a:solidFill>
                <a:srgbClr val="FFFF00"/>
              </a:solidFill>
              <a:latin typeface="Palatino Linotype" pitchFamily="18" charset="0"/>
            </a:endParaRPr>
          </a:p>
          <a:p>
            <a:pPr algn="ctr">
              <a:defRPr/>
            </a:pPr>
            <a:r>
              <a:rPr lang="en-US" sz="2800" b="1" i="1" dirty="0">
                <a:solidFill>
                  <a:srgbClr val="FFFF00"/>
                </a:solidFill>
                <a:latin typeface="Palatino Linotype" pitchFamily="18" charset="0"/>
              </a:rPr>
              <a:t>Moral Error can have spiritual, personal, professional, and familial consequences</a:t>
            </a:r>
          </a:p>
        </p:txBody>
      </p:sp>
      <p:sp>
        <p:nvSpPr>
          <p:cNvPr id="4" name="TextBox 3">
            <a:extLst>
              <a:ext uri="{FF2B5EF4-FFF2-40B4-BE49-F238E27FC236}">
                <a16:creationId xmlns:a16="http://schemas.microsoft.com/office/drawing/2014/main" id="{35A1A6D9-1C9D-4E2C-A07A-999AEC77C29A}"/>
              </a:ext>
            </a:extLst>
          </p:cNvPr>
          <p:cNvSpPr txBox="1"/>
          <p:nvPr/>
        </p:nvSpPr>
        <p:spPr>
          <a:xfrm>
            <a:off x="-36904" y="75652"/>
            <a:ext cx="12260341" cy="646331"/>
          </a:xfrm>
          <a:prstGeom prst="rect">
            <a:avLst/>
          </a:prstGeom>
          <a:noFill/>
        </p:spPr>
        <p:txBody>
          <a:bodyPr wrap="square" rtlCol="0" anchor="ctr">
            <a:spAutoFit/>
          </a:bodyPr>
          <a:lstStyle/>
          <a:p>
            <a:pPr algn="ctr">
              <a:defRPr/>
            </a:pPr>
            <a:r>
              <a:rPr lang="en-US" sz="3600" b="1" dirty="0">
                <a:solidFill>
                  <a:srgbClr val="FFFF00"/>
                </a:solidFill>
                <a:latin typeface="Palatino Linotype" pitchFamily="18" charset="0"/>
              </a:rPr>
              <a:t>Moral Stress leads to Moral Failure</a:t>
            </a:r>
            <a:r>
              <a:rPr lang="en-US" sz="2800" b="1" dirty="0">
                <a:solidFill>
                  <a:srgbClr val="FFFF00"/>
                </a:solidFill>
                <a:latin typeface="Palatino Linotype" pitchFamily="18" charset="0"/>
              </a:rPr>
              <a: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7">
            <a:extLst>
              <a:ext uri="{FF2B5EF4-FFF2-40B4-BE49-F238E27FC236}">
                <a16:creationId xmlns:a16="http://schemas.microsoft.com/office/drawing/2014/main" id="{2E4D37C7-22FE-43F0-80C9-15A8215007A7}"/>
              </a:ext>
            </a:extLst>
          </p:cNvPr>
          <p:cNvSpPr txBox="1">
            <a:spLocks noChangeArrowheads="1"/>
          </p:cNvSpPr>
          <p:nvPr/>
        </p:nvSpPr>
        <p:spPr bwMode="auto">
          <a:xfrm>
            <a:off x="139416" y="1249611"/>
            <a:ext cx="12052584"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Tx/>
              <a:buAutoNum type="arabicPeriod"/>
            </a:pPr>
            <a:r>
              <a:rPr lang="en-US" altLang="en-US" sz="3200" b="1" dirty="0">
                <a:solidFill>
                  <a:srgbClr val="FFFF00"/>
                </a:solidFill>
                <a:latin typeface="Palatino Linotype" panose="02040502050505030304" pitchFamily="18" charset="0"/>
              </a:rPr>
              <a:t> Inundated by technology &amp; technological advances.</a:t>
            </a:r>
          </a:p>
          <a:p>
            <a:endParaRPr lang="en-US" altLang="en-US" sz="3200" b="1" dirty="0">
              <a:solidFill>
                <a:srgbClr val="FFFF00"/>
              </a:solidFill>
              <a:latin typeface="Palatino Linotype" panose="02040502050505030304" pitchFamily="18" charset="0"/>
            </a:endParaRPr>
          </a:p>
          <a:p>
            <a:pPr>
              <a:buFontTx/>
              <a:buAutoNum type="arabicPeriod" startAt="2"/>
            </a:pPr>
            <a:r>
              <a:rPr lang="en-US" altLang="en-US" sz="3200" b="1" dirty="0">
                <a:solidFill>
                  <a:srgbClr val="FFFF00"/>
                </a:solidFill>
                <a:latin typeface="Palatino Linotype" panose="02040502050505030304" pitchFamily="18" charset="0"/>
              </a:rPr>
              <a:t> Believe professional leaders</a:t>
            </a:r>
            <a:r>
              <a:rPr lang="en-US" altLang="en-US" sz="3200" dirty="0">
                <a:solidFill>
                  <a:srgbClr val="FFFF00"/>
                </a:solidFill>
                <a:latin typeface="Palatino Linotype" panose="02040502050505030304" pitchFamily="18" charset="0"/>
              </a:rPr>
              <a:t> </a:t>
            </a:r>
            <a:r>
              <a:rPr lang="en-US" altLang="en-US" sz="3200" b="1" dirty="0">
                <a:solidFill>
                  <a:srgbClr val="FFFF00"/>
                </a:solidFill>
                <a:latin typeface="Palatino Linotype" panose="02040502050505030304" pitchFamily="18" charset="0"/>
              </a:rPr>
              <a:t>hold their lives in trust.</a:t>
            </a:r>
          </a:p>
          <a:p>
            <a:endParaRPr lang="en-US" altLang="en-US" sz="3200" b="1" dirty="0">
              <a:solidFill>
                <a:srgbClr val="FFFF00"/>
              </a:solidFill>
              <a:latin typeface="Palatino Linotype" panose="02040502050505030304" pitchFamily="18" charset="0"/>
            </a:endParaRPr>
          </a:p>
          <a:p>
            <a:r>
              <a:rPr lang="en-US" altLang="en-US" sz="3200" b="1" dirty="0">
                <a:solidFill>
                  <a:srgbClr val="FFFF00"/>
                </a:solidFill>
                <a:latin typeface="Palatino Linotype" panose="02040502050505030304" pitchFamily="18" charset="0"/>
              </a:rPr>
              <a:t>3. Proximity to each other: combat, personal and private issues.</a:t>
            </a:r>
          </a:p>
          <a:p>
            <a:pPr marL="0" indent="0"/>
            <a:endParaRPr lang="en-US" altLang="en-US" sz="3200" b="1" dirty="0">
              <a:solidFill>
                <a:srgbClr val="FFFF00"/>
              </a:solidFill>
              <a:latin typeface="Palatino Linotype" panose="02040502050505030304" pitchFamily="18" charset="0"/>
            </a:endParaRPr>
          </a:p>
          <a:p>
            <a:pPr marL="0" indent="0"/>
            <a:r>
              <a:rPr lang="en-US" altLang="en-US" sz="3200" b="1" dirty="0">
                <a:solidFill>
                  <a:srgbClr val="FFFF00"/>
                </a:solidFill>
                <a:latin typeface="Palatino Linotype" panose="02040502050505030304" pitchFamily="18" charset="0"/>
              </a:rPr>
              <a:t>4. Voluntary and coerced compartmentalization of life which increase internal moral tension and external moral conflicts.</a:t>
            </a:r>
          </a:p>
          <a:p>
            <a:pPr marL="0" indent="0"/>
            <a:endParaRPr lang="en-US" altLang="en-US" sz="3200" b="1" dirty="0">
              <a:solidFill>
                <a:srgbClr val="FFFF00"/>
              </a:solidFill>
              <a:latin typeface="Palatino Linotype" panose="02040502050505030304" pitchFamily="18" charset="0"/>
            </a:endParaRPr>
          </a:p>
          <a:p>
            <a:pPr marL="0" indent="0"/>
            <a:r>
              <a:rPr lang="en-US" altLang="en-US" sz="3200" b="1" dirty="0">
                <a:solidFill>
                  <a:srgbClr val="FFFF00"/>
                </a:solidFill>
                <a:latin typeface="Palatino Linotype" panose="02040502050505030304" pitchFamily="18" charset="0"/>
              </a:rPr>
              <a:t>5. Increase of legality over morality.</a:t>
            </a:r>
          </a:p>
        </p:txBody>
      </p:sp>
      <p:sp>
        <p:nvSpPr>
          <p:cNvPr id="2" name="TextBox 1">
            <a:extLst>
              <a:ext uri="{FF2B5EF4-FFF2-40B4-BE49-F238E27FC236}">
                <a16:creationId xmlns:a16="http://schemas.microsoft.com/office/drawing/2014/main" id="{9B31A556-F9E7-4EBA-9E6B-B04DE9FB7395}"/>
              </a:ext>
            </a:extLst>
          </p:cNvPr>
          <p:cNvSpPr txBox="1"/>
          <p:nvPr/>
        </p:nvSpPr>
        <p:spPr>
          <a:xfrm>
            <a:off x="0" y="97222"/>
            <a:ext cx="12191999" cy="646331"/>
          </a:xfrm>
          <a:prstGeom prst="rect">
            <a:avLst/>
          </a:prstGeom>
          <a:noFill/>
        </p:spPr>
        <p:txBody>
          <a:bodyPr wrap="square" rtlCol="0">
            <a:spAutoFit/>
          </a:bodyPr>
          <a:lstStyle/>
          <a:p>
            <a:pPr algn="ctr"/>
            <a:r>
              <a:rPr lang="en-US" altLang="en-US" sz="3600" b="1" dirty="0">
                <a:solidFill>
                  <a:srgbClr val="FFFF00"/>
                </a:solidFill>
                <a:latin typeface="Palatino Linotype" panose="02040502050505030304" pitchFamily="18" charset="0"/>
              </a:rPr>
              <a:t>What’s going on?  Some observations: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7">
            <a:extLst>
              <a:ext uri="{FF2B5EF4-FFF2-40B4-BE49-F238E27FC236}">
                <a16:creationId xmlns:a16="http://schemas.microsoft.com/office/drawing/2014/main" id="{2E4D37C7-22FE-43F0-80C9-15A8215007A7}"/>
              </a:ext>
            </a:extLst>
          </p:cNvPr>
          <p:cNvSpPr txBox="1">
            <a:spLocks noChangeArrowheads="1"/>
          </p:cNvSpPr>
          <p:nvPr/>
        </p:nvSpPr>
        <p:spPr bwMode="auto">
          <a:xfrm>
            <a:off x="139415" y="1544818"/>
            <a:ext cx="12052585"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514350" indent="-514350">
              <a:buFont typeface="+mj-lt"/>
              <a:buAutoNum type="alphaLcParenR"/>
            </a:pPr>
            <a:r>
              <a:rPr lang="en-US" altLang="en-US" sz="3200" b="1" dirty="0">
                <a:solidFill>
                  <a:srgbClr val="FFFF00"/>
                </a:solidFill>
                <a:latin typeface="Palatino Linotype" panose="02040502050505030304" pitchFamily="18" charset="0"/>
              </a:rPr>
              <a:t>Further damage to character, moral development.</a:t>
            </a:r>
          </a:p>
          <a:p>
            <a:pPr marL="514350" indent="-514350">
              <a:buFont typeface="+mj-lt"/>
              <a:buAutoNum type="alphaLcParenR"/>
            </a:pPr>
            <a:endParaRPr lang="en-US" altLang="en-US" sz="1600" b="1" dirty="0">
              <a:solidFill>
                <a:srgbClr val="FFFF00"/>
              </a:solidFill>
              <a:latin typeface="Palatino Linotype" panose="02040502050505030304" pitchFamily="18" charset="0"/>
            </a:endParaRPr>
          </a:p>
          <a:p>
            <a:pPr marL="0" indent="0"/>
            <a:r>
              <a:rPr lang="en-US" altLang="en-US" sz="3200" b="1" dirty="0">
                <a:solidFill>
                  <a:srgbClr val="FFFF00"/>
                </a:solidFill>
                <a:latin typeface="Palatino Linotype" panose="02040502050505030304" pitchFamily="18" charset="0"/>
              </a:rPr>
              <a:t>b) Increased emotional numbing, psychological deadness-</a:t>
            </a:r>
          </a:p>
          <a:p>
            <a:pPr marL="0" indent="0"/>
            <a:r>
              <a:rPr lang="en-US" altLang="en-US" sz="3200" b="1" dirty="0">
                <a:solidFill>
                  <a:srgbClr val="FFFF00"/>
                </a:solidFill>
                <a:latin typeface="Palatino Linotype" panose="02040502050505030304" pitchFamily="18" charset="0"/>
              </a:rPr>
              <a:t>apathy/indifference.</a:t>
            </a:r>
          </a:p>
          <a:p>
            <a:pPr marL="0" indent="0"/>
            <a:endParaRPr lang="en-US" altLang="en-US" sz="1600" b="1" dirty="0">
              <a:solidFill>
                <a:srgbClr val="FFFF00"/>
              </a:solidFill>
              <a:latin typeface="Palatino Linotype" panose="02040502050505030304" pitchFamily="18" charset="0"/>
            </a:endParaRPr>
          </a:p>
          <a:p>
            <a:pPr marL="0" indent="0"/>
            <a:r>
              <a:rPr lang="en-US" altLang="en-US" sz="3200" b="1" dirty="0">
                <a:solidFill>
                  <a:srgbClr val="FFFF00"/>
                </a:solidFill>
                <a:latin typeface="Palatino Linotype" panose="02040502050505030304" pitchFamily="18" charset="0"/>
              </a:rPr>
              <a:t>c) Increased relational estrangement/discord. </a:t>
            </a:r>
          </a:p>
          <a:p>
            <a:pPr>
              <a:buFont typeface="+mj-lt"/>
              <a:buAutoNum type="alphaLcParenR"/>
            </a:pPr>
            <a:endParaRPr lang="en-US" altLang="en-US" sz="1600" b="1" dirty="0">
              <a:solidFill>
                <a:srgbClr val="FFFF00"/>
              </a:solidFill>
              <a:latin typeface="Palatino Linotype" panose="02040502050505030304" pitchFamily="18" charset="0"/>
            </a:endParaRPr>
          </a:p>
          <a:p>
            <a:pPr marL="0" indent="0"/>
            <a:r>
              <a:rPr lang="en-US" altLang="en-US" sz="3200" b="1" dirty="0">
                <a:solidFill>
                  <a:srgbClr val="FFFF00"/>
                </a:solidFill>
                <a:latin typeface="Palatino Linotype" panose="02040502050505030304" pitchFamily="18" charset="0"/>
              </a:rPr>
              <a:t>d) Increase in aggressiveness (conflict- internal and external).</a:t>
            </a:r>
          </a:p>
          <a:p>
            <a:pPr marL="514350" indent="-514350">
              <a:buFont typeface="+mj-lt"/>
              <a:buAutoNum type="alphaLcParenR"/>
            </a:pPr>
            <a:endParaRPr lang="en-US" altLang="en-US" sz="1600" b="1" dirty="0">
              <a:solidFill>
                <a:srgbClr val="FFFF00"/>
              </a:solidFill>
              <a:latin typeface="Palatino Linotype" panose="02040502050505030304" pitchFamily="18" charset="0"/>
            </a:endParaRPr>
          </a:p>
          <a:p>
            <a:pPr marL="0" indent="0"/>
            <a:r>
              <a:rPr lang="en-US" altLang="en-US" sz="3200" b="1" dirty="0">
                <a:solidFill>
                  <a:srgbClr val="FFFF00"/>
                </a:solidFill>
                <a:latin typeface="Palatino Linotype" panose="02040502050505030304" pitchFamily="18" charset="0"/>
              </a:rPr>
              <a:t>e) Loss of internal integrity.</a:t>
            </a:r>
          </a:p>
        </p:txBody>
      </p:sp>
      <p:sp>
        <p:nvSpPr>
          <p:cNvPr id="2" name="TextBox 1">
            <a:extLst>
              <a:ext uri="{FF2B5EF4-FFF2-40B4-BE49-F238E27FC236}">
                <a16:creationId xmlns:a16="http://schemas.microsoft.com/office/drawing/2014/main" id="{9B31A556-F9E7-4EBA-9E6B-B04DE9FB7395}"/>
              </a:ext>
            </a:extLst>
          </p:cNvPr>
          <p:cNvSpPr txBox="1"/>
          <p:nvPr/>
        </p:nvSpPr>
        <p:spPr>
          <a:xfrm>
            <a:off x="0" y="150853"/>
            <a:ext cx="12192000" cy="769441"/>
          </a:xfrm>
          <a:prstGeom prst="rect">
            <a:avLst/>
          </a:prstGeom>
          <a:noFill/>
        </p:spPr>
        <p:txBody>
          <a:bodyPr wrap="square" rtlCol="0" anchor="ctr">
            <a:spAutoFit/>
          </a:bodyPr>
          <a:lstStyle/>
          <a:p>
            <a:pPr algn="ctr"/>
            <a:r>
              <a:rPr lang="en-US" altLang="en-US" sz="4400" b="1" dirty="0">
                <a:solidFill>
                  <a:srgbClr val="FFFF00"/>
                </a:solidFill>
                <a:latin typeface="Palatino Linotype" panose="02040502050505030304" pitchFamily="18" charset="0"/>
              </a:rPr>
              <a:t>Impact of Injuries:</a:t>
            </a:r>
          </a:p>
        </p:txBody>
      </p:sp>
    </p:spTree>
    <p:extLst>
      <p:ext uri="{BB962C8B-B14F-4D97-AF65-F5344CB8AC3E}">
        <p14:creationId xmlns:p14="http://schemas.microsoft.com/office/powerpoint/2010/main" val="350445223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7">
            <a:extLst>
              <a:ext uri="{FF2B5EF4-FFF2-40B4-BE49-F238E27FC236}">
                <a16:creationId xmlns:a16="http://schemas.microsoft.com/office/drawing/2014/main" id="{2E4D37C7-22FE-43F0-80C9-15A8215007A7}"/>
              </a:ext>
            </a:extLst>
          </p:cNvPr>
          <p:cNvSpPr txBox="1">
            <a:spLocks noChangeArrowheads="1"/>
          </p:cNvSpPr>
          <p:nvPr/>
        </p:nvSpPr>
        <p:spPr bwMode="auto">
          <a:xfrm>
            <a:off x="237826" y="1484769"/>
            <a:ext cx="12064886"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514350" indent="-514350">
              <a:buFont typeface="+mj-lt"/>
              <a:buAutoNum type="alphaLcParenR" startAt="6"/>
            </a:pPr>
            <a:r>
              <a:rPr lang="en-US" altLang="en-US" sz="3200" b="1" dirty="0">
                <a:solidFill>
                  <a:srgbClr val="FFFF00"/>
                </a:solidFill>
                <a:latin typeface="Palatino Linotype" panose="02040502050505030304" pitchFamily="18" charset="0"/>
              </a:rPr>
              <a:t>Loss of trust in self, leaders and others in authority.</a:t>
            </a:r>
          </a:p>
          <a:p>
            <a:pPr>
              <a:buFont typeface="+mj-lt"/>
              <a:buAutoNum type="alphaLcParenR" startAt="6"/>
            </a:pPr>
            <a:endParaRPr lang="en-US" altLang="en-US" sz="1600" b="1" dirty="0">
              <a:solidFill>
                <a:srgbClr val="FFFF00"/>
              </a:solidFill>
              <a:latin typeface="Palatino Linotype" panose="02040502050505030304" pitchFamily="18" charset="0"/>
            </a:endParaRPr>
          </a:p>
          <a:p>
            <a:pPr marL="514350" indent="-514350">
              <a:buFont typeface="+mj-lt"/>
              <a:buAutoNum type="alphaLcParenR" startAt="6"/>
            </a:pPr>
            <a:r>
              <a:rPr lang="en-US" altLang="en-US" sz="3200" b="1" dirty="0">
                <a:solidFill>
                  <a:srgbClr val="FFFF00"/>
                </a:solidFill>
                <a:latin typeface="Palatino Linotype" panose="02040502050505030304" pitchFamily="18" charset="0"/>
              </a:rPr>
              <a:t>Increased high risk behaviors. </a:t>
            </a:r>
          </a:p>
          <a:p>
            <a:pPr marL="514350" indent="-514350">
              <a:buFont typeface="+mj-lt"/>
              <a:buAutoNum type="alphaLcParenR" startAt="6"/>
            </a:pPr>
            <a:endParaRPr lang="en-US" altLang="en-US" sz="1600" b="1" dirty="0">
              <a:solidFill>
                <a:srgbClr val="FFFF00"/>
              </a:solidFill>
              <a:latin typeface="Palatino Linotype" panose="02040502050505030304" pitchFamily="18" charset="0"/>
            </a:endParaRPr>
          </a:p>
          <a:p>
            <a:pPr marL="514350" indent="-514350">
              <a:buFont typeface="+mj-lt"/>
              <a:buAutoNum type="alphaLcParenR" startAt="6"/>
            </a:pPr>
            <a:r>
              <a:rPr lang="en-US" altLang="en-US" sz="3200" b="1" dirty="0">
                <a:solidFill>
                  <a:srgbClr val="FFFF00"/>
                </a:solidFill>
                <a:latin typeface="Palatino Linotype" panose="02040502050505030304" pitchFamily="18" charset="0"/>
              </a:rPr>
              <a:t>Inability to think rationally, or control emotions.</a:t>
            </a:r>
          </a:p>
          <a:p>
            <a:pPr marL="514350" indent="-514350">
              <a:buFont typeface="+mj-lt"/>
              <a:buAutoNum type="alphaLcParenR" startAt="6"/>
            </a:pPr>
            <a:endParaRPr lang="en-US" altLang="en-US" sz="1600" b="1" dirty="0">
              <a:solidFill>
                <a:srgbClr val="FFFF00"/>
              </a:solidFill>
              <a:latin typeface="Palatino Linotype" panose="02040502050505030304" pitchFamily="18" charset="0"/>
            </a:endParaRPr>
          </a:p>
          <a:p>
            <a:pPr marL="514350" indent="-514350">
              <a:buFont typeface="+mj-lt"/>
              <a:buAutoNum type="alphaLcParenR" startAt="6"/>
            </a:pPr>
            <a:r>
              <a:rPr lang="en-US" altLang="en-US" sz="3200" b="1" dirty="0">
                <a:solidFill>
                  <a:srgbClr val="FFFF00"/>
                </a:solidFill>
                <a:latin typeface="Palatino Linotype" panose="02040502050505030304" pitchFamily="18" charset="0"/>
              </a:rPr>
              <a:t>Degraded or loss of moral self-regulation.</a:t>
            </a:r>
          </a:p>
          <a:p>
            <a:pPr>
              <a:buFont typeface="+mj-lt"/>
              <a:buAutoNum type="alphaLcParenR" startAt="6"/>
            </a:pPr>
            <a:endParaRPr lang="en-US" altLang="en-US" sz="1600" b="1" dirty="0">
              <a:solidFill>
                <a:srgbClr val="FFFF00"/>
              </a:solidFill>
              <a:latin typeface="Palatino Linotype" panose="02040502050505030304" pitchFamily="18" charset="0"/>
            </a:endParaRPr>
          </a:p>
          <a:p>
            <a:pPr marL="514350" indent="-514350">
              <a:buFont typeface="+mj-lt"/>
              <a:buAutoNum type="alphaLcParenR" startAt="6"/>
            </a:pPr>
            <a:r>
              <a:rPr lang="en-US" altLang="en-US" sz="3200" b="1" dirty="0">
                <a:solidFill>
                  <a:srgbClr val="FFFF00"/>
                </a:solidFill>
                <a:latin typeface="Palatino Linotype" panose="02040502050505030304" pitchFamily="18" charset="0"/>
              </a:rPr>
              <a:t>Degradation and loss of spiritual and religious support</a:t>
            </a:r>
          </a:p>
          <a:p>
            <a:pPr marL="0" indent="0"/>
            <a:r>
              <a:rPr lang="en-US" altLang="en-US" sz="3200" b="1" dirty="0">
                <a:solidFill>
                  <a:srgbClr val="FFFF00"/>
                </a:solidFill>
                <a:latin typeface="Palatino Linotype" panose="02040502050505030304" pitchFamily="18" charset="0"/>
              </a:rPr>
              <a:t>structures.</a:t>
            </a:r>
          </a:p>
          <a:p>
            <a:pPr marL="514350" indent="-514350">
              <a:buFont typeface="+mj-lt"/>
              <a:buAutoNum type="alphaLcParenR" startAt="6"/>
            </a:pPr>
            <a:endParaRPr lang="en-US" altLang="en-US" sz="3200" b="1" dirty="0">
              <a:solidFill>
                <a:srgbClr val="FFFF00"/>
              </a:solidFill>
              <a:latin typeface="Palatino Linotype" panose="02040502050505030304" pitchFamily="18" charset="0"/>
            </a:endParaRPr>
          </a:p>
        </p:txBody>
      </p:sp>
      <p:sp>
        <p:nvSpPr>
          <p:cNvPr id="2" name="TextBox 1">
            <a:extLst>
              <a:ext uri="{FF2B5EF4-FFF2-40B4-BE49-F238E27FC236}">
                <a16:creationId xmlns:a16="http://schemas.microsoft.com/office/drawing/2014/main" id="{9B31A556-F9E7-4EBA-9E6B-B04DE9FB7395}"/>
              </a:ext>
            </a:extLst>
          </p:cNvPr>
          <p:cNvSpPr txBox="1"/>
          <p:nvPr/>
        </p:nvSpPr>
        <p:spPr>
          <a:xfrm>
            <a:off x="0" y="73003"/>
            <a:ext cx="12192000" cy="769441"/>
          </a:xfrm>
          <a:prstGeom prst="rect">
            <a:avLst/>
          </a:prstGeom>
          <a:noFill/>
        </p:spPr>
        <p:txBody>
          <a:bodyPr wrap="square" rtlCol="0">
            <a:spAutoFit/>
          </a:bodyPr>
          <a:lstStyle/>
          <a:p>
            <a:pPr algn="ctr"/>
            <a:r>
              <a:rPr lang="en-US" altLang="en-US" sz="4400" b="1" dirty="0">
                <a:solidFill>
                  <a:srgbClr val="FFFF00"/>
                </a:solidFill>
                <a:latin typeface="Palatino Linotype" panose="02040502050505030304" pitchFamily="18" charset="0"/>
              </a:rPr>
              <a:t>Impact of Injuries:</a:t>
            </a:r>
          </a:p>
        </p:txBody>
      </p:sp>
    </p:spTree>
    <p:extLst>
      <p:ext uri="{BB962C8B-B14F-4D97-AF65-F5344CB8AC3E}">
        <p14:creationId xmlns:p14="http://schemas.microsoft.com/office/powerpoint/2010/main" val="187049551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FC79211-213F-4812-99B6-78DDA53EB487}"/>
              </a:ext>
            </a:extLst>
          </p:cNvPr>
          <p:cNvGrpSpPr/>
          <p:nvPr/>
        </p:nvGrpSpPr>
        <p:grpSpPr>
          <a:xfrm>
            <a:off x="3095838" y="1566377"/>
            <a:ext cx="6110351" cy="5046044"/>
            <a:chOff x="3145045" y="947204"/>
            <a:chExt cx="6220380" cy="5308473"/>
          </a:xfrm>
        </p:grpSpPr>
        <p:sp>
          <p:nvSpPr>
            <p:cNvPr id="5" name="Oval 4">
              <a:extLst>
                <a:ext uri="{FF2B5EF4-FFF2-40B4-BE49-F238E27FC236}">
                  <a16:creationId xmlns:a16="http://schemas.microsoft.com/office/drawing/2014/main" id="{CE32666A-D987-4EDB-8C04-CD698FCC5006}"/>
                </a:ext>
              </a:extLst>
            </p:cNvPr>
            <p:cNvSpPr/>
            <p:nvPr/>
          </p:nvSpPr>
          <p:spPr>
            <a:xfrm>
              <a:off x="3145045" y="947204"/>
              <a:ext cx="6220380" cy="5308473"/>
            </a:xfrm>
            <a:prstGeom prst="ellipse">
              <a:avLst/>
            </a:prstGeom>
            <a:solidFill>
              <a:schemeClr val="accent1"/>
            </a:solid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dirty="0">
                <a:solidFill>
                  <a:srgbClr val="002060"/>
                </a:solidFill>
                <a:latin typeface="Palatino Linotype" panose="02040502050505030304" pitchFamily="18" charset="0"/>
              </a:endParaRPr>
            </a:p>
          </p:txBody>
        </p:sp>
        <p:sp>
          <p:nvSpPr>
            <p:cNvPr id="6" name="Oval 5">
              <a:extLst>
                <a:ext uri="{FF2B5EF4-FFF2-40B4-BE49-F238E27FC236}">
                  <a16:creationId xmlns:a16="http://schemas.microsoft.com/office/drawing/2014/main" id="{199E56D5-AFC1-4417-9627-154F9013DB1E}"/>
                </a:ext>
              </a:extLst>
            </p:cNvPr>
            <p:cNvSpPr/>
            <p:nvPr/>
          </p:nvSpPr>
          <p:spPr>
            <a:xfrm>
              <a:off x="4748323" y="3292659"/>
              <a:ext cx="3128642" cy="2914937"/>
            </a:xfrm>
            <a:prstGeom prst="ellipse">
              <a:avLst/>
            </a:prstGeom>
            <a:no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a:extLst>
                <a:ext uri="{FF2B5EF4-FFF2-40B4-BE49-F238E27FC236}">
                  <a16:creationId xmlns:a16="http://schemas.microsoft.com/office/drawing/2014/main" id="{3981D0A0-BF31-4A19-B36C-6CC07C799576}"/>
                </a:ext>
              </a:extLst>
            </p:cNvPr>
            <p:cNvSpPr/>
            <p:nvPr/>
          </p:nvSpPr>
          <p:spPr>
            <a:xfrm>
              <a:off x="3359805" y="1614040"/>
              <a:ext cx="3269595" cy="2729359"/>
            </a:xfrm>
            <a:prstGeom prst="ellipse">
              <a:avLst/>
            </a:prstGeom>
            <a:no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a:extLst>
                <a:ext uri="{FF2B5EF4-FFF2-40B4-BE49-F238E27FC236}">
                  <a16:creationId xmlns:a16="http://schemas.microsoft.com/office/drawing/2014/main" id="{36C51B60-F8B2-4A95-AFB9-F3BA76F76219}"/>
                </a:ext>
              </a:extLst>
            </p:cNvPr>
            <p:cNvSpPr/>
            <p:nvPr/>
          </p:nvSpPr>
          <p:spPr>
            <a:xfrm>
              <a:off x="5867400" y="1622738"/>
              <a:ext cx="3256098" cy="2720662"/>
            </a:xfrm>
            <a:prstGeom prst="ellipse">
              <a:avLst/>
            </a:prstGeom>
            <a:noFill/>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Subtitle 2">
              <a:extLst>
                <a:ext uri="{FF2B5EF4-FFF2-40B4-BE49-F238E27FC236}">
                  <a16:creationId xmlns:a16="http://schemas.microsoft.com/office/drawing/2014/main" id="{A184D389-A0F8-439D-8B54-8D9D4741C087}"/>
                </a:ext>
              </a:extLst>
            </p:cNvPr>
            <p:cNvSpPr txBox="1">
              <a:spLocks/>
            </p:cNvSpPr>
            <p:nvPr/>
          </p:nvSpPr>
          <p:spPr>
            <a:xfrm>
              <a:off x="3452242" y="2622781"/>
              <a:ext cx="2173231" cy="69089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lgn="ctr">
                <a:spcBef>
                  <a:spcPts val="0"/>
                </a:spcBef>
                <a:buNone/>
              </a:pPr>
              <a:r>
                <a:rPr lang="en-US" sz="1800" b="1" dirty="0">
                  <a:solidFill>
                    <a:srgbClr val="002060"/>
                  </a:solidFill>
                  <a:latin typeface="Palatino Linotype" panose="02040502050505030304" pitchFamily="18" charset="0"/>
                </a:rPr>
                <a:t>The Development</a:t>
              </a:r>
            </a:p>
            <a:p>
              <a:pPr marL="0" indent="0" algn="ctr">
                <a:spcBef>
                  <a:spcPts val="0"/>
                </a:spcBef>
                <a:buNone/>
              </a:pPr>
              <a:r>
                <a:rPr lang="en-US" sz="1800" b="1" dirty="0">
                  <a:solidFill>
                    <a:srgbClr val="002060"/>
                  </a:solidFill>
                  <a:latin typeface="Palatino Linotype" panose="02040502050505030304" pitchFamily="18" charset="0"/>
                </a:rPr>
                <a:t> of a Moral Voice</a:t>
              </a:r>
            </a:p>
          </p:txBody>
        </p:sp>
        <p:sp>
          <p:nvSpPr>
            <p:cNvPr id="21" name="Subtitle 2">
              <a:extLst>
                <a:ext uri="{FF2B5EF4-FFF2-40B4-BE49-F238E27FC236}">
                  <a16:creationId xmlns:a16="http://schemas.microsoft.com/office/drawing/2014/main" id="{01B345C8-EF75-41FB-AE1A-5102A63C073F}"/>
                </a:ext>
              </a:extLst>
            </p:cNvPr>
            <p:cNvSpPr txBox="1">
              <a:spLocks/>
            </p:cNvSpPr>
            <p:nvPr/>
          </p:nvSpPr>
          <p:spPr>
            <a:xfrm>
              <a:off x="5180917" y="4613523"/>
              <a:ext cx="2148635" cy="94668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lgn="ctr">
                <a:spcBef>
                  <a:spcPts val="0"/>
                </a:spcBef>
                <a:buNone/>
              </a:pPr>
              <a:r>
                <a:rPr lang="en-US" sz="1800" b="1" dirty="0">
                  <a:solidFill>
                    <a:srgbClr val="002060"/>
                  </a:solidFill>
                  <a:latin typeface="Palatino Linotype" panose="02040502050505030304" pitchFamily="18" charset="0"/>
                </a:rPr>
                <a:t>The Formation &amp; Resolution of </a:t>
              </a:r>
            </a:p>
            <a:p>
              <a:pPr marL="0" indent="0" algn="ctr">
                <a:spcBef>
                  <a:spcPts val="0"/>
                </a:spcBef>
                <a:buNone/>
              </a:pPr>
              <a:r>
                <a:rPr lang="en-US" sz="1800" b="1" dirty="0">
                  <a:solidFill>
                    <a:srgbClr val="002060"/>
                  </a:solidFill>
                  <a:latin typeface="Palatino Linotype" panose="02040502050505030304" pitchFamily="18" charset="0"/>
                </a:rPr>
                <a:t>Moral Dissonance</a:t>
              </a:r>
            </a:p>
          </p:txBody>
        </p:sp>
        <p:sp>
          <p:nvSpPr>
            <p:cNvPr id="22" name="Subtitle 2">
              <a:extLst>
                <a:ext uri="{FF2B5EF4-FFF2-40B4-BE49-F238E27FC236}">
                  <a16:creationId xmlns:a16="http://schemas.microsoft.com/office/drawing/2014/main" id="{6D6B521B-C45B-486C-A68A-447C0DCECC18}"/>
                </a:ext>
              </a:extLst>
            </p:cNvPr>
            <p:cNvSpPr txBox="1">
              <a:spLocks/>
            </p:cNvSpPr>
            <p:nvPr/>
          </p:nvSpPr>
          <p:spPr>
            <a:xfrm>
              <a:off x="6876710" y="2574740"/>
              <a:ext cx="2000507" cy="66983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lgn="ctr">
                <a:spcBef>
                  <a:spcPts val="0"/>
                </a:spcBef>
                <a:buNone/>
              </a:pPr>
              <a:r>
                <a:rPr lang="en-US" sz="1800" b="1" dirty="0">
                  <a:solidFill>
                    <a:srgbClr val="002060"/>
                  </a:solidFill>
                  <a:latin typeface="Palatino Linotype" panose="02040502050505030304" pitchFamily="18" charset="0"/>
                </a:rPr>
                <a:t>The Judgement</a:t>
              </a:r>
            </a:p>
            <a:p>
              <a:pPr marL="0" indent="0" algn="ctr">
                <a:spcBef>
                  <a:spcPts val="0"/>
                </a:spcBef>
                <a:buNone/>
              </a:pPr>
              <a:r>
                <a:rPr lang="en-US" sz="1800" b="1" dirty="0">
                  <a:solidFill>
                    <a:srgbClr val="002060"/>
                  </a:solidFill>
                  <a:latin typeface="Palatino Linotype" panose="02040502050505030304" pitchFamily="18" charset="0"/>
                </a:rPr>
                <a:t> of Moral Agency</a:t>
              </a:r>
            </a:p>
          </p:txBody>
        </p:sp>
      </p:grpSp>
      <p:sp>
        <p:nvSpPr>
          <p:cNvPr id="11" name="Rectangle 3">
            <a:extLst>
              <a:ext uri="{FF2B5EF4-FFF2-40B4-BE49-F238E27FC236}">
                <a16:creationId xmlns:a16="http://schemas.microsoft.com/office/drawing/2014/main" id="{9208014A-E216-4E45-9820-B024F182FD49}"/>
              </a:ext>
            </a:extLst>
          </p:cNvPr>
          <p:cNvSpPr>
            <a:spLocks noChangeArrowheads="1"/>
          </p:cNvSpPr>
          <p:nvPr/>
        </p:nvSpPr>
        <p:spPr bwMode="auto">
          <a:xfrm>
            <a:off x="-1" y="64332"/>
            <a:ext cx="12192001" cy="1502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4400" b="1" dirty="0">
                <a:solidFill>
                  <a:srgbClr val="FFFF00"/>
                </a:solidFill>
                <a:latin typeface="Palatino Linotype" panose="02040502050505030304" pitchFamily="18" charset="0"/>
              </a:rPr>
              <a:t>A Trinitarian View of </a:t>
            </a:r>
          </a:p>
          <a:p>
            <a:pPr algn="ctr" eaLnBrk="1" hangingPunct="1"/>
            <a:r>
              <a:rPr lang="en-US" altLang="en-US" sz="4400" b="1" dirty="0">
                <a:solidFill>
                  <a:srgbClr val="FFFF00"/>
                </a:solidFill>
                <a:latin typeface="Palatino Linotype" panose="02040502050505030304" pitchFamily="18" charset="0"/>
              </a:rPr>
              <a:t>Moral Repair</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4143536C-7A6D-45D2-8750-801571E2E9E7}"/>
              </a:ext>
            </a:extLst>
          </p:cNvPr>
          <p:cNvSpPr txBox="1">
            <a:spLocks noChangeArrowheads="1"/>
          </p:cNvSpPr>
          <p:nvPr/>
        </p:nvSpPr>
        <p:spPr bwMode="auto">
          <a:xfrm>
            <a:off x="262393" y="1524000"/>
            <a:ext cx="1140217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20000"/>
              </a:spcBef>
              <a:buClr>
                <a:schemeClr val="accent1"/>
              </a:buClr>
              <a:buSzPct val="70000"/>
            </a:pPr>
            <a:r>
              <a:rPr lang="en-US" altLang="en-US" sz="2800" b="1" dirty="0">
                <a:solidFill>
                  <a:srgbClr val="FFFF00"/>
                </a:solidFill>
                <a:latin typeface="Palatino Linotype" panose="02040502050505030304" pitchFamily="18" charset="0"/>
              </a:rPr>
              <a:t>Chaplains know religion plays a motivating role with regard to ethical behavior</a:t>
            </a:r>
          </a:p>
          <a:p>
            <a:pPr>
              <a:spcBef>
                <a:spcPct val="20000"/>
              </a:spcBef>
              <a:buClr>
                <a:schemeClr val="accent1"/>
              </a:buClr>
              <a:buSzPct val="70000"/>
            </a:pPr>
            <a:endParaRPr lang="en-US" altLang="en-US" sz="2800" b="1" dirty="0">
              <a:solidFill>
                <a:srgbClr val="FFFF00"/>
              </a:solidFill>
              <a:latin typeface="Palatino Linotype" panose="02040502050505030304" pitchFamily="18" charset="0"/>
            </a:endParaRPr>
          </a:p>
          <a:p>
            <a:pPr>
              <a:spcBef>
                <a:spcPct val="20000"/>
              </a:spcBef>
              <a:buClr>
                <a:schemeClr val="accent1"/>
              </a:buClr>
              <a:buSzPct val="70000"/>
            </a:pPr>
            <a:r>
              <a:rPr lang="en-US" altLang="en-US" sz="2800" b="1" dirty="0">
                <a:solidFill>
                  <a:srgbClr val="FFFF00"/>
                </a:solidFill>
                <a:latin typeface="Palatino Linotype" panose="02040502050505030304" pitchFamily="18" charset="0"/>
              </a:rPr>
              <a:t>Chaplains assist in understanding the relationship between ethics and faith</a:t>
            </a:r>
          </a:p>
          <a:p>
            <a:pPr>
              <a:spcBef>
                <a:spcPct val="20000"/>
              </a:spcBef>
              <a:buClr>
                <a:schemeClr val="accent1"/>
              </a:buClr>
              <a:buSzPct val="70000"/>
            </a:pPr>
            <a:endParaRPr lang="en-US" altLang="en-US" sz="2800" b="1" dirty="0">
              <a:solidFill>
                <a:srgbClr val="FFFF00"/>
              </a:solidFill>
              <a:latin typeface="Palatino Linotype" panose="02040502050505030304" pitchFamily="18" charset="0"/>
            </a:endParaRPr>
          </a:p>
          <a:p>
            <a:pPr>
              <a:spcBef>
                <a:spcPct val="20000"/>
              </a:spcBef>
              <a:buClr>
                <a:schemeClr val="accent1"/>
              </a:buClr>
              <a:buSzPct val="70000"/>
            </a:pPr>
            <a:r>
              <a:rPr lang="en-US" altLang="en-US" sz="2800" b="1" dirty="0">
                <a:solidFill>
                  <a:srgbClr val="FFFF00"/>
                </a:solidFill>
                <a:latin typeface="Palatino Linotype" panose="02040502050505030304" pitchFamily="18" charset="0"/>
              </a:rPr>
              <a:t>Even if leadership isn’t religious, for many of people being led religion is a powerful motivating force</a:t>
            </a:r>
          </a:p>
        </p:txBody>
      </p:sp>
      <p:sp>
        <p:nvSpPr>
          <p:cNvPr id="66563" name="Rectangle 2">
            <a:extLst>
              <a:ext uri="{FF2B5EF4-FFF2-40B4-BE49-F238E27FC236}">
                <a16:creationId xmlns:a16="http://schemas.microsoft.com/office/drawing/2014/main" id="{4A18811A-409A-4F70-9668-75932D1F2A97}"/>
              </a:ext>
            </a:extLst>
          </p:cNvPr>
          <p:cNvSpPr>
            <a:spLocks noChangeArrowheads="1"/>
          </p:cNvSpPr>
          <p:nvPr/>
        </p:nvSpPr>
        <p:spPr bwMode="auto">
          <a:xfrm>
            <a:off x="0" y="3048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cs typeface="Times New Roman" panose="02020603050405020304" pitchFamily="18" charset="0"/>
              </a:rPr>
              <a:t>Why a Chaplain?</a:t>
            </a:r>
            <a:r>
              <a:rPr lang="en-US" altLang="en-US" sz="4400" dirty="0">
                <a:solidFill>
                  <a:srgbClr val="FFFF00"/>
                </a:solidFill>
                <a:latin typeface="Palatino Linotype" panose="0204050205050503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a:extLst>
              <a:ext uri="{FF2B5EF4-FFF2-40B4-BE49-F238E27FC236}">
                <a16:creationId xmlns:a16="http://schemas.microsoft.com/office/drawing/2014/main" id="{F62A818F-7B31-4242-83F9-1BE07564D45D}"/>
              </a:ext>
            </a:extLst>
          </p:cNvPr>
          <p:cNvSpPr txBox="1">
            <a:spLocks noChangeArrowheads="1"/>
          </p:cNvSpPr>
          <p:nvPr/>
        </p:nvSpPr>
        <p:spPr bwMode="auto">
          <a:xfrm>
            <a:off x="556591" y="1554163"/>
            <a:ext cx="10694505" cy="3304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20000"/>
              </a:spcBef>
              <a:buClr>
                <a:schemeClr val="accent1"/>
              </a:buClr>
              <a:buSzPct val="70000"/>
            </a:pPr>
            <a:r>
              <a:rPr lang="en-US" altLang="en-US" sz="3200" b="1" dirty="0">
                <a:solidFill>
                  <a:srgbClr val="FFFF00"/>
                </a:solidFill>
                <a:latin typeface="Palatino Linotype" panose="02040502050505030304" pitchFamily="18" charset="0"/>
              </a:rPr>
              <a:t>How do the chaplain’s beliefs inform his/her moral &amp; ethical advice to command?</a:t>
            </a:r>
          </a:p>
          <a:p>
            <a:pPr>
              <a:spcBef>
                <a:spcPct val="20000"/>
              </a:spcBef>
              <a:buClr>
                <a:schemeClr val="accent1"/>
              </a:buClr>
              <a:buSzPct val="70000"/>
            </a:pPr>
            <a:endParaRPr lang="en-US" altLang="en-US" sz="3200" b="1" dirty="0">
              <a:solidFill>
                <a:srgbClr val="FFFF00"/>
              </a:solidFill>
              <a:latin typeface="Palatino Linotype" panose="02040502050505030304" pitchFamily="18" charset="0"/>
            </a:endParaRPr>
          </a:p>
          <a:p>
            <a:pPr>
              <a:spcBef>
                <a:spcPct val="20000"/>
              </a:spcBef>
              <a:buClr>
                <a:schemeClr val="accent1"/>
              </a:buClr>
              <a:buSzPct val="70000"/>
            </a:pPr>
            <a:r>
              <a:rPr lang="en-US" altLang="en-US" sz="3200" b="1" dirty="0">
                <a:solidFill>
                  <a:srgbClr val="FFFF00"/>
                </a:solidFill>
                <a:latin typeface="Palatino Linotype" panose="02040502050505030304" pitchFamily="18" charset="0"/>
              </a:rPr>
              <a:t>How can the chaplain help someone integrate their religious beliefs, especially when different from the chaplain’s, into his/her decision-making &amp; leadership?</a:t>
            </a:r>
          </a:p>
        </p:txBody>
      </p:sp>
      <p:sp>
        <p:nvSpPr>
          <p:cNvPr id="69635" name="Rectangle 2">
            <a:extLst>
              <a:ext uri="{FF2B5EF4-FFF2-40B4-BE49-F238E27FC236}">
                <a16:creationId xmlns:a16="http://schemas.microsoft.com/office/drawing/2014/main" id="{6B50A5D8-7C11-4E04-9E1F-1871E14EDC75}"/>
              </a:ext>
            </a:extLst>
          </p:cNvPr>
          <p:cNvSpPr>
            <a:spLocks noChangeArrowheads="1"/>
          </p:cNvSpPr>
          <p:nvPr/>
        </p:nvSpPr>
        <p:spPr bwMode="auto">
          <a:xfrm>
            <a:off x="0" y="3048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cs typeface="Times New Roman" panose="02020603050405020304" pitchFamily="18" charset="0"/>
              </a:rPr>
              <a:t>Inherent Concerns</a:t>
            </a:r>
            <a:r>
              <a:rPr lang="en-US" altLang="en-US" sz="4400" dirty="0">
                <a:solidFill>
                  <a:srgbClr val="FFFF00"/>
                </a:solidFill>
                <a:latin typeface="Palatino Linotype" panose="02040502050505030304" pitchFamily="18"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4500" name="Text Box 4">
            <a:extLst>
              <a:ext uri="{FF2B5EF4-FFF2-40B4-BE49-F238E27FC236}">
                <a16:creationId xmlns:a16="http://schemas.microsoft.com/office/drawing/2014/main" id="{0B3A0C12-4EE7-4CD8-B123-BADA19E3043B}"/>
              </a:ext>
            </a:extLst>
          </p:cNvPr>
          <p:cNvSpPr txBox="1">
            <a:spLocks noChangeArrowheads="1"/>
          </p:cNvSpPr>
          <p:nvPr/>
        </p:nvSpPr>
        <p:spPr bwMode="auto">
          <a:xfrm>
            <a:off x="326003" y="1219201"/>
            <a:ext cx="10980752" cy="4403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3838" indent="-223838">
              <a:defRPr>
                <a:solidFill>
                  <a:schemeClr val="tx1"/>
                </a:solidFill>
                <a:latin typeface="Garamond" panose="02020404030301010803" pitchFamily="18" charset="0"/>
              </a:defRPr>
            </a:lvl1pPr>
            <a:lvl2pPr marL="687388" indent="-230188">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35000"/>
              </a:spcBef>
              <a:buClr>
                <a:schemeClr val="accent1"/>
              </a:buClr>
              <a:buSzPct val="125000"/>
            </a:pPr>
            <a:r>
              <a:rPr lang="en-US" altLang="en-US" sz="2400" b="1" i="1" dirty="0">
                <a:solidFill>
                  <a:srgbClr val="FFFF00"/>
                </a:solidFill>
                <a:latin typeface="Palatino Linotype" panose="02040502050505030304" pitchFamily="18" charset="0"/>
              </a:rPr>
              <a:t>Should you </a:t>
            </a:r>
            <a:r>
              <a:rPr lang="en-US" altLang="en-US" sz="2400" b="1" i="1" u="sng" dirty="0">
                <a:solidFill>
                  <a:srgbClr val="FFFF00"/>
                </a:solidFill>
                <a:latin typeface="Palatino Linotype" panose="02040502050505030304" pitchFamily="18" charset="0"/>
              </a:rPr>
              <a:t>suppress</a:t>
            </a:r>
            <a:r>
              <a:rPr lang="en-US" altLang="en-US" sz="2400" b="1" i="1" dirty="0">
                <a:solidFill>
                  <a:srgbClr val="FFFF00"/>
                </a:solidFill>
                <a:latin typeface="Palatino Linotype" panose="02040502050505030304" pitchFamily="18" charset="0"/>
              </a:rPr>
              <a:t> your faith perspective?</a:t>
            </a:r>
          </a:p>
          <a:p>
            <a:pPr lvl="1">
              <a:spcBef>
                <a:spcPct val="20000"/>
              </a:spcBef>
              <a:buClr>
                <a:schemeClr val="accent1"/>
              </a:buClr>
              <a:buSzPct val="70000"/>
            </a:pPr>
            <a:r>
              <a:rPr lang="en-US" altLang="en-US" sz="2400" b="1" dirty="0">
                <a:solidFill>
                  <a:srgbClr val="FFFF00"/>
                </a:solidFill>
                <a:latin typeface="Palatino Linotype" panose="02040502050505030304" pitchFamily="18" charset="0"/>
              </a:rPr>
              <a:t>Then won’t you be betraying yourself?</a:t>
            </a:r>
          </a:p>
          <a:p>
            <a:pPr lvl="1">
              <a:spcBef>
                <a:spcPct val="15000"/>
              </a:spcBef>
              <a:buClr>
                <a:schemeClr val="accent1"/>
              </a:buClr>
              <a:buSzPct val="70000"/>
            </a:pPr>
            <a:r>
              <a:rPr lang="en-US" altLang="en-US" sz="2400" b="1" dirty="0">
                <a:solidFill>
                  <a:srgbClr val="FFFF00"/>
                </a:solidFill>
                <a:latin typeface="Palatino Linotype" panose="02040502050505030304" pitchFamily="18" charset="0"/>
              </a:rPr>
              <a:t>And betraying your faith community?</a:t>
            </a:r>
          </a:p>
          <a:p>
            <a:pPr lvl="1">
              <a:lnSpc>
                <a:spcPct val="80000"/>
              </a:lnSpc>
              <a:spcBef>
                <a:spcPct val="30000"/>
              </a:spcBef>
              <a:buClr>
                <a:schemeClr val="accent1"/>
              </a:buClr>
              <a:buSzPct val="70000"/>
            </a:pPr>
            <a:r>
              <a:rPr lang="en-US" altLang="en-US" sz="2400" b="1" dirty="0">
                <a:solidFill>
                  <a:srgbClr val="FFFF00"/>
                </a:solidFill>
                <a:latin typeface="Palatino Linotype" panose="02040502050505030304" pitchFamily="18" charset="0"/>
              </a:rPr>
              <a:t>Are you then a mere ‘lapdog to the King,’ no longer 	‘speaking truth to power’?</a:t>
            </a:r>
          </a:p>
          <a:p>
            <a:pPr lvl="1">
              <a:lnSpc>
                <a:spcPct val="80000"/>
              </a:lnSpc>
              <a:spcBef>
                <a:spcPct val="30000"/>
              </a:spcBef>
              <a:buClr>
                <a:schemeClr val="accent1"/>
              </a:buClr>
              <a:buSzPct val="70000"/>
            </a:pPr>
            <a:endParaRPr lang="en-US" altLang="en-US" sz="2400" b="1" dirty="0">
              <a:solidFill>
                <a:srgbClr val="FFFF00"/>
              </a:solidFill>
              <a:latin typeface="Palatino Linotype" panose="02040502050505030304" pitchFamily="18" charset="0"/>
            </a:endParaRPr>
          </a:p>
          <a:p>
            <a:pPr>
              <a:buClr>
                <a:schemeClr val="accent1"/>
              </a:buClr>
              <a:buSzPct val="125000"/>
            </a:pPr>
            <a:r>
              <a:rPr lang="en-US" altLang="en-US" sz="2400" b="1" i="1" dirty="0">
                <a:solidFill>
                  <a:srgbClr val="FFFF00"/>
                </a:solidFill>
                <a:latin typeface="Palatino Linotype" panose="02040502050505030304" pitchFamily="18" charset="0"/>
              </a:rPr>
              <a:t>Should you </a:t>
            </a:r>
            <a:r>
              <a:rPr lang="en-US" altLang="en-US" sz="2400" b="1" i="1" u="sng" dirty="0">
                <a:solidFill>
                  <a:srgbClr val="FFFF00"/>
                </a:solidFill>
                <a:latin typeface="Palatino Linotype" panose="02040502050505030304" pitchFamily="18" charset="0"/>
              </a:rPr>
              <a:t>advocate</a:t>
            </a:r>
            <a:r>
              <a:rPr lang="en-US" altLang="en-US" sz="2400" b="1" i="1" dirty="0">
                <a:solidFill>
                  <a:srgbClr val="FFFF00"/>
                </a:solidFill>
                <a:latin typeface="Palatino Linotype" panose="02040502050505030304" pitchFamily="18" charset="0"/>
              </a:rPr>
              <a:t> for your faith perspective?</a:t>
            </a:r>
          </a:p>
          <a:p>
            <a:pPr lvl="1">
              <a:spcBef>
                <a:spcPct val="20000"/>
              </a:spcBef>
              <a:buClr>
                <a:schemeClr val="accent1"/>
              </a:buClr>
              <a:buSzPct val="70000"/>
            </a:pPr>
            <a:r>
              <a:rPr lang="en-US" altLang="en-US" sz="2400" b="1" dirty="0">
                <a:solidFill>
                  <a:srgbClr val="FFFF00"/>
                </a:solidFill>
                <a:latin typeface="Palatino Linotype" panose="02040502050505030304" pitchFamily="18" charset="0"/>
              </a:rPr>
              <a:t>Then won’t your advisees miss out on other angles?</a:t>
            </a:r>
          </a:p>
          <a:p>
            <a:pPr lvl="1">
              <a:spcBef>
                <a:spcPct val="20000"/>
              </a:spcBef>
              <a:buClr>
                <a:schemeClr val="accent1"/>
              </a:buClr>
              <a:buSzPct val="70000"/>
            </a:pPr>
            <a:r>
              <a:rPr lang="en-US" altLang="en-US" sz="2400" b="1" dirty="0">
                <a:solidFill>
                  <a:srgbClr val="FFFF00"/>
                </a:solidFill>
                <a:latin typeface="Palatino Linotype" panose="02040502050505030304" pitchFamily="18" charset="0"/>
              </a:rPr>
              <a:t>Won’t you risk not connecting, + being ignored? </a:t>
            </a:r>
          </a:p>
          <a:p>
            <a:pPr lvl="1">
              <a:lnSpc>
                <a:spcPct val="80000"/>
              </a:lnSpc>
              <a:spcBef>
                <a:spcPct val="30000"/>
              </a:spcBef>
              <a:buClr>
                <a:schemeClr val="accent1"/>
              </a:buClr>
              <a:buSzPct val="70000"/>
            </a:pPr>
            <a:r>
              <a:rPr lang="en-US" altLang="en-US" sz="2400" b="1" dirty="0">
                <a:solidFill>
                  <a:srgbClr val="FFFF00"/>
                </a:solidFill>
                <a:latin typeface="Palatino Linotype" panose="02040502050505030304" pitchFamily="18" charset="0"/>
              </a:rPr>
              <a:t>Won’t this give undue influence to the personal outlook of the Chaplain who happens to be on the scene?</a:t>
            </a:r>
          </a:p>
        </p:txBody>
      </p:sp>
      <p:sp>
        <p:nvSpPr>
          <p:cNvPr id="5" name="Rectangle 2">
            <a:extLst>
              <a:ext uri="{FF2B5EF4-FFF2-40B4-BE49-F238E27FC236}">
                <a16:creationId xmlns:a16="http://schemas.microsoft.com/office/drawing/2014/main" id="{B109726A-1F7E-4798-9925-E92F8E278E75}"/>
              </a:ext>
            </a:extLst>
          </p:cNvPr>
          <p:cNvSpPr>
            <a:spLocks noChangeArrowheads="1"/>
          </p:cNvSpPr>
          <p:nvPr/>
        </p:nvSpPr>
        <p:spPr bwMode="auto">
          <a:xfrm>
            <a:off x="0" y="121927"/>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cs typeface="Times New Roman" panose="02020603050405020304" pitchFamily="18" charset="0"/>
              </a:rPr>
              <a:t>Inherent Concerns</a:t>
            </a:r>
            <a:r>
              <a:rPr lang="en-US" altLang="en-US" sz="4400" dirty="0">
                <a:solidFill>
                  <a:srgbClr val="FFFF00"/>
                </a:solidFill>
                <a:latin typeface="Palatino Linotype" panose="0204050205050503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450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450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450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450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4500">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34500">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34500">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3450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00"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32751" y="329601"/>
            <a:ext cx="10159342" cy="3186140"/>
          </a:xfrm>
        </p:spPr>
        <p:txBody>
          <a:bodyPr>
            <a:normAutofit lnSpcReduction="10000"/>
          </a:bodyPr>
          <a:lstStyle/>
          <a:p>
            <a:pPr marL="0" indent="0">
              <a:spcBef>
                <a:spcPts val="0"/>
              </a:spcBef>
              <a:buNone/>
            </a:pPr>
            <a:r>
              <a:rPr lang="en-US" sz="2800" b="1" dirty="0">
                <a:solidFill>
                  <a:srgbClr val="FFFF00"/>
                </a:solidFill>
                <a:latin typeface="Palatino Linotype" panose="02040502050505030304" pitchFamily="18" charset="0"/>
                <a:cs typeface="Arial" panose="020B0604020202020204" pitchFamily="34" charset="0"/>
              </a:rPr>
              <a:t>This briefing was developed utilizing the outstanding work of numerous professionals and experts in the field of the study of war, moral injury, and its related pathologies. I am indebted to them for their insight on the subject and their skill in communicating how to recognize and engage with the problem of MI, how to identify many crucial measures in order to mitigate it, and how to aid the injured through the healing process. </a:t>
            </a:r>
          </a:p>
        </p:txBody>
      </p:sp>
      <p:sp>
        <p:nvSpPr>
          <p:cNvPr id="6" name="Rectangle 5"/>
          <p:cNvSpPr/>
          <p:nvPr/>
        </p:nvSpPr>
        <p:spPr>
          <a:xfrm>
            <a:off x="312022" y="3977324"/>
            <a:ext cx="11185149" cy="1384995"/>
          </a:xfrm>
          <a:prstGeom prst="rect">
            <a:avLst/>
          </a:prstGeom>
        </p:spPr>
        <p:txBody>
          <a:bodyPr wrap="square">
            <a:spAutoFit/>
          </a:bodyPr>
          <a:lstStyle/>
          <a:p>
            <a:r>
              <a:rPr lang="en-US" sz="1400" b="1" dirty="0">
                <a:solidFill>
                  <a:srgbClr val="FFFF00"/>
                </a:solidFill>
              </a:rPr>
              <a:t>Unless noted in the slides themselves, the sources I have utilized and adapted from their work in the area of MI to build this presentation, these key leaders include but are not limited to:</a:t>
            </a:r>
          </a:p>
          <a:p>
            <a:endParaRPr lang="en-US" sz="1400" b="1" dirty="0">
              <a:solidFill>
                <a:srgbClr val="FFFF00"/>
              </a:solidFill>
            </a:endParaRPr>
          </a:p>
          <a:p>
            <a:r>
              <a:rPr lang="en-US" sz="1400" b="1" dirty="0">
                <a:solidFill>
                  <a:srgbClr val="FFFF00"/>
                </a:solidFill>
              </a:rPr>
              <a:t>Jonathan Shay		 Edward Tick		Dave Grossman		Rita Nakashima-Brock	 Gabriella </a:t>
            </a:r>
            <a:r>
              <a:rPr lang="en-US" sz="1400" b="1" dirty="0" err="1">
                <a:solidFill>
                  <a:srgbClr val="FFFF00"/>
                </a:solidFill>
              </a:rPr>
              <a:t>Lettini</a:t>
            </a:r>
            <a:endParaRPr lang="en-US" sz="1400" b="1" dirty="0">
              <a:solidFill>
                <a:srgbClr val="FFFF00"/>
              </a:solidFill>
            </a:endParaRPr>
          </a:p>
          <a:p>
            <a:r>
              <a:rPr lang="en-US" sz="1400" b="1" dirty="0">
                <a:solidFill>
                  <a:srgbClr val="FFFF00"/>
                </a:solidFill>
              </a:rPr>
              <a:t>Duane Larson and Jeff Zust				Don Snider			Pete </a:t>
            </a:r>
            <a:r>
              <a:rPr lang="en-US" sz="1400" b="1" dirty="0" err="1">
                <a:solidFill>
                  <a:srgbClr val="FFFF00"/>
                </a:solidFill>
              </a:rPr>
              <a:t>Kilner</a:t>
            </a:r>
            <a:r>
              <a:rPr lang="en-US" sz="1400" b="1" dirty="0">
                <a:solidFill>
                  <a:srgbClr val="FFFF00"/>
                </a:solidFill>
              </a:rPr>
              <a:t>				Brian Meyer</a:t>
            </a:r>
          </a:p>
          <a:p>
            <a:r>
              <a:rPr lang="en-US" sz="1400" b="1" dirty="0" err="1">
                <a:solidFill>
                  <a:srgbClr val="FFFF00"/>
                </a:solidFill>
              </a:rPr>
              <a:t>Rhianon</a:t>
            </a:r>
            <a:r>
              <a:rPr lang="en-US" sz="1400" b="1" dirty="0">
                <a:solidFill>
                  <a:srgbClr val="FFFF00"/>
                </a:solidFill>
              </a:rPr>
              <a:t> Nielson	</a:t>
            </a:r>
            <a:r>
              <a:rPr lang="en-US" sz="1400" b="1" dirty="0">
                <a:solidFill>
                  <a:srgbClr val="FFFF00"/>
                </a:solidFill>
                <a:latin typeface="+mj-lt"/>
              </a:rPr>
              <a:t>Brooke </a:t>
            </a:r>
            <a:r>
              <a:rPr lang="en-US" sz="1400" b="1" dirty="0" err="1">
                <a:solidFill>
                  <a:srgbClr val="FFFF00"/>
                </a:solidFill>
                <a:latin typeface="+mj-lt"/>
              </a:rPr>
              <a:t>McQuerrey</a:t>
            </a:r>
            <a:r>
              <a:rPr lang="en-US" sz="1400" b="1" dirty="0">
                <a:solidFill>
                  <a:srgbClr val="FFFF00"/>
                </a:solidFill>
                <a:latin typeface="+mj-lt"/>
              </a:rPr>
              <a:t> Tuttle, Karolina </a:t>
            </a:r>
            <a:r>
              <a:rPr lang="en-US" sz="1400" b="1" dirty="0" err="1">
                <a:solidFill>
                  <a:srgbClr val="FFFF00"/>
                </a:solidFill>
                <a:latin typeface="+mj-lt"/>
              </a:rPr>
              <a:t>Stancel</a:t>
            </a:r>
            <a:r>
              <a:rPr lang="en-US" sz="1400" b="1" dirty="0">
                <a:solidFill>
                  <a:srgbClr val="FFFF00"/>
                </a:solidFill>
                <a:latin typeface="+mj-lt"/>
              </a:rPr>
              <a:t>, et. al.		</a:t>
            </a:r>
            <a:r>
              <a:rPr lang="en-US" sz="1200" b="1" dirty="0">
                <a:solidFill>
                  <a:srgbClr val="FFFF00"/>
                </a:solidFill>
                <a:latin typeface="+mj-lt"/>
              </a:rPr>
              <a:t>	</a:t>
            </a:r>
            <a:r>
              <a:rPr lang="en-US" sz="1400" b="1" dirty="0">
                <a:solidFill>
                  <a:srgbClr val="FFFF00"/>
                </a:solidFill>
              </a:rPr>
              <a:t>	</a:t>
            </a:r>
          </a:p>
        </p:txBody>
      </p:sp>
      <p:sp>
        <p:nvSpPr>
          <p:cNvPr id="7" name="Rectangle 6">
            <a:extLst>
              <a:ext uri="{FF2B5EF4-FFF2-40B4-BE49-F238E27FC236}">
                <a16:creationId xmlns:a16="http://schemas.microsoft.com/office/drawing/2014/main" id="{0739FF81-D568-45A5-806A-87C5474AA164}"/>
              </a:ext>
            </a:extLst>
          </p:cNvPr>
          <p:cNvSpPr/>
          <p:nvPr/>
        </p:nvSpPr>
        <p:spPr>
          <a:xfrm>
            <a:off x="353709" y="5774004"/>
            <a:ext cx="11185149" cy="707886"/>
          </a:xfrm>
          <a:prstGeom prst="rect">
            <a:avLst/>
          </a:prstGeom>
        </p:spPr>
        <p:txBody>
          <a:bodyPr wrap="square">
            <a:spAutoFit/>
          </a:bodyPr>
          <a:lstStyle/>
          <a:p>
            <a:r>
              <a:rPr lang="en-US" sz="1400" b="1" dirty="0">
                <a:solidFill>
                  <a:srgbClr val="FFFF00"/>
                </a:solidFill>
              </a:rPr>
              <a:t>The </a:t>
            </a:r>
            <a:r>
              <a:rPr lang="en-US" sz="1200" b="1" dirty="0">
                <a:solidFill>
                  <a:srgbClr val="FFFF00"/>
                </a:solidFill>
                <a:latin typeface="+mj-lt"/>
              </a:rPr>
              <a:t>premise of this briefing is not just the psycho-moral aspect of moral injury and its relationship to trauma, it is my belief that the groundwork for MI begins long before traumatic events occur. I surmise that trauma exposes the fractures and dents of one’s moral armor leading not only to MI, but to significant moral misconduct that serve to haunt the actor long after the trauma occurs and before the healing begins.</a:t>
            </a:r>
            <a:r>
              <a:rPr lang="en-US" sz="1400" b="1" dirty="0">
                <a:solidFill>
                  <a:srgbClr val="FFFF00"/>
                </a:solidFill>
              </a:rPr>
              <a:t>	</a:t>
            </a:r>
          </a:p>
        </p:txBody>
      </p:sp>
    </p:spTree>
    <p:extLst>
      <p:ext uri="{BB962C8B-B14F-4D97-AF65-F5344CB8AC3E}">
        <p14:creationId xmlns:p14="http://schemas.microsoft.com/office/powerpoint/2010/main" val="3835630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0675" name="Rectangle 3">
            <a:extLst>
              <a:ext uri="{FF2B5EF4-FFF2-40B4-BE49-F238E27FC236}">
                <a16:creationId xmlns:a16="http://schemas.microsoft.com/office/drawing/2014/main" id="{1070D57E-614B-482A-91DF-59DE7662D694}"/>
              </a:ext>
            </a:extLst>
          </p:cNvPr>
          <p:cNvSpPr>
            <a:spLocks noGrp="1" noChangeArrowheads="1"/>
          </p:cNvSpPr>
          <p:nvPr>
            <p:ph idx="1"/>
          </p:nvPr>
        </p:nvSpPr>
        <p:spPr bwMode="auto">
          <a:xfrm>
            <a:off x="80979" y="1136057"/>
            <a:ext cx="12111021" cy="47316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Have a developed and distinctive knowledge base.</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Continue to mature, grow, train and prepare for the art of guidance.</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Demonstrate a healthy confidence in own leadership and knowledge.</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Recognize limitations and biases.</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Recognize need for further information, guidance and seek it.</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Own a honed and developed sense of discernment.</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Own a refined sense of keeping (moral/spiritual) first things first.</a:t>
            </a:r>
          </a:p>
          <a:p>
            <a:pPr marL="228600" indent="-228600">
              <a:spcBef>
                <a:spcPts val="0"/>
              </a:spcBef>
              <a:buClr>
                <a:schemeClr val="tx2"/>
              </a:buClr>
              <a:buFont typeface="+mj-lt"/>
              <a:buAutoNum type="arabicParenR"/>
            </a:pPr>
            <a:endParaRPr lang="en-US" altLang="en-US" sz="1000" b="1" dirty="0">
              <a:solidFill>
                <a:srgbClr val="FFFF00"/>
              </a:solidFill>
              <a:latin typeface="Palatino Linotype" panose="02040502050505030304" pitchFamily="18" charset="0"/>
            </a:endParaRPr>
          </a:p>
          <a:p>
            <a:pPr>
              <a:spcBef>
                <a:spcPts val="0"/>
              </a:spcBef>
              <a:buClr>
                <a:schemeClr val="tx2"/>
              </a:buClr>
              <a:buFont typeface="+mj-lt"/>
              <a:buAutoNum type="arabicParenR"/>
            </a:pPr>
            <a:r>
              <a:rPr lang="en-US" altLang="en-US" sz="2800" b="1" dirty="0">
                <a:solidFill>
                  <a:srgbClr val="FFFF00"/>
                </a:solidFill>
                <a:latin typeface="Palatino Linotype" panose="02040502050505030304" pitchFamily="18" charset="0"/>
              </a:rPr>
              <a:t>A teacher able to pass along moral guidance in teachable moments.</a:t>
            </a:r>
          </a:p>
        </p:txBody>
      </p:sp>
      <p:sp>
        <p:nvSpPr>
          <p:cNvPr id="64515" name="TextBox 2">
            <a:extLst>
              <a:ext uri="{FF2B5EF4-FFF2-40B4-BE49-F238E27FC236}">
                <a16:creationId xmlns:a16="http://schemas.microsoft.com/office/drawing/2014/main" id="{93D29EC8-6791-4018-902D-F91D0D70FFB4}"/>
              </a:ext>
            </a:extLst>
          </p:cNvPr>
          <p:cNvSpPr txBox="1">
            <a:spLocks noChangeArrowheads="1"/>
          </p:cNvSpPr>
          <p:nvPr/>
        </p:nvSpPr>
        <p:spPr bwMode="auto">
          <a:xfrm>
            <a:off x="0" y="172561"/>
            <a:ext cx="1219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rPr>
              <a:t>Traits of the Moral Healer</a:t>
            </a:r>
          </a:p>
        </p:txBody>
      </p:sp>
      <p:sp>
        <p:nvSpPr>
          <p:cNvPr id="2" name="TextBox 1">
            <a:extLst>
              <a:ext uri="{FF2B5EF4-FFF2-40B4-BE49-F238E27FC236}">
                <a16:creationId xmlns:a16="http://schemas.microsoft.com/office/drawing/2014/main" id="{98B74458-1887-4093-A4D1-B06D0E89DBF4}"/>
              </a:ext>
            </a:extLst>
          </p:cNvPr>
          <p:cNvSpPr txBox="1"/>
          <p:nvPr/>
        </p:nvSpPr>
        <p:spPr>
          <a:xfrm>
            <a:off x="3788816" y="6343807"/>
            <a:ext cx="7895110" cy="341632"/>
          </a:xfrm>
          <a:prstGeom prst="rect">
            <a:avLst/>
          </a:prstGeom>
          <a:noFill/>
        </p:spPr>
        <p:txBody>
          <a:bodyPr wrap="none" rtlCol="0" anchor="ctr">
            <a:spAutoFit/>
          </a:bodyPr>
          <a:lstStyle/>
          <a:p>
            <a:pPr marL="0" indent="0">
              <a:lnSpc>
                <a:spcPct val="90000"/>
              </a:lnSpc>
              <a:buClr>
                <a:schemeClr val="tx2"/>
              </a:buClr>
              <a:buNone/>
            </a:pPr>
            <a:r>
              <a:rPr lang="en-US" altLang="en-US" b="1" dirty="0">
                <a:solidFill>
                  <a:srgbClr val="FFFF00"/>
                </a:solidFill>
                <a:latin typeface="Palatino Linotype" panose="02040502050505030304" pitchFamily="18" charset="0"/>
              </a:rPr>
              <a:t>adapted from the book “</a:t>
            </a:r>
            <a:r>
              <a:rPr lang="en-US" altLang="en-US" b="1" i="1" dirty="0">
                <a:solidFill>
                  <a:srgbClr val="FFFF00"/>
                </a:solidFill>
                <a:latin typeface="Palatino Linotype" panose="02040502050505030304" pitchFamily="18" charset="0"/>
              </a:rPr>
              <a:t>The Pastor as Moral Guide”</a:t>
            </a:r>
            <a:r>
              <a:rPr lang="en-US" altLang="en-US" b="1" dirty="0">
                <a:solidFill>
                  <a:srgbClr val="FFFF00"/>
                </a:solidFill>
                <a:latin typeface="Palatino Linotype" panose="02040502050505030304" pitchFamily="18" charset="0"/>
              </a:rPr>
              <a:t> by Rebekah L. Miles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animEffect transition="in" filter="blinds(horizontal)">
                                      <p:cBhvr>
                                        <p:cTn id="7" dur="500"/>
                                        <p:tgtEl>
                                          <p:spTgt spid="540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0675">
                                            <p:txEl>
                                              <p:pRg st="2" end="2"/>
                                            </p:txEl>
                                          </p:spTgt>
                                        </p:tgtEl>
                                        <p:attrNameLst>
                                          <p:attrName>style.visibility</p:attrName>
                                        </p:attrNameLst>
                                      </p:cBhvr>
                                      <p:to>
                                        <p:strVal val="visible"/>
                                      </p:to>
                                    </p:set>
                                    <p:animEffect transition="in" filter="blinds(horizontal)">
                                      <p:cBhvr>
                                        <p:cTn id="12" dur="500"/>
                                        <p:tgtEl>
                                          <p:spTgt spid="5406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0675">
                                            <p:txEl>
                                              <p:pRg st="4" end="4"/>
                                            </p:txEl>
                                          </p:spTgt>
                                        </p:tgtEl>
                                        <p:attrNameLst>
                                          <p:attrName>style.visibility</p:attrName>
                                        </p:attrNameLst>
                                      </p:cBhvr>
                                      <p:to>
                                        <p:strVal val="visible"/>
                                      </p:to>
                                    </p:set>
                                    <p:animEffect transition="in" filter="blinds(horizontal)">
                                      <p:cBhvr>
                                        <p:cTn id="17" dur="500"/>
                                        <p:tgtEl>
                                          <p:spTgt spid="54067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40675">
                                            <p:txEl>
                                              <p:pRg st="6" end="6"/>
                                            </p:txEl>
                                          </p:spTgt>
                                        </p:tgtEl>
                                        <p:attrNameLst>
                                          <p:attrName>style.visibility</p:attrName>
                                        </p:attrNameLst>
                                      </p:cBhvr>
                                      <p:to>
                                        <p:strVal val="visible"/>
                                      </p:to>
                                    </p:set>
                                    <p:animEffect transition="in" filter="blinds(horizontal)">
                                      <p:cBhvr>
                                        <p:cTn id="22" dur="500"/>
                                        <p:tgtEl>
                                          <p:spTgt spid="540675">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40675">
                                            <p:txEl>
                                              <p:pRg st="8" end="8"/>
                                            </p:txEl>
                                          </p:spTgt>
                                        </p:tgtEl>
                                        <p:attrNameLst>
                                          <p:attrName>style.visibility</p:attrName>
                                        </p:attrNameLst>
                                      </p:cBhvr>
                                      <p:to>
                                        <p:strVal val="visible"/>
                                      </p:to>
                                    </p:set>
                                    <p:animEffect transition="in" filter="blinds(horizontal)">
                                      <p:cBhvr>
                                        <p:cTn id="27" dur="500"/>
                                        <p:tgtEl>
                                          <p:spTgt spid="540675">
                                            <p:txEl>
                                              <p:pRg st="8" end="8"/>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40675">
                                            <p:txEl>
                                              <p:pRg st="10" end="10"/>
                                            </p:txEl>
                                          </p:spTgt>
                                        </p:tgtEl>
                                        <p:attrNameLst>
                                          <p:attrName>style.visibility</p:attrName>
                                        </p:attrNameLst>
                                      </p:cBhvr>
                                      <p:to>
                                        <p:strVal val="visible"/>
                                      </p:to>
                                    </p:set>
                                    <p:animEffect transition="in" filter="blinds(horizontal)">
                                      <p:cBhvr>
                                        <p:cTn id="32" dur="500"/>
                                        <p:tgtEl>
                                          <p:spTgt spid="540675">
                                            <p:txEl>
                                              <p:pRg st="10" end="1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40675">
                                            <p:txEl>
                                              <p:pRg st="12" end="12"/>
                                            </p:txEl>
                                          </p:spTgt>
                                        </p:tgtEl>
                                        <p:attrNameLst>
                                          <p:attrName>style.visibility</p:attrName>
                                        </p:attrNameLst>
                                      </p:cBhvr>
                                      <p:to>
                                        <p:strVal val="visible"/>
                                      </p:to>
                                    </p:set>
                                    <p:animEffect transition="in" filter="blinds(horizontal)">
                                      <p:cBhvr>
                                        <p:cTn id="37" dur="500"/>
                                        <p:tgtEl>
                                          <p:spTgt spid="540675">
                                            <p:txEl>
                                              <p:pRg st="12" end="1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40675">
                                            <p:txEl>
                                              <p:pRg st="14" end="14"/>
                                            </p:txEl>
                                          </p:spTgt>
                                        </p:tgtEl>
                                        <p:attrNameLst>
                                          <p:attrName>style.visibility</p:attrName>
                                        </p:attrNameLst>
                                      </p:cBhvr>
                                      <p:to>
                                        <p:strVal val="visible"/>
                                      </p:to>
                                    </p:set>
                                    <p:animEffect transition="in" filter="blinds(horizontal)">
                                      <p:cBhvr>
                                        <p:cTn id="42" dur="500"/>
                                        <p:tgtEl>
                                          <p:spTgt spid="5406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4998F7FF-2CC4-496E-945C-DD57AB0BD41B}"/>
              </a:ext>
            </a:extLst>
          </p:cNvPr>
          <p:cNvSpPr>
            <a:spLocks noChangeArrowheads="1"/>
          </p:cNvSpPr>
          <p:nvPr/>
        </p:nvSpPr>
        <p:spPr bwMode="auto">
          <a:xfrm>
            <a:off x="385762" y="1343927"/>
            <a:ext cx="11134725"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ea typeface="Arial Unicode MS" pitchFamily="34" charset="-128"/>
              </a:rPr>
              <a:t>“No one man, for any considerable period, can wear one face to himself, and another to the multitude, without finally getting bewildered as to which may be true”</a:t>
            </a:r>
          </a:p>
          <a:p>
            <a:pPr algn="ctr"/>
            <a:endParaRPr lang="en-US" altLang="en-US" sz="3200" dirty="0">
              <a:solidFill>
                <a:srgbClr val="FFFF00"/>
              </a:solidFill>
              <a:latin typeface="Palatino Linotype" panose="02040502050505030304" pitchFamily="18" charset="0"/>
            </a:endParaRPr>
          </a:p>
          <a:p>
            <a:pPr algn="ctr"/>
            <a:r>
              <a:rPr lang="en-US" altLang="en-US" sz="3200" b="1" i="1" dirty="0">
                <a:solidFill>
                  <a:srgbClr val="FFFF00"/>
                </a:solidFill>
                <a:latin typeface="Palatino Linotype" panose="02040502050505030304" pitchFamily="18" charset="0"/>
                <a:ea typeface="Arial Unicode MS" pitchFamily="34" charset="-128"/>
              </a:rPr>
              <a:t>Nathaniel Hawthorne</a:t>
            </a:r>
          </a:p>
          <a:p>
            <a:pPr algn="ctr"/>
            <a:r>
              <a:rPr lang="en-US" altLang="en-US" sz="3200" b="1" dirty="0">
                <a:solidFill>
                  <a:srgbClr val="FFFF00"/>
                </a:solidFill>
                <a:latin typeface="Palatino Linotype" panose="02040502050505030304" pitchFamily="18" charset="0"/>
                <a:ea typeface="Arial Unicode MS" pitchFamily="34" charset="-128"/>
              </a:rPr>
              <a:t>(1804-1864)</a:t>
            </a:r>
            <a:endParaRPr lang="en-US" altLang="en-US" sz="3200" dirty="0">
              <a:solidFill>
                <a:srgbClr val="FFFF00"/>
              </a:solidFill>
              <a:latin typeface="Palatino Linotype" panose="0204050205050503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6C22F563-902B-4808-9F53-9A358E38E599}"/>
              </a:ext>
            </a:extLst>
          </p:cNvPr>
          <p:cNvSpPr>
            <a:spLocks noGrp="1"/>
          </p:cNvSpPr>
          <p:nvPr>
            <p:ph idx="1"/>
          </p:nvPr>
        </p:nvSpPr>
        <p:spPr>
          <a:xfrm>
            <a:off x="143123" y="1109662"/>
            <a:ext cx="11672515" cy="5633044"/>
          </a:xfrm>
        </p:spPr>
        <p:txBody>
          <a:bodyPr>
            <a:noAutofit/>
          </a:bodyPr>
          <a:lstStyle/>
          <a:p>
            <a:pPr eaLnBrk="1" hangingPunct="1">
              <a:lnSpc>
                <a:spcPct val="90000"/>
              </a:lnSpc>
              <a:buFont typeface="Arial" panose="020B0604020202020204" pitchFamily="34" charset="0"/>
              <a:buNone/>
            </a:pPr>
            <a:r>
              <a:rPr lang="en-US" altLang="en-US" sz="2400" b="1" dirty="0">
                <a:solidFill>
                  <a:srgbClr val="FFFF00"/>
                </a:solidFill>
              </a:rPr>
              <a:t>“Man has a natural aptitude for virtue; but the perfection of virtue must be acquired by man by means of some kind of training”</a:t>
            </a:r>
          </a:p>
          <a:p>
            <a:pPr eaLnBrk="1" hangingPunct="1">
              <a:lnSpc>
                <a:spcPct val="90000"/>
              </a:lnSpc>
              <a:buFont typeface="Arial" panose="020B0604020202020204" pitchFamily="34" charset="0"/>
              <a:buNone/>
            </a:pPr>
            <a:r>
              <a:rPr lang="en-US" altLang="en-US" sz="2400" b="1" dirty="0">
                <a:solidFill>
                  <a:srgbClr val="FFFF00"/>
                </a:solidFill>
              </a:rPr>
              <a:t>						St.  Thomas  Aquinas</a:t>
            </a:r>
          </a:p>
          <a:p>
            <a:pPr eaLnBrk="1" hangingPunct="1">
              <a:lnSpc>
                <a:spcPct val="90000"/>
              </a:lnSpc>
              <a:buFont typeface="Arial" panose="020B0604020202020204" pitchFamily="34" charset="0"/>
              <a:buNone/>
            </a:pPr>
            <a:endParaRPr lang="en-US" altLang="en-US" sz="2400" b="1" dirty="0">
              <a:solidFill>
                <a:srgbClr val="FFFF00"/>
              </a:solidFill>
            </a:endParaRPr>
          </a:p>
          <a:p>
            <a:pPr eaLnBrk="1" hangingPunct="1">
              <a:lnSpc>
                <a:spcPct val="90000"/>
              </a:lnSpc>
              <a:buFont typeface="Arial" panose="020B0604020202020204" pitchFamily="34" charset="0"/>
              <a:buNone/>
            </a:pPr>
            <a:r>
              <a:rPr lang="en-US" altLang="en-US" sz="2400" b="1" dirty="0">
                <a:solidFill>
                  <a:srgbClr val="FFFF00"/>
                </a:solidFill>
              </a:rPr>
              <a:t>“Ethical compromises erect social and emotional barriers between people- barriers that stubborn are hard to discuss. Tainted character is bad enough; strained relationships can be worse. Ethical compromise creates both”</a:t>
            </a:r>
          </a:p>
          <a:p>
            <a:pPr eaLnBrk="1" hangingPunct="1">
              <a:lnSpc>
                <a:spcPct val="90000"/>
              </a:lnSpc>
              <a:buFont typeface="Arial" panose="020B0604020202020204" pitchFamily="34" charset="0"/>
              <a:buNone/>
            </a:pPr>
            <a:r>
              <a:rPr lang="en-US" altLang="en-US" sz="2400" b="1" dirty="0">
                <a:solidFill>
                  <a:srgbClr val="FFFF00"/>
                </a:solidFill>
              </a:rPr>
              <a:t>						Howard and Korver</a:t>
            </a:r>
          </a:p>
          <a:p>
            <a:pPr eaLnBrk="1" hangingPunct="1">
              <a:lnSpc>
                <a:spcPct val="90000"/>
              </a:lnSpc>
              <a:buFont typeface="Arial" panose="020B0604020202020204" pitchFamily="34" charset="0"/>
              <a:buNone/>
            </a:pPr>
            <a:endParaRPr lang="en-US" altLang="en-US" sz="2400" b="1" dirty="0">
              <a:solidFill>
                <a:srgbClr val="FFFF00"/>
              </a:solidFill>
            </a:endParaRPr>
          </a:p>
          <a:p>
            <a:pPr eaLnBrk="1" hangingPunct="1">
              <a:lnSpc>
                <a:spcPct val="90000"/>
              </a:lnSpc>
              <a:buFont typeface="Arial" panose="020B0604020202020204" pitchFamily="34" charset="0"/>
              <a:buNone/>
            </a:pPr>
            <a:r>
              <a:rPr lang="en-US" altLang="en-US" sz="2400" b="1" dirty="0">
                <a:solidFill>
                  <a:srgbClr val="FFFF00"/>
                </a:solidFill>
              </a:rPr>
              <a:t>“My concern with Abu Ghraib involve the number of individuals on the lower end of the chain of command who were willing to follow illegal orders, and the number who simply look the other way while the abuses were taking place’</a:t>
            </a:r>
          </a:p>
          <a:p>
            <a:pPr eaLnBrk="1" hangingPunct="1">
              <a:lnSpc>
                <a:spcPct val="90000"/>
              </a:lnSpc>
              <a:buFont typeface="Arial" panose="020B0604020202020204" pitchFamily="34" charset="0"/>
              <a:buNone/>
            </a:pPr>
            <a:r>
              <a:rPr lang="en-US" altLang="en-US" sz="2400" b="1" dirty="0">
                <a:solidFill>
                  <a:srgbClr val="FFFF00"/>
                </a:solidFill>
              </a:rPr>
              <a:t>						Dick Couch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7">
            <a:extLst>
              <a:ext uri="{FF2B5EF4-FFF2-40B4-BE49-F238E27FC236}">
                <a16:creationId xmlns:a16="http://schemas.microsoft.com/office/drawing/2014/main" id="{9CC0876F-4135-40A3-B66B-C4FCABA07518}"/>
              </a:ext>
            </a:extLst>
          </p:cNvPr>
          <p:cNvSpPr txBox="1">
            <a:spLocks noChangeArrowheads="1"/>
          </p:cNvSpPr>
          <p:nvPr/>
        </p:nvSpPr>
        <p:spPr bwMode="auto">
          <a:xfrm>
            <a:off x="181769" y="860225"/>
            <a:ext cx="11828461"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000" b="1" dirty="0">
                <a:solidFill>
                  <a:srgbClr val="FFFF00"/>
                </a:solidFill>
                <a:latin typeface="Palatino Linotype" panose="02040502050505030304" pitchFamily="18" charset="0"/>
              </a:rPr>
              <a:t>Jonathan Shay, “Achilles in Vietnam: Combat Trauma and The Undoing Of Character”</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_____________. “Odysseus in America: Combat Trauma and the Trial of Homecoming”</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James H. Toner, “True Faith and Allegiance: The Burden of Military Ethics”</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Dave Grossman, “On Killing: The Psychological Costs of Learning to Kill in War and Society”</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_______________, On Combat, The Psychology and Physiology of Deadly Combat in War and Peace”</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Leonard Wong and Stephen J. </a:t>
            </a:r>
            <a:r>
              <a:rPr lang="en-US" altLang="en-US" sz="2000" b="1" dirty="0" err="1">
                <a:solidFill>
                  <a:srgbClr val="FFFF00"/>
                </a:solidFill>
                <a:latin typeface="Palatino Linotype" panose="02040502050505030304" pitchFamily="18" charset="0"/>
              </a:rPr>
              <a:t>Gerras</a:t>
            </a:r>
            <a:r>
              <a:rPr lang="en-US" altLang="en-US" sz="2000" b="1" dirty="0">
                <a:solidFill>
                  <a:srgbClr val="FFFF00"/>
                </a:solidFill>
                <a:latin typeface="Palatino Linotype" panose="02040502050505030304" pitchFamily="18" charset="0"/>
              </a:rPr>
              <a:t>, “Lying to Ourselves: Dishonesty in the Army Profession”</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Don M. Snider and Alexander P. Shine, “A Soldier’s Morality, Religion, and Our Professional Ethic: Does the Army’s Culture Facilitate Integration, Character Development, and Trust in the Profession?”</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Bernard Verkamp “The Moral Treatment of Returning Warriors in Early Medieval and Modern Times”</a:t>
            </a:r>
          </a:p>
          <a:p>
            <a:endParaRPr lang="en-US" altLang="en-US" sz="2000" b="1" dirty="0">
              <a:solidFill>
                <a:srgbClr val="FFFF00"/>
              </a:solidFill>
              <a:latin typeface="Palatino Linotype" panose="02040502050505030304" pitchFamily="18" charset="0"/>
            </a:endParaRPr>
          </a:p>
        </p:txBody>
      </p:sp>
      <p:sp>
        <p:nvSpPr>
          <p:cNvPr id="73731" name="TextBox 2">
            <a:extLst>
              <a:ext uri="{FF2B5EF4-FFF2-40B4-BE49-F238E27FC236}">
                <a16:creationId xmlns:a16="http://schemas.microsoft.com/office/drawing/2014/main" id="{4AA68A93-F64F-43B8-B915-34274B2D4ACA}"/>
              </a:ext>
            </a:extLst>
          </p:cNvPr>
          <p:cNvSpPr txBox="1">
            <a:spLocks noChangeArrowheads="1"/>
          </p:cNvSpPr>
          <p:nvPr/>
        </p:nvSpPr>
        <p:spPr bwMode="auto">
          <a:xfrm>
            <a:off x="0" y="72991"/>
            <a:ext cx="1219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000" b="1" dirty="0">
                <a:solidFill>
                  <a:srgbClr val="FFFF00"/>
                </a:solidFill>
                <a:latin typeface="Palatino Linotype" panose="02040502050505030304" pitchFamily="18" charset="0"/>
              </a:rPr>
              <a:t>Recommended Reading List</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7">
            <a:extLst>
              <a:ext uri="{FF2B5EF4-FFF2-40B4-BE49-F238E27FC236}">
                <a16:creationId xmlns:a16="http://schemas.microsoft.com/office/drawing/2014/main" id="{0E47C215-666B-4208-869A-1A398CEADBB9}"/>
              </a:ext>
            </a:extLst>
          </p:cNvPr>
          <p:cNvSpPr txBox="1">
            <a:spLocks noChangeArrowheads="1"/>
          </p:cNvSpPr>
          <p:nvPr/>
        </p:nvSpPr>
        <p:spPr bwMode="auto">
          <a:xfrm>
            <a:off x="552450" y="1354216"/>
            <a:ext cx="11087099"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400" b="1" dirty="0">
                <a:solidFill>
                  <a:srgbClr val="FFFF00"/>
                </a:solidFill>
                <a:latin typeface="Palatino Linotype" panose="02040502050505030304" pitchFamily="18" charset="0"/>
              </a:rPr>
              <a:t>Lloyd J. Matthews, F., ed.,  “Forging the Warrior’s Character: Moral Precepts from the Cadet Prayer”</a:t>
            </a:r>
          </a:p>
          <a:p>
            <a:endParaRPr lang="en-US" altLang="en-US" sz="1200" b="1" dirty="0">
              <a:solidFill>
                <a:srgbClr val="FFFF00"/>
              </a:solidFill>
              <a:latin typeface="Palatino Linotype" panose="02040502050505030304" pitchFamily="18" charset="0"/>
            </a:endParaRPr>
          </a:p>
          <a:p>
            <a:r>
              <a:rPr lang="en-US" altLang="en-US" sz="2400" b="1" dirty="0">
                <a:solidFill>
                  <a:srgbClr val="FFFF00"/>
                </a:solidFill>
                <a:latin typeface="Palatino Linotype" panose="02040502050505030304" pitchFamily="18" charset="0"/>
              </a:rPr>
              <a:t>Jonathan Sacks, “Essays on Ethics: A Weekly Reading of the Jewish Bible”</a:t>
            </a:r>
          </a:p>
          <a:p>
            <a:endParaRPr lang="en-US" altLang="en-US" sz="1200" b="1" dirty="0">
              <a:solidFill>
                <a:srgbClr val="FFFF00"/>
              </a:solidFill>
              <a:latin typeface="Palatino Linotype" panose="02040502050505030304" pitchFamily="18" charset="0"/>
            </a:endParaRPr>
          </a:p>
          <a:p>
            <a:r>
              <a:rPr lang="en-US" altLang="en-US" sz="2400" b="1" dirty="0">
                <a:solidFill>
                  <a:srgbClr val="FFFF00"/>
                </a:solidFill>
                <a:latin typeface="Palatino Linotype" panose="02040502050505030304" pitchFamily="18" charset="0"/>
              </a:rPr>
              <a:t>Duane Larson and Jeff Zust, “Care for the Sorrowing Soul: Healing Moral Injuries from Military Service and Implications for the Rest of Us”</a:t>
            </a:r>
          </a:p>
          <a:p>
            <a:endParaRPr lang="en-US" altLang="en-US" sz="1200" b="1" dirty="0">
              <a:solidFill>
                <a:srgbClr val="FFFF00"/>
              </a:solidFill>
              <a:latin typeface="Palatino Linotype" panose="02040502050505030304" pitchFamily="18" charset="0"/>
            </a:endParaRPr>
          </a:p>
          <a:p>
            <a:r>
              <a:rPr lang="en-US" altLang="en-US" sz="2400" b="1" dirty="0">
                <a:solidFill>
                  <a:srgbClr val="FFFF00"/>
                </a:solidFill>
                <a:latin typeface="Palatino Linotype" panose="02040502050505030304" pitchFamily="18" charset="0"/>
              </a:rPr>
              <a:t>C.S. Lewis, “The Inner Circle”</a:t>
            </a:r>
          </a:p>
          <a:p>
            <a:endParaRPr lang="en-US" altLang="en-US" sz="1200" b="1" dirty="0">
              <a:solidFill>
                <a:srgbClr val="FFFF00"/>
              </a:solidFill>
              <a:latin typeface="Palatino Linotype" panose="02040502050505030304" pitchFamily="18" charset="0"/>
            </a:endParaRPr>
          </a:p>
          <a:p>
            <a:r>
              <a:rPr lang="en-US" altLang="en-US" sz="2400" b="1" dirty="0">
                <a:solidFill>
                  <a:srgbClr val="FFFF00"/>
                </a:solidFill>
                <a:latin typeface="Palatino Linotype" panose="02040502050505030304" pitchFamily="18" charset="0"/>
              </a:rPr>
              <a:t>John Fletcher Lord Moulton, “Law and Manners,” </a:t>
            </a:r>
            <a:r>
              <a:rPr lang="en-US" altLang="en-US" sz="2400" b="1" i="1" dirty="0">
                <a:solidFill>
                  <a:srgbClr val="FFFF00"/>
                </a:solidFill>
                <a:latin typeface="Palatino Linotype" panose="02040502050505030304" pitchFamily="18" charset="0"/>
              </a:rPr>
              <a:t>Atlantic Monthly, </a:t>
            </a:r>
            <a:r>
              <a:rPr lang="en-US" altLang="en-US" sz="2400" b="1" dirty="0">
                <a:solidFill>
                  <a:srgbClr val="FFFF00"/>
                </a:solidFill>
                <a:latin typeface="Palatino Linotype" panose="02040502050505030304" pitchFamily="18" charset="0"/>
              </a:rPr>
              <a:t>1924</a:t>
            </a:r>
          </a:p>
          <a:p>
            <a:endParaRPr lang="en-US" altLang="en-US" sz="2400" b="1" dirty="0">
              <a:solidFill>
                <a:srgbClr val="FFFF00"/>
              </a:solidFill>
              <a:latin typeface="Palatino Linotype" panose="02040502050505030304" pitchFamily="18" charset="0"/>
            </a:endParaRPr>
          </a:p>
          <a:p>
            <a:r>
              <a:rPr lang="en-US" altLang="en-US" sz="2400" b="1" dirty="0">
                <a:solidFill>
                  <a:srgbClr val="FFFF00"/>
                </a:solidFill>
                <a:latin typeface="Palatino Linotype" panose="02040502050505030304" pitchFamily="18" charset="0"/>
              </a:rPr>
              <a:t>Tom Frame, ed., Moral Injury: Unseen Wounds in an Age of Barbarism</a:t>
            </a:r>
          </a:p>
          <a:p>
            <a:endParaRPr lang="en-US" altLang="en-US" sz="1200" b="1" dirty="0">
              <a:solidFill>
                <a:srgbClr val="FFFF00"/>
              </a:solidFill>
              <a:latin typeface="Palatino Linotype" panose="02040502050505030304" pitchFamily="18" charset="0"/>
            </a:endParaRPr>
          </a:p>
        </p:txBody>
      </p:sp>
      <p:sp>
        <p:nvSpPr>
          <p:cNvPr id="74755" name="TextBox 2">
            <a:extLst>
              <a:ext uri="{FF2B5EF4-FFF2-40B4-BE49-F238E27FC236}">
                <a16:creationId xmlns:a16="http://schemas.microsoft.com/office/drawing/2014/main" id="{C067F2E9-9826-4D82-8F8F-4C489A777418}"/>
              </a:ext>
            </a:extLst>
          </p:cNvPr>
          <p:cNvSpPr txBox="1">
            <a:spLocks noChangeArrowheads="1"/>
          </p:cNvSpPr>
          <p:nvPr/>
        </p:nvSpPr>
        <p:spPr bwMode="auto">
          <a:xfrm>
            <a:off x="0" y="71344"/>
            <a:ext cx="1219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rPr>
              <a:t>Recommended Reading List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7">
            <a:extLst>
              <a:ext uri="{FF2B5EF4-FFF2-40B4-BE49-F238E27FC236}">
                <a16:creationId xmlns:a16="http://schemas.microsoft.com/office/drawing/2014/main" id="{CD2E8920-6F80-4A4F-90A9-EA87E02684F0}"/>
              </a:ext>
            </a:extLst>
          </p:cNvPr>
          <p:cNvSpPr txBox="1">
            <a:spLocks noChangeArrowheads="1"/>
          </p:cNvSpPr>
          <p:nvPr/>
        </p:nvSpPr>
        <p:spPr bwMode="auto">
          <a:xfrm>
            <a:off x="71438" y="1458487"/>
            <a:ext cx="12049124"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r>
              <a:rPr lang="en-US" altLang="en-US" sz="2000" b="1" dirty="0">
                <a:solidFill>
                  <a:srgbClr val="FFFF00"/>
                </a:solidFill>
                <a:latin typeface="Palatino Linotype" panose="02040502050505030304" pitchFamily="18" charset="0"/>
              </a:rPr>
              <a:t>George M. Clifford III, “Duty at All Costs,” </a:t>
            </a:r>
            <a:r>
              <a:rPr lang="en-US" altLang="en-US" sz="2000" b="1" dirty="0">
                <a:solidFill>
                  <a:srgbClr val="FFFF00"/>
                </a:solidFill>
                <a:latin typeface="Lucida Calligraphy" panose="03010101010101010101" pitchFamily="66" charset="0"/>
              </a:rPr>
              <a:t>Naval War College Review</a:t>
            </a:r>
            <a:r>
              <a:rPr lang="en-US" altLang="en-US" sz="2000" b="1" dirty="0">
                <a:solidFill>
                  <a:srgbClr val="FFFF00"/>
                </a:solidFill>
                <a:latin typeface="Palatino Linotype" panose="02040502050505030304" pitchFamily="18" charset="0"/>
              </a:rPr>
              <a:t>, Winter 2007, Vol 60, no 1</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Andrew Milburn, “Breaking Ranks: Dissent and the Military Professional,” </a:t>
            </a:r>
            <a:r>
              <a:rPr lang="en-US" altLang="en-US" sz="2000" b="1" dirty="0">
                <a:solidFill>
                  <a:srgbClr val="FFFF00"/>
                </a:solidFill>
                <a:latin typeface="Lucida Calligraphy" panose="03010101010101010101" pitchFamily="66" charset="0"/>
              </a:rPr>
              <a:t>Joint Forces Quarterly</a:t>
            </a:r>
            <a:r>
              <a:rPr lang="en-US" altLang="en-US" sz="2000" b="1" dirty="0">
                <a:solidFill>
                  <a:srgbClr val="FFFF00"/>
                </a:solidFill>
                <a:latin typeface="Palatino Linotype" panose="02040502050505030304" pitchFamily="18" charset="0"/>
              </a:rPr>
              <a:t>, Issue 59, 4</a:t>
            </a:r>
            <a:r>
              <a:rPr lang="en-US" altLang="en-US" sz="2000" b="1" baseline="30000" dirty="0">
                <a:solidFill>
                  <a:srgbClr val="FFFF00"/>
                </a:solidFill>
                <a:latin typeface="Palatino Linotype" panose="02040502050505030304" pitchFamily="18" charset="0"/>
              </a:rPr>
              <a:t>th</a:t>
            </a:r>
            <a:r>
              <a:rPr lang="en-US" altLang="en-US" sz="2000" b="1" dirty="0">
                <a:solidFill>
                  <a:srgbClr val="FFFF00"/>
                </a:solidFill>
                <a:latin typeface="Palatino Linotype" panose="02040502050505030304" pitchFamily="18" charset="0"/>
              </a:rPr>
              <a:t> Quarter 2010</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Gabriel Schoenfeld, “Legalism in Wartime,” </a:t>
            </a:r>
            <a:r>
              <a:rPr lang="en-US" altLang="en-US" sz="2000" b="1" dirty="0">
                <a:solidFill>
                  <a:srgbClr val="FFFF00"/>
                </a:solidFill>
                <a:latin typeface="Lucida Calligraphy" panose="03010101010101010101" pitchFamily="66" charset="0"/>
              </a:rPr>
              <a:t>National Affairs</a:t>
            </a:r>
            <a:r>
              <a:rPr lang="en-US" altLang="en-US" sz="2000" b="1" dirty="0">
                <a:solidFill>
                  <a:srgbClr val="FFFF00"/>
                </a:solidFill>
                <a:latin typeface="Palatino Linotype" panose="02040502050505030304" pitchFamily="18" charset="0"/>
              </a:rPr>
              <a:t>, Number 7, Spring 2011</a:t>
            </a:r>
          </a:p>
          <a:p>
            <a:endParaRPr lang="en-US" altLang="en-US" sz="2000" b="1" dirty="0">
              <a:solidFill>
                <a:srgbClr val="FFFF00"/>
              </a:solidFill>
              <a:latin typeface="Palatino Linotype" panose="02040502050505030304" pitchFamily="18" charset="0"/>
            </a:endParaRPr>
          </a:p>
          <a:p>
            <a:r>
              <a:rPr lang="en-US" altLang="en-US" sz="2000" b="1" dirty="0">
                <a:solidFill>
                  <a:srgbClr val="FFFF00"/>
                </a:solidFill>
                <a:latin typeface="Palatino Linotype" panose="02040502050505030304" pitchFamily="18" charset="0"/>
              </a:rPr>
              <a:t>Dean Ludwig and Clinton Longenecker, “The Bathsheba Syndrome: The Ethical Failure of Successful Leaders”</a:t>
            </a:r>
          </a:p>
          <a:p>
            <a:endParaRPr lang="en-US" altLang="en-US" sz="1200" b="1" dirty="0">
              <a:solidFill>
                <a:srgbClr val="FFFF00"/>
              </a:solidFill>
              <a:latin typeface="Palatino Linotype" panose="0204050205050503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Peter French’s essay, “The Two-Collar War,” in the book War and Moral Dissonance</a:t>
            </a:r>
            <a:r>
              <a:rPr lang="en-US" sz="2000" b="1" dirty="0">
                <a:solidFill>
                  <a:srgbClr val="FFFF00"/>
                </a:solidFill>
                <a:latin typeface="Palatino Linotype" panose="02040502050505030304" pitchFamily="18" charset="0"/>
                <a:ea typeface="Calibri" panose="020F0502020204030204" pitchFamily="34" charset="0"/>
                <a:cs typeface="Times New Roman" panose="02020603050405020304" pitchFamily="18" charset="0"/>
              </a:rPr>
              <a:t>.</a:t>
            </a:r>
          </a:p>
          <a:p>
            <a:pPr marL="0" marR="0">
              <a:spcBef>
                <a:spcPts val="0"/>
              </a:spcBef>
            </a:pPr>
            <a:endParaRPr lang="en-US" sz="1200" b="1" dirty="0">
              <a:solidFill>
                <a:srgbClr val="FFFF00"/>
              </a:solidFill>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Rita Nakashima Brock and Gabriella </a:t>
            </a:r>
            <a:r>
              <a:rPr lang="en-US" sz="2000" b="1" dirty="0" err="1">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Lettini</a:t>
            </a: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 Soul Repair: Recovering from Moral Injury after War. </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Shira </a:t>
            </a:r>
            <a:r>
              <a:rPr lang="en-US" sz="2000" b="1" dirty="0" err="1">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Maguen</a:t>
            </a: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 and Brett </a:t>
            </a:r>
            <a:r>
              <a:rPr lang="en-US" sz="2000" b="1" dirty="0" err="1">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Litz</a:t>
            </a: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 “Moral Injury in Veterans of War,” PTSD Research Quarterly, 2012, </a:t>
            </a:r>
            <a:endPar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endParaRPr lang="en-US" altLang="en-US" sz="2000" b="1" dirty="0">
              <a:solidFill>
                <a:srgbClr val="FFFF00"/>
              </a:solidFill>
              <a:latin typeface="Palatino Linotype" panose="02040502050505030304" pitchFamily="18" charset="0"/>
            </a:endParaRPr>
          </a:p>
          <a:p>
            <a:endParaRPr lang="en-US" altLang="en-US" sz="2000" b="1" dirty="0">
              <a:solidFill>
                <a:srgbClr val="FFFF00"/>
              </a:solidFill>
              <a:latin typeface="Palatino Linotype" panose="02040502050505030304" pitchFamily="18" charset="0"/>
            </a:endParaRPr>
          </a:p>
          <a:p>
            <a:endParaRPr lang="en-US" altLang="en-US" sz="2000" b="1" dirty="0">
              <a:solidFill>
                <a:srgbClr val="FFFF00"/>
              </a:solidFill>
              <a:latin typeface="Palatino Linotype" panose="02040502050505030304" pitchFamily="18" charset="0"/>
            </a:endParaRPr>
          </a:p>
          <a:p>
            <a:endParaRPr lang="en-US" altLang="en-US" sz="2000" b="1" dirty="0">
              <a:solidFill>
                <a:srgbClr val="FFFF00"/>
              </a:solidFill>
              <a:latin typeface="Palatino Linotype" panose="02040502050505030304" pitchFamily="18" charset="0"/>
            </a:endParaRPr>
          </a:p>
        </p:txBody>
      </p:sp>
      <p:sp>
        <p:nvSpPr>
          <p:cNvPr id="75779" name="TextBox 2">
            <a:extLst>
              <a:ext uri="{FF2B5EF4-FFF2-40B4-BE49-F238E27FC236}">
                <a16:creationId xmlns:a16="http://schemas.microsoft.com/office/drawing/2014/main" id="{6F414C0B-7E33-45BC-80AB-29C9876218EE}"/>
              </a:ext>
            </a:extLst>
          </p:cNvPr>
          <p:cNvSpPr txBox="1">
            <a:spLocks noChangeArrowheads="1"/>
          </p:cNvSpPr>
          <p:nvPr/>
        </p:nvSpPr>
        <p:spPr bwMode="auto">
          <a:xfrm>
            <a:off x="0" y="319087"/>
            <a:ext cx="1219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rPr>
              <a:t>Recommended Reading List</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TextBox 2">
            <a:extLst>
              <a:ext uri="{FF2B5EF4-FFF2-40B4-BE49-F238E27FC236}">
                <a16:creationId xmlns:a16="http://schemas.microsoft.com/office/drawing/2014/main" id="{6F414C0B-7E33-45BC-80AB-29C9876218EE}"/>
              </a:ext>
            </a:extLst>
          </p:cNvPr>
          <p:cNvSpPr txBox="1">
            <a:spLocks noChangeArrowheads="1"/>
          </p:cNvSpPr>
          <p:nvPr/>
        </p:nvSpPr>
        <p:spPr bwMode="auto">
          <a:xfrm>
            <a:off x="0" y="319087"/>
            <a:ext cx="1219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4400" b="1" dirty="0">
                <a:solidFill>
                  <a:srgbClr val="FFFF00"/>
                </a:solidFill>
                <a:latin typeface="Palatino Linotype" panose="02040502050505030304" pitchFamily="18" charset="0"/>
              </a:rPr>
              <a:t>Recommended Reading List</a:t>
            </a:r>
          </a:p>
        </p:txBody>
      </p:sp>
      <p:sp>
        <p:nvSpPr>
          <p:cNvPr id="2" name="TextBox 1">
            <a:extLst>
              <a:ext uri="{FF2B5EF4-FFF2-40B4-BE49-F238E27FC236}">
                <a16:creationId xmlns:a16="http://schemas.microsoft.com/office/drawing/2014/main" id="{261474F5-F947-4B54-BF08-3914E7E153C4}"/>
              </a:ext>
            </a:extLst>
          </p:cNvPr>
          <p:cNvSpPr txBox="1"/>
          <p:nvPr/>
        </p:nvSpPr>
        <p:spPr>
          <a:xfrm>
            <a:off x="358858" y="1408066"/>
            <a:ext cx="11201015" cy="4278094"/>
          </a:xfrm>
          <a:prstGeom prst="rect">
            <a:avLst/>
          </a:prstGeom>
          <a:noFill/>
        </p:spPr>
        <p:txBody>
          <a:bodyPr wrap="none" rtlCol="0">
            <a:spAutoFit/>
          </a:bodyPr>
          <a:lstStyle/>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Peter Marin, “Living in Moral Pain,” originally published in “Psychology Today” in Nov 1981.</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Dr. Edward Tick, </a:t>
            </a: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War and the Soul: Healing Our Nation's Veterans from Post-Traumatic </a:t>
            </a:r>
          </a:p>
          <a:p>
            <a:pPr marL="0" marR="0">
              <a:spcBef>
                <a:spcPts val="0"/>
              </a:spcBef>
            </a:pPr>
            <a:r>
              <a:rPr lang="en-US" sz="2000" b="1" dirty="0">
                <a:solidFill>
                  <a:srgbClr val="FFFF00"/>
                </a:solidFill>
                <a:latin typeface="Palatino Linotype" panose="02040502050505030304" pitchFamily="18" charset="0"/>
                <a:ea typeface="Calibri" panose="020F0502020204030204" pitchFamily="34" charset="0"/>
                <a:cs typeface="Arial" panose="020B0604020202020204" pitchFamily="34" charset="0"/>
              </a:rPr>
              <a:t>	</a:t>
            </a: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Stress Disorder.</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_________,  Warriors Return: Restoring the Soul after War.</a:t>
            </a:r>
          </a:p>
          <a:p>
            <a:pPr marL="0" marR="0">
              <a:spcBef>
                <a:spcPts val="0"/>
              </a:spcBef>
            </a:pPr>
            <a:endPar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Dr. Robert Meagher, Herakles Gone Mad: Rethinking Heroism in an Age of Endless War.</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___________, </a:t>
            </a:r>
            <a:r>
              <a:rPr lang="en-US" sz="2000" b="1" dirty="0">
                <a:solidFill>
                  <a:srgbClr val="FFFF00"/>
                </a:solidFill>
                <a:effectLst/>
                <a:latin typeface="Palatino Linotype" panose="02040502050505030304" pitchFamily="18" charset="0"/>
                <a:ea typeface="Calibri" panose="020F0502020204030204" pitchFamily="34" charset="0"/>
                <a:cs typeface="Arial" panose="020B0604020202020204" pitchFamily="34" charset="0"/>
              </a:rPr>
              <a:t>Killing from the Inside Out: Moral Injury and Just War.</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Nancy Sherman, The Untold War: Inside the Hearts, Minds, and Souls of Our Soldiers.</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__________, Afterwar: Healing the Moral Wounds of Our Soldiers.</a:t>
            </a:r>
          </a:p>
          <a:p>
            <a:pPr marL="0" marR="0">
              <a:spcBef>
                <a:spcPts val="0"/>
              </a:spcBef>
            </a:pPr>
            <a:endParaRPr lang="en-US" sz="12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marR="0">
              <a:spcBef>
                <a:spcPts val="0"/>
              </a:spcBef>
            </a:pPr>
            <a:r>
              <a:rPr lang="en-US" sz="2000" b="1" dirty="0">
                <a:solidFill>
                  <a:srgbClr val="FFFF00"/>
                </a:solidFill>
                <a:effectLst/>
                <a:latin typeface="Palatino Linotype" panose="02040502050505030304" pitchFamily="18" charset="0"/>
                <a:ea typeface="Calibri" panose="020F0502020204030204" pitchFamily="34" charset="0"/>
                <a:cs typeface="Times New Roman" panose="02020603050405020304" pitchFamily="18" charset="0"/>
              </a:rPr>
              <a:t>Douglas A. Pryer, “Moral Injury and the American Soldier.”</a:t>
            </a:r>
          </a:p>
        </p:txBody>
      </p:sp>
    </p:spTree>
    <p:extLst>
      <p:ext uri="{BB962C8B-B14F-4D97-AF65-F5344CB8AC3E}">
        <p14:creationId xmlns:p14="http://schemas.microsoft.com/office/powerpoint/2010/main" val="219240974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4998F7FF-2CC4-496E-945C-DD57AB0BD41B}"/>
              </a:ext>
            </a:extLst>
          </p:cNvPr>
          <p:cNvSpPr>
            <a:spLocks noChangeArrowheads="1"/>
          </p:cNvSpPr>
          <p:nvPr/>
        </p:nvSpPr>
        <p:spPr bwMode="auto">
          <a:xfrm>
            <a:off x="2662942" y="2448550"/>
            <a:ext cx="6466065"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r>
              <a:rPr lang="en-US" altLang="en-US" sz="8800" b="1" dirty="0">
                <a:solidFill>
                  <a:srgbClr val="FFFF00"/>
                </a:solidFill>
                <a:latin typeface="Papyrus" panose="03070502060502030205" pitchFamily="66" charset="0"/>
                <a:ea typeface="Arial Unicode MS" pitchFamily="34" charset="-128"/>
              </a:rPr>
              <a:t>Conclusion</a:t>
            </a:r>
            <a:endParaRPr lang="en-US" altLang="en-US" sz="8800" dirty="0">
              <a:solidFill>
                <a:srgbClr val="FFFF00"/>
              </a:solidFill>
              <a:latin typeface="Papyrus" panose="03070502060502030205" pitchFamily="66" charset="0"/>
            </a:endParaRPr>
          </a:p>
        </p:txBody>
      </p:sp>
    </p:spTree>
    <p:extLst>
      <p:ext uri="{BB962C8B-B14F-4D97-AF65-F5344CB8AC3E}">
        <p14:creationId xmlns:p14="http://schemas.microsoft.com/office/powerpoint/2010/main" val="256392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3" name="Text Box 7">
            <a:extLst>
              <a:ext uri="{FF2B5EF4-FFF2-40B4-BE49-F238E27FC236}">
                <a16:creationId xmlns:a16="http://schemas.microsoft.com/office/drawing/2014/main" id="{0A03985C-13AB-4C00-A77D-239E200B6066}"/>
              </a:ext>
            </a:extLst>
          </p:cNvPr>
          <p:cNvSpPr txBox="1">
            <a:spLocks noChangeArrowheads="1"/>
          </p:cNvSpPr>
          <p:nvPr/>
        </p:nvSpPr>
        <p:spPr bwMode="auto">
          <a:xfrm>
            <a:off x="331158" y="1308874"/>
            <a:ext cx="11450571"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4000" b="1" dirty="0">
                <a:solidFill>
                  <a:srgbClr val="FFFF00"/>
                </a:solidFill>
                <a:latin typeface="Palatino Linotype" panose="02040502050505030304" pitchFamily="18" charset="0"/>
              </a:rPr>
              <a:t>“Any Army, ancient or modern, is a social</a:t>
            </a:r>
          </a:p>
          <a:p>
            <a:pPr algn="ctr" eaLnBrk="0" hangingPunct="0"/>
            <a:r>
              <a:rPr lang="en-US" altLang="en-US" sz="4000" b="1" dirty="0">
                <a:solidFill>
                  <a:srgbClr val="FFFF00"/>
                </a:solidFill>
                <a:latin typeface="Palatino Linotype" panose="02040502050505030304" pitchFamily="18" charset="0"/>
              </a:rPr>
              <a:t>construction defined by shared expectations</a:t>
            </a:r>
          </a:p>
          <a:p>
            <a:pPr algn="ctr" eaLnBrk="0" hangingPunct="0"/>
            <a:r>
              <a:rPr lang="en-US" altLang="en-US" sz="4000" b="1" dirty="0">
                <a:solidFill>
                  <a:srgbClr val="FFFF00"/>
                </a:solidFill>
                <a:latin typeface="Palatino Linotype" panose="02040502050505030304" pitchFamily="18" charset="0"/>
              </a:rPr>
              <a:t>and values…all together, these form a moral</a:t>
            </a:r>
          </a:p>
          <a:p>
            <a:pPr algn="ctr" eaLnBrk="0" hangingPunct="0"/>
            <a:r>
              <a:rPr lang="en-US" altLang="en-US" sz="4000" b="1" dirty="0">
                <a:solidFill>
                  <a:srgbClr val="FFFF00"/>
                </a:solidFill>
                <a:latin typeface="Palatino Linotype" panose="02040502050505030304" pitchFamily="18" charset="0"/>
              </a:rPr>
              <a:t>world …the moral power of an Army is so great </a:t>
            </a:r>
          </a:p>
          <a:p>
            <a:pPr algn="ctr" eaLnBrk="0" hangingPunct="0"/>
            <a:r>
              <a:rPr lang="en-US" altLang="en-US" sz="4000" b="1" dirty="0">
                <a:solidFill>
                  <a:srgbClr val="FFFF00"/>
                </a:solidFill>
                <a:latin typeface="Palatino Linotype" panose="02040502050505030304" pitchFamily="18" charset="0"/>
              </a:rPr>
              <a:t>that…when a leader destroys the legitimacy of</a:t>
            </a:r>
          </a:p>
          <a:p>
            <a:pPr algn="ctr" eaLnBrk="0" hangingPunct="0"/>
            <a:r>
              <a:rPr lang="en-US" altLang="en-US" sz="4000" b="1" dirty="0">
                <a:solidFill>
                  <a:srgbClr val="FFFF00"/>
                </a:solidFill>
                <a:latin typeface="Palatino Linotype" panose="02040502050505030304" pitchFamily="18" charset="0"/>
              </a:rPr>
              <a:t>the Army’s moral order…he (she) inflicts </a:t>
            </a:r>
          </a:p>
          <a:p>
            <a:pPr algn="ctr" eaLnBrk="0" hangingPunct="0"/>
            <a:r>
              <a:rPr lang="en-US" altLang="en-US" sz="4000" b="1" dirty="0">
                <a:solidFill>
                  <a:srgbClr val="FFFF00"/>
                </a:solidFill>
                <a:latin typeface="Palatino Linotype" panose="02040502050505030304" pitchFamily="18" charset="0"/>
              </a:rPr>
              <a:t>manifold injuries….”</a:t>
            </a:r>
          </a:p>
          <a:p>
            <a:pPr algn="ctr" eaLnBrk="0" hangingPunct="0"/>
            <a:endParaRPr lang="en-US" altLang="en-US" sz="3200" b="1" dirty="0">
              <a:solidFill>
                <a:srgbClr val="FFFF00"/>
              </a:solidFill>
              <a:latin typeface="Papyrus" panose="03070502060502030205" pitchFamily="66" charset="0"/>
            </a:endParaRPr>
          </a:p>
          <a:p>
            <a:pPr algn="ctr" eaLnBrk="0" hangingPunct="0"/>
            <a:r>
              <a:rPr lang="en-US" altLang="en-US" sz="3200" b="1" dirty="0">
                <a:solidFill>
                  <a:srgbClr val="FFFF00"/>
                </a:solidFill>
                <a:latin typeface="Papyrus" panose="03070502060502030205" pitchFamily="66" charset="0"/>
              </a:rPr>
              <a:t>Jonathon Shay</a:t>
            </a:r>
          </a:p>
        </p:txBody>
      </p:sp>
    </p:spTree>
    <p:extLst>
      <p:ext uri="{BB962C8B-B14F-4D97-AF65-F5344CB8AC3E}">
        <p14:creationId xmlns:p14="http://schemas.microsoft.com/office/powerpoint/2010/main" val="3903274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2">
            <a:extLst>
              <a:ext uri="{FF2B5EF4-FFF2-40B4-BE49-F238E27FC236}">
                <a16:creationId xmlns:a16="http://schemas.microsoft.com/office/drawing/2014/main" id="{27C6A1E2-D2DF-4016-A4AD-F8A5D46FD600}"/>
              </a:ext>
            </a:extLst>
          </p:cNvPr>
          <p:cNvSpPr txBox="1">
            <a:spLocks noChangeArrowheads="1"/>
          </p:cNvSpPr>
          <p:nvPr/>
        </p:nvSpPr>
        <p:spPr bwMode="auto">
          <a:xfrm>
            <a:off x="433388" y="800101"/>
            <a:ext cx="10977562"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buFontTx/>
              <a:buNone/>
            </a:pPr>
            <a:r>
              <a:rPr lang="en-US" altLang="en-US" sz="4800" b="1" dirty="0">
                <a:solidFill>
                  <a:srgbClr val="FFFF00"/>
                </a:solidFill>
                <a:latin typeface="Palatino Linotype" panose="02040502050505030304" pitchFamily="18" charset="0"/>
              </a:rPr>
              <a:t>“We . . .  argue that, in most cases, professional associations should resist sanctioning conscientious objection </a:t>
            </a:r>
          </a:p>
          <a:p>
            <a:pPr eaLnBrk="1" hangingPunct="1">
              <a:lnSpc>
                <a:spcPct val="100000"/>
              </a:lnSpc>
              <a:spcBef>
                <a:spcPct val="0"/>
              </a:spcBef>
              <a:buFontTx/>
              <a:buNone/>
            </a:pPr>
            <a:r>
              <a:rPr lang="en-US" altLang="en-US" sz="4800" b="1" dirty="0">
                <a:solidFill>
                  <a:srgbClr val="FFFF00"/>
                </a:solidFill>
                <a:latin typeface="Palatino Linotype" panose="02040502050505030304" pitchFamily="18" charset="0"/>
              </a:rPr>
              <a:t>as an acceptable practice”</a:t>
            </a:r>
          </a:p>
          <a:p>
            <a:pPr algn="ctr" eaLnBrk="1" hangingPunct="1">
              <a:lnSpc>
                <a:spcPct val="100000"/>
              </a:lnSpc>
              <a:spcBef>
                <a:spcPct val="0"/>
              </a:spcBef>
              <a:buFontTx/>
              <a:buNone/>
            </a:pPr>
            <a:endParaRPr lang="en-US" altLang="en-US" sz="2100" b="1" dirty="0">
              <a:solidFill>
                <a:srgbClr val="FFFF00"/>
              </a:solidFill>
              <a:latin typeface="Arial Rounded MT Bold" panose="020F0704030504030204" pitchFamily="34" charset="0"/>
            </a:endParaRPr>
          </a:p>
          <a:p>
            <a:pPr algn="ctr" eaLnBrk="1" hangingPunct="1">
              <a:lnSpc>
                <a:spcPct val="100000"/>
              </a:lnSpc>
              <a:spcBef>
                <a:spcPct val="0"/>
              </a:spcBef>
              <a:buFontTx/>
              <a:buNone/>
            </a:pPr>
            <a:endParaRPr lang="en-US" altLang="en-US" sz="2800" b="1" dirty="0">
              <a:solidFill>
                <a:srgbClr val="FFFF00"/>
              </a:solidFill>
              <a:latin typeface="Palatino Linotype" panose="02040502050505030304" pitchFamily="18" charset="0"/>
            </a:endParaRPr>
          </a:p>
          <a:p>
            <a:pPr algn="ctr" eaLnBrk="1" hangingPunct="1">
              <a:lnSpc>
                <a:spcPct val="100000"/>
              </a:lnSpc>
              <a:spcBef>
                <a:spcPct val="0"/>
              </a:spcBef>
              <a:buFontTx/>
              <a:buNone/>
            </a:pPr>
            <a:r>
              <a:rPr lang="en-US" altLang="en-US" sz="2800" b="1" dirty="0">
                <a:solidFill>
                  <a:srgbClr val="FFFF00"/>
                </a:solidFill>
                <a:latin typeface="Palatino Linotype" panose="02040502050505030304" pitchFamily="18" charset="0"/>
              </a:rPr>
              <a:t>Ronit Y. Stahl, PhD., and Ezekiel J. Emanuel, M.D., Ph.D.</a:t>
            </a:r>
          </a:p>
          <a:p>
            <a:pPr algn="ctr" eaLnBrk="1" hangingPunct="1">
              <a:lnSpc>
                <a:spcPct val="100000"/>
              </a:lnSpc>
              <a:spcBef>
                <a:spcPct val="0"/>
              </a:spcBef>
              <a:buFontTx/>
              <a:buNone/>
            </a:pPr>
            <a:endParaRPr lang="en-US" altLang="en-US" sz="1500" b="1" dirty="0">
              <a:solidFill>
                <a:srgbClr val="FFFF00"/>
              </a:solidFill>
              <a:latin typeface="Palatino Linotype" panose="02040502050505030304" pitchFamily="18" charset="0"/>
            </a:endParaRPr>
          </a:p>
          <a:p>
            <a:pPr algn="ctr" eaLnBrk="1" hangingPunct="1">
              <a:lnSpc>
                <a:spcPct val="100000"/>
              </a:lnSpc>
              <a:spcBef>
                <a:spcPct val="0"/>
              </a:spcBef>
              <a:buFontTx/>
              <a:buNone/>
            </a:pPr>
            <a:r>
              <a:rPr lang="en-US" altLang="en-US" sz="1800" b="1" dirty="0">
                <a:solidFill>
                  <a:srgbClr val="FFFF00"/>
                </a:solidFill>
                <a:latin typeface="Palatino Linotype" panose="02040502050505030304" pitchFamily="18" charset="0"/>
              </a:rPr>
              <a:t>“Physicians, Not Conscripts– Conscientious Objection in Health Care”</a:t>
            </a:r>
          </a:p>
          <a:p>
            <a:pPr algn="ctr" eaLnBrk="1" hangingPunct="1">
              <a:lnSpc>
                <a:spcPct val="100000"/>
              </a:lnSpc>
              <a:spcBef>
                <a:spcPct val="0"/>
              </a:spcBef>
              <a:buFontTx/>
              <a:buNone/>
            </a:pPr>
            <a:r>
              <a:rPr lang="en-US" altLang="en-US" sz="1800" b="1" i="1" dirty="0">
                <a:solidFill>
                  <a:srgbClr val="FFFF00"/>
                </a:solidFill>
                <a:latin typeface="Palatino Linotype" panose="02040502050505030304" pitchFamily="18" charset="0"/>
              </a:rPr>
              <a:t>The New England Journal of Medicine, </a:t>
            </a:r>
            <a:r>
              <a:rPr lang="en-US" altLang="en-US" sz="1800" b="1" dirty="0">
                <a:solidFill>
                  <a:srgbClr val="FFFF00"/>
                </a:solidFill>
                <a:latin typeface="Palatino Linotype" panose="02040502050505030304" pitchFamily="18" charset="0"/>
              </a:rPr>
              <a:t>April 6, 2017</a:t>
            </a:r>
          </a:p>
          <a:p>
            <a:pPr algn="ctr" eaLnBrk="1" hangingPunct="1">
              <a:lnSpc>
                <a:spcPct val="100000"/>
              </a:lnSpc>
              <a:spcBef>
                <a:spcPct val="0"/>
              </a:spcBef>
              <a:buFontTx/>
              <a:buNone/>
            </a:pPr>
            <a:r>
              <a:rPr lang="en-US" altLang="en-US" sz="1800" b="1" dirty="0">
                <a:solidFill>
                  <a:srgbClr val="FFFF00"/>
                </a:solidFill>
                <a:latin typeface="Palatino Linotype" panose="02040502050505030304" pitchFamily="18" charset="0"/>
              </a:rPr>
              <a:t>N ENGL J MED 376;14, 1380-1385</a:t>
            </a:r>
          </a:p>
          <a:p>
            <a:pPr algn="ctr" eaLnBrk="1" hangingPunct="1">
              <a:lnSpc>
                <a:spcPct val="100000"/>
              </a:lnSpc>
              <a:spcBef>
                <a:spcPct val="0"/>
              </a:spcBef>
              <a:buFontTx/>
              <a:buNone/>
            </a:pPr>
            <a:endParaRPr lang="en-US" altLang="en-US" sz="1800" b="1" dirty="0">
              <a:solidFill>
                <a:srgbClr val="FFFF00"/>
              </a:solidFill>
              <a:latin typeface="Arial Rounded MT Bold" panose="020F07040305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2">
            <a:extLst>
              <a:ext uri="{FF2B5EF4-FFF2-40B4-BE49-F238E27FC236}">
                <a16:creationId xmlns:a16="http://schemas.microsoft.com/office/drawing/2014/main" id="{27C6A1E2-D2DF-4016-A4AD-F8A5D46FD600}"/>
              </a:ext>
            </a:extLst>
          </p:cNvPr>
          <p:cNvSpPr txBox="1">
            <a:spLocks noChangeArrowheads="1"/>
          </p:cNvSpPr>
          <p:nvPr/>
        </p:nvSpPr>
        <p:spPr bwMode="auto">
          <a:xfrm>
            <a:off x="809595" y="865031"/>
            <a:ext cx="10977562"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defTabSz="4572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gn="ctr" eaLnBrk="1" hangingPunct="1">
              <a:lnSpc>
                <a:spcPct val="100000"/>
              </a:lnSpc>
              <a:spcBef>
                <a:spcPct val="0"/>
              </a:spcBef>
              <a:buFontTx/>
              <a:buNone/>
            </a:pPr>
            <a:endParaRPr lang="en-US" altLang="en-US" sz="2100" b="1" dirty="0">
              <a:solidFill>
                <a:srgbClr val="FFFF00"/>
              </a:solidFill>
              <a:latin typeface="Arial Rounded MT Bold" panose="020F0704030504030204" pitchFamily="34" charset="0"/>
            </a:endParaRPr>
          </a:p>
          <a:p>
            <a:pPr algn="ctr" eaLnBrk="1" hangingPunct="1">
              <a:lnSpc>
                <a:spcPct val="100000"/>
              </a:lnSpc>
              <a:spcBef>
                <a:spcPct val="0"/>
              </a:spcBef>
              <a:buFontTx/>
              <a:buNone/>
            </a:pPr>
            <a:r>
              <a:rPr lang="en-US" altLang="en-US" sz="8000" b="1" dirty="0">
                <a:solidFill>
                  <a:srgbClr val="FFFF00"/>
                </a:solidFill>
                <a:latin typeface="Palatino Linotype" panose="02040502050505030304" pitchFamily="18" charset="0"/>
              </a:rPr>
              <a:t>“How can one be morally injured?”</a:t>
            </a:r>
          </a:p>
          <a:p>
            <a:pPr algn="ctr" eaLnBrk="1" hangingPunct="1">
              <a:lnSpc>
                <a:spcPct val="100000"/>
              </a:lnSpc>
              <a:spcBef>
                <a:spcPct val="0"/>
              </a:spcBef>
              <a:buFontTx/>
              <a:buNone/>
            </a:pPr>
            <a:endParaRPr lang="en-US" altLang="en-US" sz="2800" b="1" dirty="0">
              <a:solidFill>
                <a:srgbClr val="FFFF00"/>
              </a:solidFill>
              <a:latin typeface="Palatino Linotype" panose="02040502050505030304" pitchFamily="18" charset="0"/>
            </a:endParaRPr>
          </a:p>
          <a:p>
            <a:pPr algn="ctr" eaLnBrk="1" hangingPunct="1">
              <a:lnSpc>
                <a:spcPct val="100000"/>
              </a:lnSpc>
              <a:spcBef>
                <a:spcPct val="0"/>
              </a:spcBef>
              <a:buFontTx/>
              <a:buNone/>
            </a:pPr>
            <a:endParaRPr lang="en-US" altLang="en-US" sz="2800" b="1" dirty="0">
              <a:solidFill>
                <a:srgbClr val="FFFF00"/>
              </a:solidFill>
              <a:latin typeface="Palatino Linotype" panose="02040502050505030304" pitchFamily="18" charset="0"/>
            </a:endParaRPr>
          </a:p>
          <a:p>
            <a:pPr algn="ctr" eaLnBrk="1" hangingPunct="1">
              <a:lnSpc>
                <a:spcPct val="100000"/>
              </a:lnSpc>
              <a:spcBef>
                <a:spcPct val="0"/>
              </a:spcBef>
              <a:buFontTx/>
              <a:buNone/>
            </a:pPr>
            <a:r>
              <a:rPr lang="en-US" altLang="en-US" sz="2800" b="1" dirty="0">
                <a:solidFill>
                  <a:srgbClr val="FFFF00"/>
                </a:solidFill>
                <a:latin typeface="Palatino Linotype" panose="02040502050505030304" pitchFamily="18" charset="0"/>
              </a:rPr>
              <a:t>Tine </a:t>
            </a:r>
            <a:r>
              <a:rPr lang="en-US" altLang="en-US" sz="2800" b="1" dirty="0" err="1">
                <a:solidFill>
                  <a:srgbClr val="FFFF00"/>
                </a:solidFill>
                <a:latin typeface="Palatino Linotype" panose="02040502050505030304" pitchFamily="18" charset="0"/>
              </a:rPr>
              <a:t>Molendijk</a:t>
            </a:r>
            <a:r>
              <a:rPr lang="en-US" altLang="en-US" sz="2800" b="1" dirty="0">
                <a:solidFill>
                  <a:srgbClr val="FFFF00"/>
                </a:solidFill>
                <a:latin typeface="Palatino Linotype" panose="02040502050505030304" pitchFamily="18" charset="0"/>
              </a:rPr>
              <a:t>, Eric-Hans Kramer, and Desiree </a:t>
            </a:r>
            <a:r>
              <a:rPr lang="en-US" altLang="en-US" sz="2800" b="1" dirty="0" err="1">
                <a:solidFill>
                  <a:srgbClr val="FFFF00"/>
                </a:solidFill>
                <a:latin typeface="Palatino Linotype" panose="02040502050505030304" pitchFamily="18" charset="0"/>
              </a:rPr>
              <a:t>Verwiej</a:t>
            </a:r>
            <a:endParaRPr lang="en-US" altLang="en-US" sz="2800" b="1" dirty="0">
              <a:solidFill>
                <a:srgbClr val="FFFF00"/>
              </a:solidFill>
              <a:latin typeface="Palatino Linotype" panose="02040502050505030304" pitchFamily="18" charset="0"/>
            </a:endParaRPr>
          </a:p>
          <a:p>
            <a:pPr algn="ctr" eaLnBrk="1" hangingPunct="1">
              <a:lnSpc>
                <a:spcPct val="100000"/>
              </a:lnSpc>
              <a:spcBef>
                <a:spcPct val="0"/>
              </a:spcBef>
              <a:buFontTx/>
              <a:buNone/>
            </a:pPr>
            <a:endParaRPr lang="en-US" altLang="en-US" sz="1500" b="1" dirty="0">
              <a:solidFill>
                <a:srgbClr val="FFFF00"/>
              </a:solidFill>
              <a:latin typeface="Palatino Linotype" panose="02040502050505030304" pitchFamily="18" charset="0"/>
            </a:endParaRPr>
          </a:p>
          <a:p>
            <a:pPr algn="ctr" eaLnBrk="1" hangingPunct="1">
              <a:lnSpc>
                <a:spcPct val="100000"/>
              </a:lnSpc>
              <a:spcBef>
                <a:spcPct val="0"/>
              </a:spcBef>
              <a:buFontTx/>
              <a:buNone/>
            </a:pPr>
            <a:r>
              <a:rPr lang="en-US" altLang="en-US" sz="1800" b="1" dirty="0">
                <a:solidFill>
                  <a:srgbClr val="FFFF00"/>
                </a:solidFill>
                <a:latin typeface="Palatino Linotype" panose="02040502050505030304" pitchFamily="18" charset="0"/>
              </a:rPr>
              <a:t>“Moral Aspects of ‘Moral Injury’: Analyzing Conceptualizations of Morality in Military Trauma”</a:t>
            </a:r>
          </a:p>
          <a:p>
            <a:pPr algn="ctr" eaLnBrk="1" hangingPunct="1">
              <a:lnSpc>
                <a:spcPct val="100000"/>
              </a:lnSpc>
              <a:spcBef>
                <a:spcPct val="0"/>
              </a:spcBef>
              <a:buFontTx/>
              <a:buNone/>
            </a:pPr>
            <a:r>
              <a:rPr lang="en-US" altLang="en-US" sz="1800" b="1" dirty="0">
                <a:solidFill>
                  <a:srgbClr val="FFFF00"/>
                </a:solidFill>
                <a:latin typeface="Palatino Linotype" panose="02040502050505030304" pitchFamily="18" charset="0"/>
              </a:rPr>
              <a:t>Authorial manuscript of article published in the</a:t>
            </a:r>
          </a:p>
          <a:p>
            <a:pPr algn="ctr" eaLnBrk="1" hangingPunct="1">
              <a:lnSpc>
                <a:spcPct val="100000"/>
              </a:lnSpc>
              <a:spcBef>
                <a:spcPct val="0"/>
              </a:spcBef>
              <a:buFontTx/>
              <a:buNone/>
            </a:pPr>
            <a:r>
              <a:rPr lang="en-US" altLang="en-US" sz="1800" b="1" i="1" dirty="0">
                <a:solidFill>
                  <a:srgbClr val="FFFF00"/>
                </a:solidFill>
                <a:latin typeface="Palatino Linotype" panose="02040502050505030304" pitchFamily="18" charset="0"/>
              </a:rPr>
              <a:t>Journal of Military Ethics, </a:t>
            </a:r>
            <a:r>
              <a:rPr lang="en-US" altLang="en-US" sz="1800" b="1" dirty="0">
                <a:solidFill>
                  <a:srgbClr val="FFFF00"/>
                </a:solidFill>
                <a:latin typeface="Palatino Linotype" panose="02040502050505030304" pitchFamily="18" charset="0"/>
              </a:rPr>
              <a:t>Issue 1, Vol 17, 2018, 36-53</a:t>
            </a:r>
          </a:p>
          <a:p>
            <a:pPr algn="ctr" eaLnBrk="1" hangingPunct="1">
              <a:lnSpc>
                <a:spcPct val="100000"/>
              </a:lnSpc>
              <a:spcBef>
                <a:spcPct val="0"/>
              </a:spcBef>
              <a:buFontTx/>
              <a:buNone/>
            </a:pPr>
            <a:endParaRPr lang="en-US" altLang="en-US" sz="1800" b="1" dirty="0">
              <a:solidFill>
                <a:srgbClr val="FFFF00"/>
              </a:solidFill>
              <a:latin typeface="Arial Rounded MT Bold" panose="020F0704030504030204" pitchFamily="34" charset="0"/>
            </a:endParaRPr>
          </a:p>
        </p:txBody>
      </p:sp>
    </p:spTree>
    <p:extLst>
      <p:ext uri="{BB962C8B-B14F-4D97-AF65-F5344CB8AC3E}">
        <p14:creationId xmlns:p14="http://schemas.microsoft.com/office/powerpoint/2010/main" val="297034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2FA4A3-BC0C-4712-9423-13DE5DE8E4F5}"/>
              </a:ext>
            </a:extLst>
          </p:cNvPr>
          <p:cNvSpPr txBox="1"/>
          <p:nvPr/>
        </p:nvSpPr>
        <p:spPr>
          <a:xfrm>
            <a:off x="818253" y="1279340"/>
            <a:ext cx="10038838" cy="4555093"/>
          </a:xfrm>
          <a:prstGeom prst="rect">
            <a:avLst/>
          </a:prstGeom>
          <a:noFill/>
        </p:spPr>
        <p:txBody>
          <a:bodyPr wrap="square" rtlCol="0">
            <a:spAutoFit/>
          </a:bodyPr>
          <a:lstStyle/>
          <a:p>
            <a:r>
              <a:rPr lang="en-US" sz="4000" b="1" i="0" dirty="0">
                <a:solidFill>
                  <a:srgbClr val="FFFF00"/>
                </a:solidFill>
                <a:effectLst/>
                <a:latin typeface="Palatino Linotype" panose="02040502050505030304" pitchFamily="18" charset="0"/>
              </a:rPr>
              <a:t>“. . . a moral conviction that never emerges out in the open when confronted by its negation, can easily, perhaps inevitably, become spectral, inconsequential, and eventually lifeless.”</a:t>
            </a:r>
          </a:p>
          <a:p>
            <a:endParaRPr lang="en-US" b="1" dirty="0">
              <a:solidFill>
                <a:srgbClr val="FFFF00"/>
              </a:solidFill>
              <a:latin typeface="Palatino Linotype" panose="02040502050505030304" pitchFamily="18" charset="0"/>
            </a:endParaRPr>
          </a:p>
          <a:p>
            <a:r>
              <a:rPr lang="en-US" sz="3600" b="1" dirty="0">
                <a:solidFill>
                  <a:srgbClr val="FFFF00"/>
                </a:solidFill>
                <a:latin typeface="Monotype Corsiva" panose="03010101010201010101" pitchFamily="66" charset="0"/>
              </a:rPr>
              <a:t>												</a:t>
            </a:r>
            <a:r>
              <a:rPr lang="en-US" sz="3600" b="1" dirty="0">
                <a:solidFill>
                  <a:srgbClr val="FFFF00"/>
                </a:solidFill>
                <a:latin typeface="Palatino Linotype" panose="02040502050505030304" pitchFamily="18" charset="0"/>
              </a:rPr>
              <a:t>R. R. Reno</a:t>
            </a:r>
          </a:p>
          <a:p>
            <a:r>
              <a:rPr lang="en-US" sz="3600" b="1" dirty="0">
                <a:solidFill>
                  <a:srgbClr val="FFFF00"/>
                </a:solidFill>
                <a:latin typeface="Palatino Linotype" panose="02040502050505030304" pitchFamily="18" charset="0"/>
              </a:rPr>
              <a:t>												</a:t>
            </a:r>
            <a:r>
              <a:rPr lang="en-US" sz="2400" b="1" dirty="0">
                <a:solidFill>
                  <a:srgbClr val="FFFF00"/>
                </a:solidFill>
                <a:latin typeface="Palatino Linotype" panose="02040502050505030304" pitchFamily="18" charset="0"/>
              </a:rPr>
              <a:t>First Things, 2013</a:t>
            </a:r>
          </a:p>
        </p:txBody>
      </p:sp>
    </p:spTree>
    <p:extLst>
      <p:ext uri="{BB962C8B-B14F-4D97-AF65-F5344CB8AC3E}">
        <p14:creationId xmlns:p14="http://schemas.microsoft.com/office/powerpoint/2010/main" val="80496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screen">
            <a:extLst>
              <a:ext uri="{28A0092B-C50C-407E-A947-70E740481C1C}">
                <a14:useLocalDpi xmlns:a14="http://schemas.microsoft.com/office/drawing/2010/main"/>
              </a:ext>
            </a:extLst>
          </a:blip>
          <a:stretch>
            <a:fillRect/>
          </a:stretch>
        </p:blipFill>
        <p:spPr>
          <a:xfrm>
            <a:off x="9004584" y="557661"/>
            <a:ext cx="2969229" cy="4211161"/>
          </a:xfrm>
          <a:prstGeom prst="rect">
            <a:avLst/>
          </a:prstGeom>
        </p:spPr>
      </p:pic>
      <p:sp>
        <p:nvSpPr>
          <p:cNvPr id="5" name="Content Placeholder 2"/>
          <p:cNvSpPr>
            <a:spLocks noGrp="1"/>
          </p:cNvSpPr>
          <p:nvPr>
            <p:ph idx="1"/>
          </p:nvPr>
        </p:nvSpPr>
        <p:spPr>
          <a:xfrm>
            <a:off x="98406" y="557661"/>
            <a:ext cx="12093594" cy="5535605"/>
          </a:xfrm>
        </p:spPr>
        <p:txBody>
          <a:bodyPr>
            <a:normAutofit/>
          </a:bodyPr>
          <a:lstStyle/>
          <a:p>
            <a:pPr marL="0" indent="0">
              <a:spcBef>
                <a:spcPts val="0"/>
              </a:spcBef>
              <a:buNone/>
            </a:pPr>
            <a:r>
              <a:rPr lang="en-US" sz="2800" b="1" i="1" dirty="0">
                <a:solidFill>
                  <a:schemeClr val="accent1">
                    <a:lumMod val="20000"/>
                    <a:lumOff val="80000"/>
                  </a:schemeClr>
                </a:solidFill>
                <a:latin typeface="Palatino Linotype" panose="02040502050505030304" pitchFamily="18" charset="0"/>
                <a:cs typeface="Arial" panose="020B0604020202020204" pitchFamily="34" charset="0"/>
              </a:rPr>
              <a:t>Moral Injury </a:t>
            </a:r>
            <a:r>
              <a:rPr lang="en-US" sz="2800" b="1" i="1" dirty="0">
                <a:solidFill>
                  <a:srgbClr val="FFFF00"/>
                </a:solidFill>
                <a:latin typeface="Palatino Linotype" panose="02040502050505030304" pitchFamily="18" charset="0"/>
                <a:cs typeface="Arial" panose="020B0604020202020204" pitchFamily="34" charset="0"/>
              </a:rPr>
              <a:t>is the complex </a:t>
            </a:r>
            <a:r>
              <a:rPr lang="en-US" sz="2800" b="1" i="1" dirty="0">
                <a:solidFill>
                  <a:schemeClr val="accent1">
                    <a:lumMod val="20000"/>
                    <a:lumOff val="80000"/>
                  </a:schemeClr>
                </a:solidFill>
                <a:latin typeface="Palatino Linotype" panose="02040502050505030304" pitchFamily="18" charset="0"/>
                <a:cs typeface="Arial" panose="020B0604020202020204" pitchFamily="34" charset="0"/>
              </a:rPr>
              <a:t>“soul” wound </a:t>
            </a:r>
            <a:r>
              <a:rPr lang="en-US" sz="2800" b="1" i="1" dirty="0">
                <a:solidFill>
                  <a:srgbClr val="FFFF00"/>
                </a:solidFill>
                <a:latin typeface="Palatino Linotype" panose="02040502050505030304" pitchFamily="18" charset="0"/>
                <a:cs typeface="Arial" panose="020B0604020202020204" pitchFamily="34" charset="0"/>
              </a:rPr>
              <a:t>that results </a:t>
            </a:r>
          </a:p>
          <a:p>
            <a:pPr marL="0" indent="0">
              <a:spcBef>
                <a:spcPts val="0"/>
              </a:spcBef>
              <a:buNone/>
            </a:pPr>
            <a:r>
              <a:rPr lang="en-US" sz="2800" b="1" i="1" dirty="0">
                <a:solidFill>
                  <a:srgbClr val="FFFF00"/>
                </a:solidFill>
                <a:latin typeface="Palatino Linotype" panose="02040502050505030304" pitchFamily="18" charset="0"/>
                <a:cs typeface="Arial" panose="020B0604020202020204" pitchFamily="34" charset="0"/>
              </a:rPr>
              <a:t>from a person’s inability to resolve the moral </a:t>
            </a:r>
          </a:p>
          <a:p>
            <a:pPr marL="0" indent="0">
              <a:spcBef>
                <a:spcPts val="0"/>
              </a:spcBef>
              <a:buNone/>
            </a:pPr>
            <a:r>
              <a:rPr lang="en-US" sz="2800" b="1" i="1" dirty="0">
                <a:solidFill>
                  <a:srgbClr val="FFFF00"/>
                </a:solidFill>
                <a:latin typeface="Palatino Linotype" panose="02040502050505030304" pitchFamily="18" charset="0"/>
                <a:cs typeface="Arial" panose="020B0604020202020204" pitchFamily="34" charset="0"/>
              </a:rPr>
              <a:t>dissonance between their idealized values and their </a:t>
            </a:r>
          </a:p>
          <a:p>
            <a:pPr marL="0" indent="0">
              <a:spcBef>
                <a:spcPts val="0"/>
              </a:spcBef>
              <a:buNone/>
            </a:pPr>
            <a:r>
              <a:rPr lang="en-US" sz="2800" b="1" i="1" dirty="0">
                <a:solidFill>
                  <a:srgbClr val="FFFF00"/>
                </a:solidFill>
                <a:latin typeface="Palatino Linotype" panose="02040502050505030304" pitchFamily="18" charset="0"/>
                <a:cs typeface="Arial" panose="020B0604020202020204" pitchFamily="34" charset="0"/>
              </a:rPr>
              <a:t>perceived experiences. </a:t>
            </a:r>
          </a:p>
          <a:p>
            <a:pPr marL="0" indent="0">
              <a:spcBef>
                <a:spcPts val="0"/>
              </a:spcBef>
              <a:buNone/>
            </a:pPr>
            <a:endParaRPr lang="en-US" sz="3200" b="1" i="1" dirty="0">
              <a:solidFill>
                <a:srgbClr val="FFFF00"/>
              </a:solidFill>
              <a:latin typeface="Palatino Linotype" panose="02040502050505030304" pitchFamily="18" charset="0"/>
              <a:cs typeface="Arial" panose="020B0604020202020204" pitchFamily="34" charset="0"/>
            </a:endParaRPr>
          </a:p>
          <a:p>
            <a:pPr marL="0" indent="0">
              <a:spcBef>
                <a:spcPts val="0"/>
              </a:spcBef>
              <a:buNone/>
            </a:pPr>
            <a:r>
              <a:rPr lang="en-US" sz="2800" b="1" dirty="0">
                <a:solidFill>
                  <a:srgbClr val="FFFF00"/>
                </a:solidFill>
                <a:latin typeface="Palatino Linotype" panose="02040502050505030304" pitchFamily="18" charset="0"/>
                <a:cs typeface="Arial" panose="020B0604020202020204" pitchFamily="34" charset="0"/>
              </a:rPr>
              <a:t>Moral injury is a term used in the </a:t>
            </a:r>
            <a:r>
              <a:rPr lang="en-US" sz="2800" b="1" dirty="0">
                <a:solidFill>
                  <a:schemeClr val="accent1">
                    <a:lumMod val="20000"/>
                    <a:lumOff val="80000"/>
                  </a:schemeClr>
                </a:solidFill>
                <a:latin typeface="Palatino Linotype" panose="02040502050505030304" pitchFamily="18" charset="0"/>
                <a:cs typeface="Arial" panose="020B0604020202020204" pitchFamily="34" charset="0"/>
              </a:rPr>
              <a:t>mental health </a:t>
            </a:r>
          </a:p>
          <a:p>
            <a:pPr marL="0" indent="0">
              <a:spcBef>
                <a:spcPts val="0"/>
              </a:spcBef>
              <a:buNone/>
            </a:pPr>
            <a:r>
              <a:rPr lang="en-US" sz="2800" b="1" dirty="0">
                <a:solidFill>
                  <a:srgbClr val="FFFF00"/>
                </a:solidFill>
                <a:latin typeface="Palatino Linotype" panose="02040502050505030304" pitchFamily="18" charset="0"/>
                <a:cs typeface="Arial" panose="020B0604020202020204" pitchFamily="34" charset="0"/>
              </a:rPr>
              <a:t>community to describe the </a:t>
            </a:r>
            <a:r>
              <a:rPr lang="en-US" sz="2800" b="1" dirty="0">
                <a:solidFill>
                  <a:schemeClr val="accent1">
                    <a:lumMod val="20000"/>
                    <a:lumOff val="80000"/>
                  </a:schemeClr>
                </a:solidFill>
                <a:latin typeface="Palatino Linotype" panose="02040502050505030304" pitchFamily="18" charset="0"/>
                <a:cs typeface="Arial" panose="020B0604020202020204" pitchFamily="34" charset="0"/>
              </a:rPr>
              <a:t>psychological damage</a:t>
            </a:r>
            <a:r>
              <a:rPr lang="en-US" sz="2800" b="1" dirty="0">
                <a:solidFill>
                  <a:srgbClr val="FFFF00"/>
                </a:solidFill>
                <a:latin typeface="Palatino Linotype" panose="02040502050505030304" pitchFamily="18" charset="0"/>
                <a:cs typeface="Arial" panose="020B0604020202020204" pitchFamily="34" charset="0"/>
              </a:rPr>
              <a:t> </a:t>
            </a:r>
          </a:p>
          <a:p>
            <a:pPr marL="0" indent="0">
              <a:spcBef>
                <a:spcPts val="0"/>
              </a:spcBef>
              <a:buNone/>
            </a:pPr>
            <a:r>
              <a:rPr lang="en-US" sz="2800" b="1" dirty="0">
                <a:solidFill>
                  <a:srgbClr val="FFFF00"/>
                </a:solidFill>
                <a:latin typeface="Palatino Linotype" panose="02040502050505030304" pitchFamily="18" charset="0"/>
                <a:cs typeface="Arial" panose="020B0604020202020204" pitchFamily="34" charset="0"/>
              </a:rPr>
              <a:t>service members face when their actions in battle </a:t>
            </a:r>
          </a:p>
          <a:p>
            <a:pPr marL="0" indent="0">
              <a:spcBef>
                <a:spcPts val="0"/>
              </a:spcBef>
              <a:buNone/>
            </a:pPr>
            <a:r>
              <a:rPr lang="en-US" sz="2800" b="1" dirty="0">
                <a:solidFill>
                  <a:srgbClr val="FFFF00"/>
                </a:solidFill>
                <a:latin typeface="Palatino Linotype" panose="02040502050505030304" pitchFamily="18" charset="0"/>
                <a:cs typeface="Arial" panose="020B0604020202020204" pitchFamily="34" charset="0"/>
              </a:rPr>
              <a:t>contradict their moral beliefs.</a:t>
            </a:r>
          </a:p>
          <a:p>
            <a:pPr marL="0" indent="0">
              <a:spcBef>
                <a:spcPts val="0"/>
              </a:spcBef>
              <a:buNone/>
            </a:pPr>
            <a:endParaRPr lang="en-US" sz="3200" b="1" i="1" dirty="0">
              <a:solidFill>
                <a:srgbClr val="FFFF00"/>
              </a:solidFill>
              <a:latin typeface="Palatino Linotype" panose="02040502050505030304" pitchFamily="18" charset="0"/>
              <a:cs typeface="Arial" panose="020B0604020202020204" pitchFamily="34" charset="0"/>
            </a:endParaRPr>
          </a:p>
          <a:p>
            <a:pPr marL="0" indent="0">
              <a:spcBef>
                <a:spcPts val="0"/>
              </a:spcBef>
              <a:buNone/>
            </a:pPr>
            <a:r>
              <a:rPr lang="en-US" sz="2800" b="1" i="1" dirty="0">
                <a:solidFill>
                  <a:srgbClr val="FFFF00"/>
                </a:solidFill>
                <a:latin typeface="Palatino Linotype" panose="02040502050505030304" pitchFamily="18" charset="0"/>
                <a:cs typeface="Arial" panose="020B0604020202020204" pitchFamily="34" charset="0"/>
              </a:rPr>
              <a:t>This wound produces a chain of maladaptive responses and behaviors that </a:t>
            </a:r>
            <a:r>
              <a:rPr lang="en-US" sz="2800" b="1" i="1" u="sng" dirty="0">
                <a:solidFill>
                  <a:srgbClr val="FFFF00"/>
                </a:solidFill>
                <a:latin typeface="Palatino Linotype" panose="02040502050505030304" pitchFamily="18" charset="0"/>
                <a:cs typeface="Arial" panose="020B0604020202020204" pitchFamily="34" charset="0"/>
              </a:rPr>
              <a:t>corrode character and damage </a:t>
            </a:r>
            <a:r>
              <a:rPr lang="en-US" sz="2800" b="1" i="1" dirty="0">
                <a:solidFill>
                  <a:srgbClr val="FFFF00"/>
                </a:solidFill>
                <a:latin typeface="Palatino Linotype" panose="02040502050505030304" pitchFamily="18" charset="0"/>
                <a:cs typeface="Arial" panose="020B0604020202020204" pitchFamily="34" charset="0"/>
              </a:rPr>
              <a:t>an individual’s capacity for living.</a:t>
            </a:r>
            <a:endParaRPr lang="en-US" sz="2800" b="1" dirty="0">
              <a:solidFill>
                <a:srgbClr val="FFFF00"/>
              </a:solidFill>
              <a:latin typeface="Palatino Linotype" panose="02040502050505030304" pitchFamily="18" charset="0"/>
              <a:cs typeface="Arial" panose="020B0604020202020204" pitchFamily="34" charset="0"/>
            </a:endParaRPr>
          </a:p>
        </p:txBody>
      </p:sp>
      <p:sp>
        <p:nvSpPr>
          <p:cNvPr id="6" name="Rectangle 5"/>
          <p:cNvSpPr/>
          <p:nvPr/>
        </p:nvSpPr>
        <p:spPr>
          <a:xfrm>
            <a:off x="0" y="6235156"/>
            <a:ext cx="12192000" cy="523220"/>
          </a:xfrm>
          <a:prstGeom prst="rect">
            <a:avLst/>
          </a:prstGeom>
        </p:spPr>
        <p:txBody>
          <a:bodyPr wrap="square">
            <a:spAutoFit/>
          </a:bodyPr>
          <a:lstStyle/>
          <a:p>
            <a:pPr algn="ctr"/>
            <a:r>
              <a:rPr lang="en-US" sz="1400" b="1" dirty="0">
                <a:solidFill>
                  <a:srgbClr val="FFFF00"/>
                </a:solidFill>
              </a:rPr>
              <a:t>This multi-discipline definition combines the work of Jonathan Shay, Edward Tick, Brett </a:t>
            </a:r>
            <a:r>
              <a:rPr lang="en-US" sz="1400" b="1" dirty="0" err="1">
                <a:solidFill>
                  <a:srgbClr val="FFFF00"/>
                </a:solidFill>
              </a:rPr>
              <a:t>Litz</a:t>
            </a:r>
            <a:r>
              <a:rPr lang="en-US" sz="1400" b="1" dirty="0">
                <a:solidFill>
                  <a:srgbClr val="FFFF00"/>
                </a:solidFill>
              </a:rPr>
              <a:t>, et.al; William Nash, Joseph Currier, Crystal Park et.al.; Rita Nakashima-Brock, Gabriella </a:t>
            </a:r>
            <a:r>
              <a:rPr lang="en-US" sz="1400" b="1" dirty="0" err="1">
                <a:solidFill>
                  <a:srgbClr val="FFFF00"/>
                </a:solidFill>
              </a:rPr>
              <a:t>Lettini</a:t>
            </a:r>
            <a:r>
              <a:rPr lang="en-US" sz="1400" b="1" dirty="0">
                <a:solidFill>
                  <a:srgbClr val="FFFF00"/>
                </a:solidFill>
              </a:rPr>
              <a:t>,  David Bachelor, Duane Larson, and Jeff Zust. </a:t>
            </a:r>
          </a:p>
        </p:txBody>
      </p:sp>
    </p:spTree>
    <p:extLst>
      <p:ext uri="{BB962C8B-B14F-4D97-AF65-F5344CB8AC3E}">
        <p14:creationId xmlns:p14="http://schemas.microsoft.com/office/powerpoint/2010/main" val="277192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7">
            <a:extLst>
              <a:ext uri="{FF2B5EF4-FFF2-40B4-BE49-F238E27FC236}">
                <a16:creationId xmlns:a16="http://schemas.microsoft.com/office/drawing/2014/main" id="{2E4D37C7-22FE-43F0-80C9-15A8215007A7}"/>
              </a:ext>
            </a:extLst>
          </p:cNvPr>
          <p:cNvSpPr txBox="1">
            <a:spLocks noChangeArrowheads="1"/>
          </p:cNvSpPr>
          <p:nvPr/>
        </p:nvSpPr>
        <p:spPr bwMode="auto">
          <a:xfrm>
            <a:off x="96886" y="909258"/>
            <a:ext cx="11701462"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Tx/>
              <a:buAutoNum type="arabicPeriod"/>
            </a:pPr>
            <a:r>
              <a:rPr lang="en-US" altLang="en-US" sz="3200" b="1" dirty="0">
                <a:solidFill>
                  <a:srgbClr val="FFFF00"/>
                </a:solidFill>
                <a:latin typeface="Palatino Linotype" panose="02040502050505030304" pitchFamily="18" charset="0"/>
              </a:rPr>
              <a:t> An act which shatters moral and ethical expectations.</a:t>
            </a:r>
          </a:p>
          <a:p>
            <a:endParaRPr lang="en-US" altLang="en-US" sz="1600" b="1" dirty="0">
              <a:solidFill>
                <a:srgbClr val="FFFF00"/>
              </a:solidFill>
              <a:latin typeface="Palatino Linotype" panose="02040502050505030304" pitchFamily="18" charset="0"/>
            </a:endParaRPr>
          </a:p>
          <a:p>
            <a:pPr>
              <a:buFontTx/>
              <a:buAutoNum type="arabicPeriod" startAt="2"/>
            </a:pPr>
            <a:r>
              <a:rPr lang="en-US" altLang="en-US" sz="3200" b="1" dirty="0">
                <a:solidFill>
                  <a:srgbClr val="FFFF00"/>
                </a:solidFill>
                <a:latin typeface="Palatino Linotype" panose="02040502050505030304" pitchFamily="18" charset="0"/>
              </a:rPr>
              <a:t> Ordered to act or to use force or violence for unclear or </a:t>
            </a:r>
          </a:p>
          <a:p>
            <a:pPr marL="0" indent="0"/>
            <a:r>
              <a:rPr lang="en-US" altLang="en-US" sz="3200" b="1" dirty="0">
                <a:solidFill>
                  <a:srgbClr val="FFFF00"/>
                </a:solidFill>
                <a:latin typeface="Palatino Linotype" panose="02040502050505030304" pitchFamily="18" charset="0"/>
              </a:rPr>
              <a:t>misguided reasons.</a:t>
            </a:r>
          </a:p>
          <a:p>
            <a:endParaRPr lang="en-US" altLang="en-US" sz="1600" b="1" dirty="0">
              <a:solidFill>
                <a:srgbClr val="FFFF00"/>
              </a:solidFill>
              <a:latin typeface="Palatino Linotype" panose="02040502050505030304" pitchFamily="18" charset="0"/>
            </a:endParaRPr>
          </a:p>
          <a:p>
            <a:pPr marL="514350" indent="-514350">
              <a:buAutoNum type="arabicPeriod" startAt="3"/>
            </a:pPr>
            <a:r>
              <a:rPr lang="en-US" altLang="en-US" sz="3200" b="1" dirty="0">
                <a:solidFill>
                  <a:srgbClr val="FFFF00"/>
                </a:solidFill>
                <a:latin typeface="Palatino Linotype" panose="02040502050505030304" pitchFamily="18" charset="0"/>
              </a:rPr>
              <a:t>When an actor is unable to distinguish morally between </a:t>
            </a:r>
          </a:p>
          <a:p>
            <a:pPr marL="0" indent="0"/>
            <a:r>
              <a:rPr lang="en-US" altLang="en-US" sz="3200" b="1" dirty="0">
                <a:solidFill>
                  <a:srgbClr val="FFFF00"/>
                </a:solidFill>
                <a:latin typeface="Palatino Linotype" panose="02040502050505030304" pitchFamily="18" charset="0"/>
              </a:rPr>
              <a:t>those who are guilty and innocent.</a:t>
            </a:r>
          </a:p>
          <a:p>
            <a:endParaRPr lang="en-US" altLang="en-US" sz="1600" b="1" dirty="0">
              <a:solidFill>
                <a:srgbClr val="FFFF00"/>
              </a:solidFill>
              <a:latin typeface="Palatino Linotype" panose="02040502050505030304" pitchFamily="18" charset="0"/>
            </a:endParaRPr>
          </a:p>
          <a:p>
            <a:pPr marL="514350" indent="-514350">
              <a:buAutoNum type="arabicPeriod" startAt="4"/>
            </a:pPr>
            <a:r>
              <a:rPr lang="en-US" altLang="en-US" sz="3200" b="1" dirty="0">
                <a:solidFill>
                  <a:srgbClr val="FFFF00"/>
                </a:solidFill>
                <a:latin typeface="Palatino Linotype" panose="02040502050505030304" pitchFamily="18" charset="0"/>
              </a:rPr>
              <a:t>When an actor is lied to, or purposefully given </a:t>
            </a:r>
          </a:p>
          <a:p>
            <a:pPr marL="0" indent="0"/>
            <a:r>
              <a:rPr lang="en-US" altLang="en-US" sz="3200" b="1" dirty="0">
                <a:solidFill>
                  <a:srgbClr val="FFFF00"/>
                </a:solidFill>
                <a:latin typeface="Palatino Linotype" panose="02040502050505030304" pitchFamily="18" charset="0"/>
              </a:rPr>
              <a:t>flawed/insufficient data. </a:t>
            </a:r>
          </a:p>
          <a:p>
            <a:endParaRPr lang="en-US" altLang="en-US" sz="1600" b="1" dirty="0">
              <a:solidFill>
                <a:srgbClr val="FFFF00"/>
              </a:solidFill>
              <a:latin typeface="Palatino Linotype" panose="02040502050505030304" pitchFamily="18" charset="0"/>
            </a:endParaRPr>
          </a:p>
          <a:p>
            <a:pPr marL="514350" indent="-514350">
              <a:buAutoNum type="arabicPeriod" startAt="5"/>
            </a:pPr>
            <a:r>
              <a:rPr lang="en-US" altLang="en-US" sz="3200" b="1" dirty="0">
                <a:solidFill>
                  <a:srgbClr val="FFFF00"/>
                </a:solidFill>
                <a:latin typeface="Palatino Linotype" panose="02040502050505030304" pitchFamily="18" charset="0"/>
              </a:rPr>
              <a:t>When disconnect between words and deeds occurs or is</a:t>
            </a:r>
          </a:p>
          <a:p>
            <a:pPr marL="0" indent="0"/>
            <a:r>
              <a:rPr lang="en-US" altLang="en-US" sz="3200" b="1" dirty="0">
                <a:solidFill>
                  <a:srgbClr val="FFFF00"/>
                </a:solidFill>
                <a:latin typeface="Palatino Linotype" panose="02040502050505030304" pitchFamily="18" charset="0"/>
              </a:rPr>
              <a:t>intensified due to ambiguous circumstances.</a:t>
            </a:r>
          </a:p>
        </p:txBody>
      </p:sp>
      <p:sp>
        <p:nvSpPr>
          <p:cNvPr id="2" name="TextBox 1">
            <a:extLst>
              <a:ext uri="{FF2B5EF4-FFF2-40B4-BE49-F238E27FC236}">
                <a16:creationId xmlns:a16="http://schemas.microsoft.com/office/drawing/2014/main" id="{9B31A556-F9E7-4EBA-9E6B-B04DE9FB7395}"/>
              </a:ext>
            </a:extLst>
          </p:cNvPr>
          <p:cNvSpPr txBox="1"/>
          <p:nvPr/>
        </p:nvSpPr>
        <p:spPr>
          <a:xfrm>
            <a:off x="0" y="68898"/>
            <a:ext cx="12192000" cy="769441"/>
          </a:xfrm>
          <a:prstGeom prst="rect">
            <a:avLst/>
          </a:prstGeom>
          <a:noFill/>
        </p:spPr>
        <p:txBody>
          <a:bodyPr wrap="square" rtlCol="0">
            <a:spAutoFit/>
          </a:bodyPr>
          <a:lstStyle/>
          <a:p>
            <a:pPr algn="ctr"/>
            <a:r>
              <a:rPr lang="en-US" altLang="en-US" sz="4400" b="1" dirty="0">
                <a:solidFill>
                  <a:srgbClr val="FFFF00"/>
                </a:solidFill>
                <a:latin typeface="Palatino Linotype" panose="02040502050505030304" pitchFamily="18" charset="0"/>
              </a:rPr>
              <a:t>Potential Causation of Injuries:</a:t>
            </a:r>
          </a:p>
        </p:txBody>
      </p:sp>
      <p:sp>
        <p:nvSpPr>
          <p:cNvPr id="3" name="TextBox 2">
            <a:extLst>
              <a:ext uri="{FF2B5EF4-FFF2-40B4-BE49-F238E27FC236}">
                <a16:creationId xmlns:a16="http://schemas.microsoft.com/office/drawing/2014/main" id="{FFC7CED4-3CE6-47D7-B40F-6C3CE2645827}"/>
              </a:ext>
            </a:extLst>
          </p:cNvPr>
          <p:cNvSpPr txBox="1"/>
          <p:nvPr/>
        </p:nvSpPr>
        <p:spPr>
          <a:xfrm>
            <a:off x="1209632" y="6418458"/>
            <a:ext cx="7891904" cy="369332"/>
          </a:xfrm>
          <a:prstGeom prst="rect">
            <a:avLst/>
          </a:prstGeom>
          <a:noFill/>
        </p:spPr>
        <p:txBody>
          <a:bodyPr wrap="none" rtlCol="0">
            <a:spAutoFit/>
          </a:bodyPr>
          <a:lstStyle/>
          <a:p>
            <a:r>
              <a:rPr lang="en-US" b="1" dirty="0">
                <a:solidFill>
                  <a:srgbClr val="FFFF00"/>
                </a:solidFill>
                <a:latin typeface="Palatino Linotype" panose="02040502050505030304" pitchFamily="18" charset="0"/>
              </a:rPr>
              <a:t>Adapted from the essay by C. Fred Alford, </a:t>
            </a:r>
            <a:r>
              <a:rPr lang="en-US" b="1" i="1" dirty="0">
                <a:solidFill>
                  <a:srgbClr val="FFFF00"/>
                </a:solidFill>
                <a:latin typeface="Palatino Linotype" panose="02040502050505030304" pitchFamily="18" charset="0"/>
              </a:rPr>
              <a:t>“Depoliticizing Moral Injury”</a:t>
            </a:r>
          </a:p>
        </p:txBody>
      </p:sp>
    </p:spTree>
    <p:extLst>
      <p:ext uri="{BB962C8B-B14F-4D97-AF65-F5344CB8AC3E}">
        <p14:creationId xmlns:p14="http://schemas.microsoft.com/office/powerpoint/2010/main" val="179032997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F438D07-03EA-4EC7-8570-638FE07E3062}"/>
              </a:ext>
            </a:extLst>
          </p:cNvPr>
          <p:cNvSpPr/>
          <p:nvPr/>
        </p:nvSpPr>
        <p:spPr>
          <a:xfrm>
            <a:off x="0" y="50191"/>
            <a:ext cx="12192000" cy="1384995"/>
          </a:xfrm>
          <a:prstGeom prst="rect">
            <a:avLst/>
          </a:prstGeom>
        </p:spPr>
        <p:txBody>
          <a:bodyPr wrap="square">
            <a:spAutoFit/>
          </a:bodyPr>
          <a:lstStyle/>
          <a:p>
            <a:pPr marL="342900" indent="-342900" algn="ctr">
              <a:buClr>
                <a:schemeClr val="hlink"/>
              </a:buClr>
              <a:buSzPct val="70000"/>
              <a:defRPr/>
            </a:pPr>
            <a:r>
              <a:rPr lang="en-US" sz="4200" b="1" kern="0" dirty="0">
                <a:solidFill>
                  <a:srgbClr val="FFFF00"/>
                </a:solidFill>
                <a:latin typeface="Palatino Linotype" pitchFamily="18" charset="0"/>
              </a:rPr>
              <a:t>The Collision of One’s </a:t>
            </a:r>
          </a:p>
          <a:p>
            <a:pPr marL="342900" indent="-342900" algn="ctr">
              <a:buClr>
                <a:schemeClr val="hlink"/>
              </a:buClr>
              <a:buSzPct val="70000"/>
              <a:defRPr/>
            </a:pPr>
            <a:r>
              <a:rPr lang="en-US" sz="4200" b="1" kern="0" dirty="0">
                <a:solidFill>
                  <a:srgbClr val="FFFF00"/>
                </a:solidFill>
                <a:latin typeface="Palatino Linotype" pitchFamily="18" charset="0"/>
              </a:rPr>
              <a:t>Professional Moral World</a:t>
            </a:r>
            <a:endParaRPr lang="en-US" sz="4200" kern="0" dirty="0">
              <a:solidFill>
                <a:srgbClr val="FFFF00"/>
              </a:solidFill>
              <a:latin typeface="Palatino Linotype" pitchFamily="18" charset="0"/>
            </a:endParaRPr>
          </a:p>
        </p:txBody>
      </p:sp>
      <p:grpSp>
        <p:nvGrpSpPr>
          <p:cNvPr id="24579" name="Group 37">
            <a:extLst>
              <a:ext uri="{FF2B5EF4-FFF2-40B4-BE49-F238E27FC236}">
                <a16:creationId xmlns:a16="http://schemas.microsoft.com/office/drawing/2014/main" id="{54DCC877-B3FE-4F73-A101-3B7D1D9F99A3}"/>
              </a:ext>
            </a:extLst>
          </p:cNvPr>
          <p:cNvGrpSpPr>
            <a:grpSpLocks/>
          </p:cNvGrpSpPr>
          <p:nvPr/>
        </p:nvGrpSpPr>
        <p:grpSpPr bwMode="auto">
          <a:xfrm>
            <a:off x="1185030" y="1677426"/>
            <a:ext cx="8873371" cy="4713288"/>
            <a:chOff x="-1152093" y="601298"/>
            <a:chExt cx="9444535" cy="6027538"/>
          </a:xfrm>
        </p:grpSpPr>
        <p:sp>
          <p:nvSpPr>
            <p:cNvPr id="38924" name="Oval 11">
              <a:extLst>
                <a:ext uri="{FF2B5EF4-FFF2-40B4-BE49-F238E27FC236}">
                  <a16:creationId xmlns:a16="http://schemas.microsoft.com/office/drawing/2014/main" id="{CA216B06-2E17-4CFF-A9A0-A1E7E02A3066}"/>
                </a:ext>
              </a:extLst>
            </p:cNvPr>
            <p:cNvSpPr>
              <a:spLocks noChangeArrowheads="1"/>
            </p:cNvSpPr>
            <p:nvPr/>
          </p:nvSpPr>
          <p:spPr bwMode="auto">
            <a:xfrm>
              <a:off x="4191397" y="4342879"/>
              <a:ext cx="1932306" cy="2285957"/>
            </a:xfrm>
            <a:prstGeom prst="ellipse">
              <a:avLst/>
            </a:prstGeom>
            <a:solidFill>
              <a:schemeClr val="accent1"/>
            </a:solidFill>
            <a:ln w="25400" cap="rnd" cmpd="sng">
              <a:solidFill>
                <a:srgbClr val="002060"/>
              </a:solidFill>
              <a:round/>
              <a:headEnd/>
              <a:tailEnd/>
            </a:ln>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endParaRPr lang="en-US" altLang="en-US" b="1" dirty="0">
                <a:latin typeface="Palatino Linotype" panose="02040502050505030304" pitchFamily="18" charset="0"/>
              </a:endParaRPr>
            </a:p>
          </p:txBody>
        </p:sp>
        <p:sp>
          <p:nvSpPr>
            <p:cNvPr id="38921" name="Oval 8">
              <a:extLst>
                <a:ext uri="{FF2B5EF4-FFF2-40B4-BE49-F238E27FC236}">
                  <a16:creationId xmlns:a16="http://schemas.microsoft.com/office/drawing/2014/main" id="{B021D53C-51E0-41E7-91C8-6D7FD5D1172A}"/>
                </a:ext>
              </a:extLst>
            </p:cNvPr>
            <p:cNvSpPr>
              <a:spLocks noChangeArrowheads="1"/>
            </p:cNvSpPr>
            <p:nvPr/>
          </p:nvSpPr>
          <p:spPr bwMode="auto">
            <a:xfrm>
              <a:off x="2849330" y="4342879"/>
              <a:ext cx="1874473" cy="2285957"/>
            </a:xfrm>
            <a:prstGeom prst="ellipse">
              <a:avLst/>
            </a:prstGeom>
            <a:solidFill>
              <a:schemeClr val="accent1"/>
            </a:solidFill>
            <a:ln w="25400">
              <a:solidFill>
                <a:srgbClr val="002060"/>
              </a:solidFill>
              <a:round/>
              <a:headEnd/>
              <a:tailEnd/>
            </a:ln>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endParaRPr lang="en-US" altLang="en-US" b="1">
                <a:latin typeface="Palatino Linotype" panose="02040502050505030304" pitchFamily="18" charset="0"/>
              </a:endParaRPr>
            </a:p>
          </p:txBody>
        </p:sp>
        <p:sp>
          <p:nvSpPr>
            <p:cNvPr id="24587" name="Text Box 2">
              <a:extLst>
                <a:ext uri="{FF2B5EF4-FFF2-40B4-BE49-F238E27FC236}">
                  <a16:creationId xmlns:a16="http://schemas.microsoft.com/office/drawing/2014/main" id="{1AD3AFFE-86C2-4C09-9A42-1FD1D2F49E06}"/>
                </a:ext>
              </a:extLst>
            </p:cNvPr>
            <p:cNvSpPr txBox="1">
              <a:spLocks noChangeArrowheads="1"/>
            </p:cNvSpPr>
            <p:nvPr/>
          </p:nvSpPr>
          <p:spPr bwMode="auto">
            <a:xfrm>
              <a:off x="762000" y="685800"/>
              <a:ext cx="197926" cy="472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endParaRPr lang="en-US" altLang="en-US" b="1">
                <a:latin typeface="Palatino Linotype" panose="02040502050505030304" pitchFamily="18" charset="0"/>
              </a:endParaRPr>
            </a:p>
          </p:txBody>
        </p:sp>
        <p:sp>
          <p:nvSpPr>
            <p:cNvPr id="3" name="Oval 4">
              <a:extLst>
                <a:ext uri="{FF2B5EF4-FFF2-40B4-BE49-F238E27FC236}">
                  <a16:creationId xmlns:a16="http://schemas.microsoft.com/office/drawing/2014/main" id="{8576B3A6-6D56-4537-ACCD-BAA6E1FA2136}"/>
                </a:ext>
              </a:extLst>
            </p:cNvPr>
            <p:cNvSpPr>
              <a:spLocks noChangeArrowheads="1"/>
            </p:cNvSpPr>
            <p:nvPr/>
          </p:nvSpPr>
          <p:spPr bwMode="auto">
            <a:xfrm>
              <a:off x="4075731" y="652053"/>
              <a:ext cx="1791125" cy="2285957"/>
            </a:xfrm>
            <a:prstGeom prst="ellipse">
              <a:avLst/>
            </a:prstGeom>
            <a:solidFill>
              <a:schemeClr val="accent1"/>
            </a:solidFill>
            <a:ln w="25400">
              <a:solidFill>
                <a:srgbClr val="002060"/>
              </a:solidFill>
              <a:round/>
              <a:headEnd/>
              <a:tailEnd/>
            </a:ln>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endParaRPr lang="en-US" altLang="en-US" b="1">
                <a:latin typeface="Palatino Linotype" panose="02040502050505030304" pitchFamily="18" charset="0"/>
              </a:endParaRPr>
            </a:p>
          </p:txBody>
        </p:sp>
        <p:sp>
          <p:nvSpPr>
            <p:cNvPr id="4" name="Oval 6">
              <a:extLst>
                <a:ext uri="{FF2B5EF4-FFF2-40B4-BE49-F238E27FC236}">
                  <a16:creationId xmlns:a16="http://schemas.microsoft.com/office/drawing/2014/main" id="{048968B5-EA87-4FC9-86F1-F7956355514E}"/>
                </a:ext>
              </a:extLst>
            </p:cNvPr>
            <p:cNvSpPr>
              <a:spLocks noChangeArrowheads="1"/>
            </p:cNvSpPr>
            <p:nvPr/>
          </p:nvSpPr>
          <p:spPr bwMode="auto">
            <a:xfrm>
              <a:off x="5943400" y="601298"/>
              <a:ext cx="1791125" cy="2285957"/>
            </a:xfrm>
            <a:prstGeom prst="ellipse">
              <a:avLst/>
            </a:prstGeom>
            <a:solidFill>
              <a:schemeClr val="accent1"/>
            </a:solidFill>
            <a:ln w="25400">
              <a:solidFill>
                <a:srgbClr val="002060"/>
              </a:solidFill>
              <a:round/>
              <a:headEnd/>
              <a:tailEnd/>
            </a:ln>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endParaRPr lang="en-US" altLang="en-US" b="1">
                <a:latin typeface="Palatino Linotype" panose="02040502050505030304" pitchFamily="18" charset="0"/>
              </a:endParaRPr>
            </a:p>
          </p:txBody>
        </p:sp>
        <p:sp>
          <p:nvSpPr>
            <p:cNvPr id="38925" name="Oval 12">
              <a:extLst>
                <a:ext uri="{FF2B5EF4-FFF2-40B4-BE49-F238E27FC236}">
                  <a16:creationId xmlns:a16="http://schemas.microsoft.com/office/drawing/2014/main" id="{FD3E8BA5-2F45-4C74-87BC-802A6640B492}"/>
                </a:ext>
              </a:extLst>
            </p:cNvPr>
            <p:cNvSpPr>
              <a:spLocks noChangeArrowheads="1"/>
            </p:cNvSpPr>
            <p:nvPr/>
          </p:nvSpPr>
          <p:spPr bwMode="auto">
            <a:xfrm>
              <a:off x="1406905" y="631751"/>
              <a:ext cx="1940810" cy="2285957"/>
            </a:xfrm>
            <a:prstGeom prst="ellipse">
              <a:avLst/>
            </a:prstGeom>
            <a:solidFill>
              <a:schemeClr val="accent1"/>
            </a:solidFill>
            <a:ln w="25400">
              <a:solidFill>
                <a:srgbClr val="002060"/>
              </a:solidFill>
              <a:round/>
              <a:headEnd/>
              <a:tailEnd/>
            </a:ln>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endParaRPr lang="en-US" altLang="en-US" b="1">
                <a:solidFill>
                  <a:srgbClr val="C00000"/>
                </a:solidFill>
                <a:latin typeface="Palatino Linotype" panose="02040502050505030304" pitchFamily="18" charset="0"/>
              </a:endParaRPr>
            </a:p>
          </p:txBody>
        </p:sp>
        <p:sp>
          <p:nvSpPr>
            <p:cNvPr id="24591" name="Text Box 13">
              <a:extLst>
                <a:ext uri="{FF2B5EF4-FFF2-40B4-BE49-F238E27FC236}">
                  <a16:creationId xmlns:a16="http://schemas.microsoft.com/office/drawing/2014/main" id="{84D35024-0E93-4B05-9BF6-D67BF95AB567}"/>
                </a:ext>
              </a:extLst>
            </p:cNvPr>
            <p:cNvSpPr txBox="1">
              <a:spLocks noChangeArrowheads="1"/>
            </p:cNvSpPr>
            <p:nvPr/>
          </p:nvSpPr>
          <p:spPr bwMode="auto">
            <a:xfrm>
              <a:off x="1827510" y="1795031"/>
              <a:ext cx="1046367" cy="944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1400" b="1" dirty="0">
                  <a:solidFill>
                    <a:srgbClr val="C00000"/>
                  </a:solidFill>
                  <a:latin typeface="Palatino Linotype" panose="02040502050505030304" pitchFamily="18" charset="0"/>
                </a:rPr>
                <a:t>Your </a:t>
              </a:r>
            </a:p>
            <a:p>
              <a:pPr algn="ctr" eaLnBrk="1" hangingPunct="1"/>
              <a:r>
                <a:rPr lang="en-US" altLang="en-US" sz="1400" b="1" dirty="0">
                  <a:solidFill>
                    <a:srgbClr val="C00000"/>
                  </a:solidFill>
                  <a:latin typeface="Palatino Linotype" panose="02040502050505030304" pitchFamily="18" charset="0"/>
                </a:rPr>
                <a:t>Christian</a:t>
              </a:r>
            </a:p>
            <a:p>
              <a:pPr algn="ctr" eaLnBrk="1" hangingPunct="1"/>
              <a:r>
                <a:rPr lang="en-US" altLang="en-US" sz="1400" b="1" dirty="0">
                  <a:solidFill>
                    <a:srgbClr val="C00000"/>
                  </a:solidFill>
                  <a:latin typeface="Palatino Linotype" panose="02040502050505030304" pitchFamily="18" charset="0"/>
                </a:rPr>
                <a:t>World</a:t>
              </a:r>
            </a:p>
          </p:txBody>
        </p:sp>
        <p:sp>
          <p:nvSpPr>
            <p:cNvPr id="24592" name="Oval 14">
              <a:extLst>
                <a:ext uri="{FF2B5EF4-FFF2-40B4-BE49-F238E27FC236}">
                  <a16:creationId xmlns:a16="http://schemas.microsoft.com/office/drawing/2014/main" id="{9D96D4B8-24C4-4191-BD00-3605664D43E4}"/>
                </a:ext>
              </a:extLst>
            </p:cNvPr>
            <p:cNvSpPr>
              <a:spLocks noChangeArrowheads="1"/>
            </p:cNvSpPr>
            <p:nvPr/>
          </p:nvSpPr>
          <p:spPr bwMode="auto">
            <a:xfrm>
              <a:off x="1827510" y="1607529"/>
              <a:ext cx="1099457" cy="1295400"/>
            </a:xfrm>
            <a:prstGeom prst="ellipse">
              <a:avLst/>
            </a:prstGeom>
            <a:noFill/>
            <a:ln w="25400">
              <a:solidFill>
                <a:srgbClr val="00206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endParaRPr lang="en-US" altLang="en-US" b="1">
                <a:solidFill>
                  <a:srgbClr val="002060"/>
                </a:solidFill>
                <a:latin typeface="Palatino Linotype" panose="02040502050505030304" pitchFamily="18" charset="0"/>
              </a:endParaRPr>
            </a:p>
          </p:txBody>
        </p:sp>
        <p:sp>
          <p:nvSpPr>
            <p:cNvPr id="24593" name="Text Box 15">
              <a:extLst>
                <a:ext uri="{FF2B5EF4-FFF2-40B4-BE49-F238E27FC236}">
                  <a16:creationId xmlns:a16="http://schemas.microsoft.com/office/drawing/2014/main" id="{27B23E7E-1C33-4A20-9744-B8C71B7538F2}"/>
                </a:ext>
              </a:extLst>
            </p:cNvPr>
            <p:cNvSpPr txBox="1">
              <a:spLocks noChangeArrowheads="1"/>
            </p:cNvSpPr>
            <p:nvPr/>
          </p:nvSpPr>
          <p:spPr bwMode="auto">
            <a:xfrm>
              <a:off x="1911145" y="654472"/>
              <a:ext cx="896880" cy="944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1400" b="1" dirty="0">
                  <a:solidFill>
                    <a:srgbClr val="002060"/>
                  </a:solidFill>
                  <a:latin typeface="Palatino Linotype" panose="02040502050505030304" pitchFamily="18" charset="0"/>
                </a:rPr>
                <a:t>Your</a:t>
              </a:r>
            </a:p>
            <a:p>
              <a:pPr algn="ctr" eaLnBrk="1" hangingPunct="1"/>
              <a:r>
                <a:rPr lang="en-US" altLang="en-US" sz="1400" b="1" dirty="0">
                  <a:solidFill>
                    <a:srgbClr val="002060"/>
                  </a:solidFill>
                  <a:latin typeface="Palatino Linotype" panose="02040502050505030304" pitchFamily="18" charset="0"/>
                </a:rPr>
                <a:t>Secular </a:t>
              </a:r>
            </a:p>
            <a:p>
              <a:pPr algn="ctr" eaLnBrk="1" hangingPunct="1"/>
              <a:r>
                <a:rPr lang="en-US" altLang="en-US" sz="1400" b="1" dirty="0">
                  <a:solidFill>
                    <a:srgbClr val="002060"/>
                  </a:solidFill>
                  <a:latin typeface="Palatino Linotype" panose="02040502050505030304" pitchFamily="18" charset="0"/>
                </a:rPr>
                <a:t>World</a:t>
              </a:r>
            </a:p>
          </p:txBody>
        </p:sp>
        <p:sp>
          <p:nvSpPr>
            <p:cNvPr id="24594" name="Text Box 16">
              <a:extLst>
                <a:ext uri="{FF2B5EF4-FFF2-40B4-BE49-F238E27FC236}">
                  <a16:creationId xmlns:a16="http://schemas.microsoft.com/office/drawing/2014/main" id="{A61EEBD6-2A96-4F02-9BB0-475554D0887C}"/>
                </a:ext>
              </a:extLst>
            </p:cNvPr>
            <p:cNvSpPr txBox="1">
              <a:spLocks noChangeArrowheads="1"/>
            </p:cNvSpPr>
            <p:nvPr/>
          </p:nvSpPr>
          <p:spPr bwMode="auto">
            <a:xfrm>
              <a:off x="-1152093" y="5631124"/>
              <a:ext cx="4038600" cy="472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lnSpc>
                  <a:spcPct val="90000"/>
                </a:lnSpc>
                <a:spcBef>
                  <a:spcPct val="20000"/>
                </a:spcBef>
              </a:pPr>
              <a:r>
                <a:rPr lang="en-US" altLang="en-US" sz="2000" b="1" i="1" dirty="0">
                  <a:solidFill>
                    <a:srgbClr val="FFFF00"/>
                  </a:solidFill>
                  <a:latin typeface="Palatino Linotype" panose="02040502050505030304" pitchFamily="18" charset="0"/>
                </a:rPr>
                <a:t>The </a:t>
              </a:r>
              <a:r>
                <a:rPr lang="en-US" altLang="en-US" sz="2000" b="1" i="1" u="sng" dirty="0">
                  <a:solidFill>
                    <a:srgbClr val="FFFF00"/>
                  </a:solidFill>
                  <a:latin typeface="Palatino Linotype" panose="02040502050505030304" pitchFamily="18" charset="0"/>
                </a:rPr>
                <a:t>best</a:t>
              </a:r>
              <a:r>
                <a:rPr lang="en-US" altLang="en-US" sz="2000" b="1" i="1" dirty="0">
                  <a:solidFill>
                    <a:srgbClr val="FFFF00"/>
                  </a:solidFill>
                  <a:latin typeface="Palatino Linotype" panose="02040502050505030304" pitchFamily="18" charset="0"/>
                </a:rPr>
                <a:t> possible world</a:t>
              </a:r>
            </a:p>
          </p:txBody>
        </p:sp>
        <p:sp>
          <p:nvSpPr>
            <p:cNvPr id="24595" name="Text Box 17">
              <a:extLst>
                <a:ext uri="{FF2B5EF4-FFF2-40B4-BE49-F238E27FC236}">
                  <a16:creationId xmlns:a16="http://schemas.microsoft.com/office/drawing/2014/main" id="{85395174-5B46-4F05-9853-46CF19A61BAE}"/>
                </a:ext>
              </a:extLst>
            </p:cNvPr>
            <p:cNvSpPr txBox="1">
              <a:spLocks noChangeArrowheads="1"/>
            </p:cNvSpPr>
            <p:nvPr/>
          </p:nvSpPr>
          <p:spPr bwMode="auto">
            <a:xfrm>
              <a:off x="3441267" y="3157977"/>
              <a:ext cx="4851175" cy="472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lnSpc>
                  <a:spcPct val="90000"/>
                </a:lnSpc>
                <a:spcBef>
                  <a:spcPct val="20000"/>
                </a:spcBef>
              </a:pPr>
              <a:r>
                <a:rPr lang="en-US" altLang="en-US" sz="2000" b="1" i="1" dirty="0">
                  <a:solidFill>
                    <a:srgbClr val="FFFF00"/>
                  </a:solidFill>
                  <a:latin typeface="Palatino Linotype" panose="02040502050505030304" pitchFamily="18" charset="0"/>
                </a:rPr>
                <a:t>The </a:t>
              </a:r>
              <a:r>
                <a:rPr lang="en-US" altLang="en-US" sz="2000" b="1" i="1" u="sng" dirty="0">
                  <a:solidFill>
                    <a:srgbClr val="FFFF00"/>
                  </a:solidFill>
                  <a:latin typeface="Palatino Linotype" panose="02040502050505030304" pitchFamily="18" charset="0"/>
                </a:rPr>
                <a:t>desired or worst</a:t>
              </a:r>
              <a:r>
                <a:rPr lang="en-US" altLang="en-US" sz="2000" b="1" i="1" dirty="0">
                  <a:solidFill>
                    <a:srgbClr val="FFFF00"/>
                  </a:solidFill>
                  <a:latin typeface="Palatino Linotype" panose="02040502050505030304" pitchFamily="18" charset="0"/>
                </a:rPr>
                <a:t> possible world</a:t>
              </a:r>
            </a:p>
          </p:txBody>
        </p:sp>
        <p:sp>
          <p:nvSpPr>
            <p:cNvPr id="24596" name="Text Box 18">
              <a:extLst>
                <a:ext uri="{FF2B5EF4-FFF2-40B4-BE49-F238E27FC236}">
                  <a16:creationId xmlns:a16="http://schemas.microsoft.com/office/drawing/2014/main" id="{26F3FC56-CAAD-444E-B44B-3213A858CFC2}"/>
                </a:ext>
              </a:extLst>
            </p:cNvPr>
            <p:cNvSpPr txBox="1">
              <a:spLocks noChangeArrowheads="1"/>
            </p:cNvSpPr>
            <p:nvPr/>
          </p:nvSpPr>
          <p:spPr bwMode="auto">
            <a:xfrm>
              <a:off x="-613709" y="1734891"/>
              <a:ext cx="1982342" cy="472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lnSpc>
                  <a:spcPct val="90000"/>
                </a:lnSpc>
                <a:spcBef>
                  <a:spcPct val="20000"/>
                </a:spcBef>
              </a:pPr>
              <a:r>
                <a:rPr lang="en-US" altLang="en-US" sz="2000" b="1" i="1" dirty="0">
                  <a:solidFill>
                    <a:srgbClr val="FFFF00"/>
                  </a:solidFill>
                  <a:latin typeface="Palatino Linotype" panose="02040502050505030304" pitchFamily="18" charset="0"/>
                </a:rPr>
                <a:t>The </a:t>
              </a:r>
              <a:r>
                <a:rPr lang="en-US" altLang="en-US" sz="2000" b="1" i="1" u="sng" dirty="0">
                  <a:solidFill>
                    <a:srgbClr val="FFFF00"/>
                  </a:solidFill>
                  <a:latin typeface="Palatino Linotype" panose="02040502050505030304" pitchFamily="18" charset="0"/>
                </a:rPr>
                <a:t>real</a:t>
              </a:r>
              <a:r>
                <a:rPr lang="en-US" altLang="en-US" sz="2000" b="1" i="1" dirty="0">
                  <a:solidFill>
                    <a:srgbClr val="FFFF00"/>
                  </a:solidFill>
                  <a:latin typeface="Palatino Linotype" panose="02040502050505030304" pitchFamily="18" charset="0"/>
                </a:rPr>
                <a:t> world</a:t>
              </a:r>
            </a:p>
          </p:txBody>
        </p:sp>
      </p:grpSp>
      <p:sp>
        <p:nvSpPr>
          <p:cNvPr id="24580" name="Text Box 13">
            <a:extLst>
              <a:ext uri="{FF2B5EF4-FFF2-40B4-BE49-F238E27FC236}">
                <a16:creationId xmlns:a16="http://schemas.microsoft.com/office/drawing/2014/main" id="{34C770F3-257B-4036-8E1A-C0737F823299}"/>
              </a:ext>
            </a:extLst>
          </p:cNvPr>
          <p:cNvSpPr txBox="1">
            <a:spLocks noChangeArrowheads="1"/>
          </p:cNvSpPr>
          <p:nvPr/>
        </p:nvSpPr>
        <p:spPr bwMode="auto">
          <a:xfrm>
            <a:off x="5165265" y="5167552"/>
            <a:ext cx="9509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1400" b="1" dirty="0">
                <a:solidFill>
                  <a:srgbClr val="C00000"/>
                </a:solidFill>
                <a:latin typeface="Palatino Linotype" panose="02040502050505030304" pitchFamily="18" charset="0"/>
              </a:rPr>
              <a:t>Your </a:t>
            </a:r>
          </a:p>
          <a:p>
            <a:pPr algn="ctr" eaLnBrk="1" hangingPunct="1"/>
            <a:r>
              <a:rPr lang="en-US" altLang="en-US" sz="1400" b="1" dirty="0">
                <a:solidFill>
                  <a:srgbClr val="C00000"/>
                </a:solidFill>
                <a:latin typeface="Palatino Linotype" panose="02040502050505030304" pitchFamily="18" charset="0"/>
              </a:rPr>
              <a:t>Christian</a:t>
            </a:r>
          </a:p>
          <a:p>
            <a:pPr algn="ctr" eaLnBrk="1" hangingPunct="1"/>
            <a:r>
              <a:rPr lang="en-US" altLang="en-US" sz="1400" b="1" dirty="0">
                <a:solidFill>
                  <a:srgbClr val="C00000"/>
                </a:solidFill>
                <a:latin typeface="Palatino Linotype" panose="02040502050505030304" pitchFamily="18" charset="0"/>
              </a:rPr>
              <a:t>World</a:t>
            </a:r>
          </a:p>
        </p:txBody>
      </p:sp>
      <p:sp>
        <p:nvSpPr>
          <p:cNvPr id="24581" name="Text Box 13">
            <a:extLst>
              <a:ext uri="{FF2B5EF4-FFF2-40B4-BE49-F238E27FC236}">
                <a16:creationId xmlns:a16="http://schemas.microsoft.com/office/drawing/2014/main" id="{633932DC-F47A-4CA4-9185-634C7DA03A76}"/>
              </a:ext>
            </a:extLst>
          </p:cNvPr>
          <p:cNvSpPr txBox="1">
            <a:spLocks noChangeArrowheads="1"/>
          </p:cNvSpPr>
          <p:nvPr/>
        </p:nvSpPr>
        <p:spPr bwMode="auto">
          <a:xfrm>
            <a:off x="6424945" y="2203815"/>
            <a:ext cx="9509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1400" b="1" dirty="0">
                <a:solidFill>
                  <a:srgbClr val="C00000"/>
                </a:solidFill>
                <a:latin typeface="Palatino Linotype" panose="02040502050505030304" pitchFamily="18" charset="0"/>
              </a:rPr>
              <a:t>Your </a:t>
            </a:r>
          </a:p>
          <a:p>
            <a:pPr algn="ctr" eaLnBrk="1" hangingPunct="1"/>
            <a:r>
              <a:rPr lang="en-US" altLang="en-US" sz="1400" b="1" dirty="0">
                <a:solidFill>
                  <a:srgbClr val="C00000"/>
                </a:solidFill>
                <a:latin typeface="Palatino Linotype" panose="02040502050505030304" pitchFamily="18" charset="0"/>
              </a:rPr>
              <a:t>Christian</a:t>
            </a:r>
          </a:p>
          <a:p>
            <a:pPr algn="ctr" eaLnBrk="1" hangingPunct="1"/>
            <a:r>
              <a:rPr lang="en-US" altLang="en-US" sz="1400" b="1" dirty="0">
                <a:solidFill>
                  <a:srgbClr val="C00000"/>
                </a:solidFill>
                <a:latin typeface="Palatino Linotype" panose="02040502050505030304" pitchFamily="18" charset="0"/>
              </a:rPr>
              <a:t>World</a:t>
            </a:r>
          </a:p>
        </p:txBody>
      </p:sp>
      <p:sp>
        <p:nvSpPr>
          <p:cNvPr id="24582" name="Text Box 15">
            <a:extLst>
              <a:ext uri="{FF2B5EF4-FFF2-40B4-BE49-F238E27FC236}">
                <a16:creationId xmlns:a16="http://schemas.microsoft.com/office/drawing/2014/main" id="{F12FAF5C-17C4-4522-AE45-D061755F3AAF}"/>
              </a:ext>
            </a:extLst>
          </p:cNvPr>
          <p:cNvSpPr txBox="1">
            <a:spLocks noChangeArrowheads="1"/>
          </p:cNvSpPr>
          <p:nvPr/>
        </p:nvSpPr>
        <p:spPr bwMode="auto">
          <a:xfrm>
            <a:off x="8274516" y="2112792"/>
            <a:ext cx="8366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1400" b="1" dirty="0">
                <a:solidFill>
                  <a:srgbClr val="002060"/>
                </a:solidFill>
                <a:latin typeface="Palatino Linotype" panose="02040502050505030304" pitchFamily="18" charset="0"/>
              </a:rPr>
              <a:t>Your</a:t>
            </a:r>
          </a:p>
          <a:p>
            <a:pPr algn="ctr" eaLnBrk="1" hangingPunct="1"/>
            <a:r>
              <a:rPr lang="en-US" altLang="en-US" sz="1400" b="1" dirty="0">
                <a:solidFill>
                  <a:srgbClr val="002060"/>
                </a:solidFill>
                <a:latin typeface="Palatino Linotype" panose="02040502050505030304" pitchFamily="18" charset="0"/>
              </a:rPr>
              <a:t>Secular </a:t>
            </a:r>
          </a:p>
          <a:p>
            <a:pPr algn="ctr" eaLnBrk="1" hangingPunct="1"/>
            <a:r>
              <a:rPr lang="en-US" altLang="en-US" sz="1400" b="1" dirty="0">
                <a:solidFill>
                  <a:srgbClr val="002060"/>
                </a:solidFill>
                <a:latin typeface="Palatino Linotype" panose="02040502050505030304" pitchFamily="18" charset="0"/>
              </a:rPr>
              <a:t>World</a:t>
            </a:r>
          </a:p>
        </p:txBody>
      </p:sp>
      <p:sp>
        <p:nvSpPr>
          <p:cNvPr id="24583" name="Text Box 15">
            <a:extLst>
              <a:ext uri="{FF2B5EF4-FFF2-40B4-BE49-F238E27FC236}">
                <a16:creationId xmlns:a16="http://schemas.microsoft.com/office/drawing/2014/main" id="{1161928B-DAAD-4C11-A5E4-A415F5B0EC11}"/>
              </a:ext>
            </a:extLst>
          </p:cNvPr>
          <p:cNvSpPr txBox="1">
            <a:spLocks noChangeArrowheads="1"/>
          </p:cNvSpPr>
          <p:nvPr/>
        </p:nvSpPr>
        <p:spPr bwMode="auto">
          <a:xfrm>
            <a:off x="6891450" y="5169140"/>
            <a:ext cx="8366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ctr" eaLnBrk="1" hangingPunct="1"/>
            <a:r>
              <a:rPr lang="en-US" altLang="en-US" sz="1400" b="1" dirty="0">
                <a:solidFill>
                  <a:srgbClr val="002060"/>
                </a:solidFill>
                <a:latin typeface="Palatino Linotype" panose="02040502050505030304" pitchFamily="18" charset="0"/>
              </a:rPr>
              <a:t>Your</a:t>
            </a:r>
          </a:p>
          <a:p>
            <a:pPr algn="ctr" eaLnBrk="1" hangingPunct="1"/>
            <a:r>
              <a:rPr lang="en-US" altLang="en-US" sz="1400" b="1" dirty="0">
                <a:solidFill>
                  <a:srgbClr val="002060"/>
                </a:solidFill>
                <a:latin typeface="Palatino Linotype" panose="02040502050505030304" pitchFamily="18" charset="0"/>
              </a:rPr>
              <a:t>Secular </a:t>
            </a:r>
          </a:p>
          <a:p>
            <a:pPr algn="ctr" eaLnBrk="1" hangingPunct="1"/>
            <a:r>
              <a:rPr lang="en-US" altLang="en-US" sz="1400" b="1" dirty="0">
                <a:solidFill>
                  <a:srgbClr val="002060"/>
                </a:solidFill>
                <a:latin typeface="Palatino Linotype" panose="02040502050505030304" pitchFamily="18" charset="0"/>
              </a:rPr>
              <a:t>World</a:t>
            </a:r>
          </a:p>
        </p:txBody>
      </p:sp>
      <p:sp>
        <p:nvSpPr>
          <p:cNvPr id="2" name="Oval 1">
            <a:extLst>
              <a:ext uri="{FF2B5EF4-FFF2-40B4-BE49-F238E27FC236}">
                <a16:creationId xmlns:a16="http://schemas.microsoft.com/office/drawing/2014/main" id="{6FA7EBE2-6C62-4649-875D-F352062AA3FB}"/>
              </a:ext>
            </a:extLst>
          </p:cNvPr>
          <p:cNvSpPr/>
          <p:nvPr/>
        </p:nvSpPr>
        <p:spPr>
          <a:xfrm>
            <a:off x="6217418" y="4606764"/>
            <a:ext cx="1803400" cy="1789112"/>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1900</TotalTime>
  <Words>4942</Words>
  <Application>Microsoft Macintosh PowerPoint</Application>
  <PresentationFormat>Widescreen</PresentationFormat>
  <Paragraphs>435</Paragraphs>
  <Slides>27</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Arial Rounded MT Bold</vt:lpstr>
      <vt:lpstr>Calibri</vt:lpstr>
      <vt:lpstr>Century Gothic</vt:lpstr>
      <vt:lpstr>Lucida Calligraphy</vt:lpstr>
      <vt:lpstr>Monotype Corsiva</vt:lpstr>
      <vt:lpstr>Palatino Linotype</vt:lpstr>
      <vt:lpstr>Papyrus</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Morales</dc:creator>
  <cp:lastModifiedBy>Lucille Singleton</cp:lastModifiedBy>
  <cp:revision>51</cp:revision>
  <dcterms:created xsi:type="dcterms:W3CDTF">2022-02-17T20:30:29Z</dcterms:created>
  <dcterms:modified xsi:type="dcterms:W3CDTF">2022-04-06T15:45:47Z</dcterms:modified>
</cp:coreProperties>
</file>